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 id="2147483746" r:id="rId5"/>
    <p:sldMasterId id="2147483783" r:id="rId6"/>
    <p:sldMasterId id="2147483804" r:id="rId7"/>
    <p:sldMasterId id="2147483817" r:id="rId8"/>
  </p:sldMasterIdLst>
  <p:notesMasterIdLst>
    <p:notesMasterId r:id="rId28"/>
  </p:notesMasterIdLst>
  <p:handoutMasterIdLst>
    <p:handoutMasterId r:id="rId29"/>
  </p:handoutMasterIdLst>
  <p:sldIdLst>
    <p:sldId id="351" r:id="rId9"/>
    <p:sldId id="367" r:id="rId10"/>
    <p:sldId id="338" r:id="rId11"/>
    <p:sldId id="337" r:id="rId12"/>
    <p:sldId id="362" r:id="rId13"/>
    <p:sldId id="327" r:id="rId14"/>
    <p:sldId id="368" r:id="rId15"/>
    <p:sldId id="366" r:id="rId16"/>
    <p:sldId id="369" r:id="rId17"/>
    <p:sldId id="363" r:id="rId18"/>
    <p:sldId id="336" r:id="rId19"/>
    <p:sldId id="361" r:id="rId20"/>
    <p:sldId id="354" r:id="rId21"/>
    <p:sldId id="347" r:id="rId22"/>
    <p:sldId id="358" r:id="rId23"/>
    <p:sldId id="359" r:id="rId24"/>
    <p:sldId id="340" r:id="rId25"/>
    <p:sldId id="343" r:id="rId26"/>
    <p:sldId id="34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9">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o Kasburg" initials="AK" lastIdx="0" clrIdx="0">
    <p:extLst>
      <p:ext uri="{19B8F6BF-5375-455C-9EA6-DF929625EA0E}">
        <p15:presenceInfo xmlns:p15="http://schemas.microsoft.com/office/powerpoint/2012/main" userId="Adriano Kasbur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67ECB-52DF-43BA-87CE-32E36CFBD009}" v="4" dt="2019-10-07T01:37:26.52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88909" autoAdjust="0"/>
  </p:normalViewPr>
  <p:slideViewPr>
    <p:cSldViewPr snapToGrid="0">
      <p:cViewPr varScale="1">
        <p:scale>
          <a:sx n="112" d="100"/>
          <a:sy n="112" d="100"/>
        </p:scale>
        <p:origin x="960" y="84"/>
      </p:cViewPr>
      <p:guideLst>
        <p:guide orient="horz" pos="2349"/>
        <p:guide pos="3840"/>
      </p:guideLst>
    </p:cSldViewPr>
  </p:slideViewPr>
  <p:outlineViewPr>
    <p:cViewPr>
      <p:scale>
        <a:sx n="33" d="100"/>
        <a:sy n="33" d="100"/>
      </p:scale>
      <p:origin x="0" y="532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18" d="100"/>
          <a:sy n="118" d="100"/>
        </p:scale>
        <p:origin x="2992"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e Alves Ferreira" userId="7b21409e-e5e8-4e50-9eec-16a20f67bccb" providerId="ADAL" clId="{C1D67ECB-52DF-43BA-87CE-32E36CFBD009}"/>
    <pc:docChg chg="undo modSld">
      <pc:chgData name="Simone Alves Ferreira" userId="7b21409e-e5e8-4e50-9eec-16a20f67bccb" providerId="ADAL" clId="{C1D67ECB-52DF-43BA-87CE-32E36CFBD009}" dt="2019-10-07T01:37:37.773" v="7" actId="1036"/>
      <pc:docMkLst>
        <pc:docMk/>
      </pc:docMkLst>
      <pc:sldChg chg="addSp modSp">
        <pc:chgData name="Simone Alves Ferreira" userId="7b21409e-e5e8-4e50-9eec-16a20f67bccb" providerId="ADAL" clId="{C1D67ECB-52DF-43BA-87CE-32E36CFBD009}" dt="2019-10-07T01:37:37.773" v="7" actId="1036"/>
        <pc:sldMkLst>
          <pc:docMk/>
          <pc:sldMk cId="277997451" sldId="327"/>
        </pc:sldMkLst>
        <pc:spChg chg="mod">
          <ac:chgData name="Simone Alves Ferreira" userId="7b21409e-e5e8-4e50-9eec-16a20f67bccb" providerId="ADAL" clId="{C1D67ECB-52DF-43BA-87CE-32E36CFBD009}" dt="2019-10-07T01:37:07.609" v="3" actId="1076"/>
          <ac:spMkLst>
            <pc:docMk/>
            <pc:sldMk cId="277997451" sldId="327"/>
            <ac:spMk id="5" creationId="{00000000-0000-0000-0000-000000000000}"/>
          </ac:spMkLst>
        </pc:spChg>
        <pc:spChg chg="add mod">
          <ac:chgData name="Simone Alves Ferreira" userId="7b21409e-e5e8-4e50-9eec-16a20f67bccb" providerId="ADAL" clId="{C1D67ECB-52DF-43BA-87CE-32E36CFBD009}" dt="2019-10-07T01:37:37.773" v="7" actId="1036"/>
          <ac:spMkLst>
            <pc:docMk/>
            <pc:sldMk cId="277997451" sldId="327"/>
            <ac:spMk id="7" creationId="{FDF5A3D6-E9B6-4532-8D90-2CC2B0C5260F}"/>
          </ac:spMkLst>
        </pc:spChg>
        <pc:graphicFrameChg chg="mod">
          <ac:chgData name="Simone Alves Ferreira" userId="7b21409e-e5e8-4e50-9eec-16a20f67bccb" providerId="ADAL" clId="{C1D67ECB-52DF-43BA-87CE-32E36CFBD009}" dt="2019-10-07T01:36:46.909" v="1" actId="14100"/>
          <ac:graphicFrameMkLst>
            <pc:docMk/>
            <pc:sldMk cId="277997451" sldId="327"/>
            <ac:graphicFrameMk id="6"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F3EB25-602F-AD41-B223-40C3A8162239}" type="doc">
      <dgm:prSet loTypeId="urn:microsoft.com/office/officeart/2008/layout/HexagonCluster" loCatId="" qsTypeId="urn:microsoft.com/office/officeart/2005/8/quickstyle/simple4" qsCatId="simple" csTypeId="urn:microsoft.com/office/officeart/2005/8/colors/accent1_2" csCatId="accent1" phldr="1"/>
      <dgm:spPr/>
      <dgm:t>
        <a:bodyPr/>
        <a:lstStyle/>
        <a:p>
          <a:endParaRPr lang="en-US"/>
        </a:p>
      </dgm:t>
    </dgm:pt>
    <dgm:pt modelId="{FA249D21-8360-8D42-AFFE-E377EFF2A331}">
      <dgm:prSet phldrT="[Text]" custT="1">
        <dgm:style>
          <a:lnRef idx="0">
            <a:schemeClr val="accent1"/>
          </a:lnRef>
          <a:fillRef idx="3">
            <a:schemeClr val="accent1"/>
          </a:fillRef>
          <a:effectRef idx="3">
            <a:schemeClr val="accent1"/>
          </a:effectRef>
          <a:fontRef idx="minor">
            <a:schemeClr val="lt1"/>
          </a:fontRef>
        </dgm:style>
      </dgm:prSet>
      <dgm:spPr/>
      <dgm:t>
        <a:bodyPr/>
        <a:lstStyle/>
        <a:p>
          <a:pPr>
            <a:spcAft>
              <a:spcPts val="0"/>
            </a:spcAft>
          </a:pPr>
          <a:r>
            <a:rPr lang="en-US" sz="2200" b="1" dirty="0"/>
            <a:t>Oracle</a:t>
          </a:r>
        </a:p>
        <a:p>
          <a:pPr>
            <a:spcAft>
              <a:spcPct val="35000"/>
            </a:spcAft>
          </a:pPr>
          <a:r>
            <a:rPr lang="en-US" sz="1200" b="0" dirty="0"/>
            <a:t> </a:t>
          </a:r>
          <a:r>
            <a:rPr lang="pt-BR" sz="1200" b="0" dirty="0"/>
            <a:t>E-Business </a:t>
          </a:r>
          <a:r>
            <a:rPr lang="pt-BR" sz="1200" b="0" dirty="0" err="1"/>
            <a:t>Suite</a:t>
          </a:r>
          <a:r>
            <a:rPr lang="pt-BR" sz="1200" b="0" dirty="0"/>
            <a:t>, </a:t>
          </a:r>
          <a:r>
            <a:rPr lang="en-US" sz="1100" b="0" dirty="0"/>
            <a:t>Forms, Reports, PL/SQL</a:t>
          </a:r>
          <a:r>
            <a:rPr lang="pt-BR" sz="1100" b="0" dirty="0"/>
            <a:t>, </a:t>
          </a:r>
          <a:r>
            <a:rPr lang="en-US" sz="1100" b="0" dirty="0"/>
            <a:t>Apex, BI, ODI, ADF, OAF, </a:t>
          </a:r>
          <a:r>
            <a:rPr lang="en-US" sz="1100" b="0" dirty="0" err="1"/>
            <a:t>Soluç</a:t>
          </a:r>
          <a:r>
            <a:rPr lang="pt-BR" sz="1100" b="0" dirty="0" err="1"/>
            <a:t>ões</a:t>
          </a:r>
          <a:r>
            <a:rPr lang="pt-BR" sz="1100" b="0" dirty="0"/>
            <a:t> </a:t>
          </a:r>
          <a:r>
            <a:rPr lang="pt-BR" sz="1100" b="0" dirty="0" err="1"/>
            <a:t>Cloud</a:t>
          </a:r>
          <a:r>
            <a:rPr lang="pt-BR" sz="1100" b="0" baseline="0" dirty="0"/>
            <a:t> </a:t>
          </a:r>
          <a:r>
            <a:rPr lang="en-US" sz="1100" b="0" dirty="0"/>
            <a:t>e </a:t>
          </a:r>
          <a:r>
            <a:rPr lang="en-US" sz="1100" b="0" dirty="0" err="1"/>
            <a:t>Analistas</a:t>
          </a:r>
          <a:r>
            <a:rPr lang="en-US" sz="1100" b="0" dirty="0"/>
            <a:t> </a:t>
          </a:r>
          <a:r>
            <a:rPr lang="en-US" sz="1100" b="0" dirty="0" err="1"/>
            <a:t>Funcionais</a:t>
          </a:r>
          <a:endParaRPr lang="en-US" sz="1100" b="0" dirty="0"/>
        </a:p>
      </dgm:t>
    </dgm:pt>
    <dgm:pt modelId="{30D29348-D21F-A84C-9462-19772B1135CC}" type="parTrans" cxnId="{ACEA5DAC-216A-4742-880B-28C0648E189D}">
      <dgm:prSet/>
      <dgm:spPr/>
      <dgm:t>
        <a:bodyPr/>
        <a:lstStyle/>
        <a:p>
          <a:endParaRPr lang="en-US"/>
        </a:p>
      </dgm:t>
    </dgm:pt>
    <dgm:pt modelId="{1F6200E9-6D32-CB44-AB60-C21102F94C1E}" type="sibTrans" cxnId="{ACEA5DAC-216A-4742-880B-28C0648E189D}">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C0C6F81A-2F7E-EF4D-9CF8-F51B7CFDEE2A}">
      <dgm:prSet custT="1">
        <dgm:style>
          <a:lnRef idx="0">
            <a:schemeClr val="accent1"/>
          </a:lnRef>
          <a:fillRef idx="3">
            <a:schemeClr val="accent1"/>
          </a:fillRef>
          <a:effectRef idx="3">
            <a:schemeClr val="accent1"/>
          </a:effectRef>
          <a:fontRef idx="minor">
            <a:schemeClr val="lt1"/>
          </a:fontRef>
        </dgm:style>
      </dgm:prSet>
      <dgm:spPr/>
      <dgm:t>
        <a:bodyPr/>
        <a:lstStyle/>
        <a:p>
          <a:pPr>
            <a:spcAft>
              <a:spcPts val="0"/>
            </a:spcAft>
          </a:pPr>
          <a:r>
            <a:rPr lang="en-US" sz="2200" b="1" dirty="0"/>
            <a:t>Java </a:t>
          </a:r>
        </a:p>
        <a:p>
          <a:pPr>
            <a:spcAft>
              <a:spcPct val="35000"/>
            </a:spcAft>
          </a:pPr>
          <a:r>
            <a:rPr lang="en-US" sz="1100" b="0" dirty="0"/>
            <a:t>J2EE, Angular-</a:t>
          </a:r>
          <a:r>
            <a:rPr lang="en-US" sz="1100" b="0" dirty="0" err="1"/>
            <a:t>js</a:t>
          </a:r>
          <a:r>
            <a:rPr lang="en-US" sz="1100" b="0" dirty="0"/>
            <a:t>, JSF, Prime Faces, Java Flex, Web Services </a:t>
          </a:r>
        </a:p>
      </dgm:t>
    </dgm:pt>
    <dgm:pt modelId="{902D9B39-5A1B-3C41-AD90-CF8C028FC592}" type="parTrans" cxnId="{D075AF04-5574-BB41-A272-AA552C8056A5}">
      <dgm:prSet/>
      <dgm:spPr/>
      <dgm:t>
        <a:bodyPr/>
        <a:lstStyle/>
        <a:p>
          <a:endParaRPr lang="en-US"/>
        </a:p>
      </dgm:t>
    </dgm:pt>
    <dgm:pt modelId="{7002F3FE-5FBE-7B43-8BA1-A9D7BAE7A9B8}" type="sibTrans" cxnId="{D075AF04-5574-BB41-A272-AA552C8056A5}">
      <dgm:prSet>
        <dgm:style>
          <a:lnRef idx="2">
            <a:schemeClr val="accent1"/>
          </a:lnRef>
          <a:fillRef idx="1">
            <a:schemeClr val="lt1"/>
          </a:fillRef>
          <a:effectRef idx="0">
            <a:schemeClr val="accent1"/>
          </a:effectRef>
          <a:fontRef idx="minor">
            <a:schemeClr val="dk1"/>
          </a:fontRef>
        </dgm:style>
      </dgm:prSet>
      <dgm:spPr/>
      <dgm:t>
        <a:bodyPr/>
        <a:lstStyle/>
        <a:p>
          <a:endParaRPr lang="en-US"/>
        </a:p>
      </dgm:t>
    </dgm:pt>
    <dgm:pt modelId="{937DAE67-BB54-964F-80F1-E24BF10164D2}">
      <dgm:prSet custT="1">
        <dgm:style>
          <a:lnRef idx="0">
            <a:schemeClr val="dk1"/>
          </a:lnRef>
          <a:fillRef idx="3">
            <a:schemeClr val="dk1"/>
          </a:fillRef>
          <a:effectRef idx="3">
            <a:schemeClr val="dk1"/>
          </a:effectRef>
          <a:fontRef idx="minor">
            <a:schemeClr val="lt1"/>
          </a:fontRef>
        </dgm:style>
      </dgm:prSet>
      <dgm:spPr/>
      <dgm:t>
        <a:bodyPr/>
        <a:lstStyle/>
        <a:p>
          <a:pPr>
            <a:spcAft>
              <a:spcPts val="0"/>
            </a:spcAft>
          </a:pPr>
          <a:r>
            <a:rPr lang="en-US" sz="2200" b="1" dirty="0"/>
            <a:t>Microsoft </a:t>
          </a:r>
        </a:p>
        <a:p>
          <a:pPr>
            <a:spcAft>
              <a:spcPct val="35000"/>
            </a:spcAft>
          </a:pPr>
          <a:r>
            <a:rPr lang="en-US" sz="1100" b="0" dirty="0"/>
            <a:t>C#, </a:t>
          </a:r>
          <a:r>
            <a:rPr lang="pt-BR" sz="1100" b="0" dirty="0"/>
            <a:t>ASP .NET MVC </a:t>
          </a:r>
          <a:r>
            <a:rPr lang="en-US" sz="1100" b="0" baseline="0" dirty="0"/>
            <a:t>e </a:t>
          </a:r>
          <a:r>
            <a:rPr lang="en-US" sz="1100" b="0" dirty="0"/>
            <a:t>C++ </a:t>
          </a:r>
        </a:p>
      </dgm:t>
    </dgm:pt>
    <dgm:pt modelId="{00DC373A-C0C3-D84E-887E-080AD30C8BD5}" type="parTrans" cxnId="{063BE763-0021-FE47-B3C1-1006F13785A5}">
      <dgm:prSet/>
      <dgm:spPr/>
      <dgm:t>
        <a:bodyPr/>
        <a:lstStyle/>
        <a:p>
          <a:endParaRPr lang="en-US"/>
        </a:p>
      </dgm:t>
    </dgm:pt>
    <dgm:pt modelId="{7E4FA674-FAEC-1348-B57D-34DAD47D0912}" type="sibTrans" cxnId="{063BE763-0021-FE47-B3C1-1006F13785A5}">
      <dgm:prSet>
        <dgm:style>
          <a:lnRef idx="2">
            <a:schemeClr val="accent4"/>
          </a:lnRef>
          <a:fillRef idx="1">
            <a:schemeClr val="lt1"/>
          </a:fillRef>
          <a:effectRef idx="0">
            <a:schemeClr val="accent4"/>
          </a:effectRef>
          <a:fontRef idx="minor">
            <a:schemeClr val="dk1"/>
          </a:fontRef>
        </dgm:style>
      </dgm:prSet>
      <dgm:spPr/>
      <dgm:t>
        <a:bodyPr/>
        <a:lstStyle/>
        <a:p>
          <a:endParaRPr lang="en-US"/>
        </a:p>
      </dgm:t>
    </dgm:pt>
    <dgm:pt modelId="{16AE81E2-1D48-8E4A-8504-888B99B7D656}">
      <dgm:prSet custT="1">
        <dgm:style>
          <a:lnRef idx="0">
            <a:schemeClr val="accent5"/>
          </a:lnRef>
          <a:fillRef idx="3">
            <a:schemeClr val="accent5"/>
          </a:fillRef>
          <a:effectRef idx="3">
            <a:schemeClr val="accent5"/>
          </a:effectRef>
          <a:fontRef idx="minor">
            <a:schemeClr val="lt1"/>
          </a:fontRef>
        </dgm:style>
      </dgm:prSet>
      <dgm:spPr/>
      <dgm:t>
        <a:bodyPr/>
        <a:lstStyle/>
        <a:p>
          <a:pPr>
            <a:spcAft>
              <a:spcPts val="0"/>
            </a:spcAft>
          </a:pPr>
          <a:r>
            <a:rPr lang="en-US" sz="2200" b="1" dirty="0"/>
            <a:t>Mobile</a:t>
          </a:r>
          <a:r>
            <a:rPr lang="en-US" sz="2200" b="0" dirty="0"/>
            <a:t> </a:t>
          </a:r>
        </a:p>
        <a:p>
          <a:pPr>
            <a:spcAft>
              <a:spcPct val="35000"/>
            </a:spcAft>
          </a:pPr>
          <a:r>
            <a:rPr lang="en-US" sz="1200" b="0" dirty="0"/>
            <a:t>Android, iOS e Web Responsive </a:t>
          </a:r>
        </a:p>
      </dgm:t>
    </dgm:pt>
    <dgm:pt modelId="{FA514A56-0DF3-7049-B430-74D7B6ADC320}" type="parTrans" cxnId="{9BF887ED-F8A0-2B42-B3E1-CC7150AAF7F0}">
      <dgm:prSet/>
      <dgm:spPr/>
      <dgm:t>
        <a:bodyPr/>
        <a:lstStyle/>
        <a:p>
          <a:endParaRPr lang="en-US"/>
        </a:p>
      </dgm:t>
    </dgm:pt>
    <dgm:pt modelId="{CB24FE41-69D1-1E47-ACDA-95B285FF9F97}" type="sibTrans" cxnId="{9BF887ED-F8A0-2B42-B3E1-CC7150AAF7F0}">
      <dgm:prSet>
        <dgm:style>
          <a:lnRef idx="2">
            <a:schemeClr val="accent5"/>
          </a:lnRef>
          <a:fillRef idx="1">
            <a:schemeClr val="lt1"/>
          </a:fillRef>
          <a:effectRef idx="0">
            <a:schemeClr val="accent5"/>
          </a:effectRef>
          <a:fontRef idx="minor">
            <a:schemeClr val="dk1"/>
          </a:fontRef>
        </dgm:style>
      </dgm:prSet>
      <dgm:spPr/>
      <dgm:t>
        <a:bodyPr/>
        <a:lstStyle/>
        <a:p>
          <a:endParaRPr lang="en-US"/>
        </a:p>
      </dgm:t>
    </dgm:pt>
    <dgm:pt modelId="{FBA34F95-B3FE-6F40-A4BE-C2DBF25E5245}">
      <dgm:prSet custT="1">
        <dgm:style>
          <a:lnRef idx="0">
            <a:schemeClr val="accent2"/>
          </a:lnRef>
          <a:fillRef idx="3">
            <a:schemeClr val="accent2"/>
          </a:fillRef>
          <a:effectRef idx="3">
            <a:schemeClr val="accent2"/>
          </a:effectRef>
          <a:fontRef idx="minor">
            <a:schemeClr val="lt1"/>
          </a:fontRef>
        </dgm:style>
      </dgm:prSet>
      <dgm:spPr/>
      <dgm:t>
        <a:bodyPr/>
        <a:lstStyle/>
        <a:p>
          <a:r>
            <a:rPr lang="en-US" sz="2200" b="1" dirty="0" err="1"/>
            <a:t>Php</a:t>
          </a:r>
          <a:endParaRPr lang="en-US" sz="2200" b="1" dirty="0"/>
        </a:p>
      </dgm:t>
    </dgm:pt>
    <dgm:pt modelId="{CCA7138C-D567-6B45-B6F2-D71593D5890E}" type="parTrans" cxnId="{C14013E9-8F00-1D4D-A80C-497A65DB67D0}">
      <dgm:prSet/>
      <dgm:spPr/>
      <dgm:t>
        <a:bodyPr/>
        <a:lstStyle/>
        <a:p>
          <a:endParaRPr lang="en-US"/>
        </a:p>
      </dgm:t>
    </dgm:pt>
    <dgm:pt modelId="{9A248B99-C00D-9F42-918A-AA46B570A606}" type="sibTrans" cxnId="{C14013E9-8F00-1D4D-A80C-497A65DB67D0}">
      <dgm:prSet>
        <dgm:style>
          <a:lnRef idx="2">
            <a:schemeClr val="accent2"/>
          </a:lnRef>
          <a:fillRef idx="1">
            <a:schemeClr val="lt1"/>
          </a:fillRef>
          <a:effectRef idx="0">
            <a:schemeClr val="accent2"/>
          </a:effectRef>
          <a:fontRef idx="minor">
            <a:schemeClr val="dk1"/>
          </a:fontRef>
        </dgm:style>
      </dgm:prSet>
      <dgm:spPr/>
      <dgm:t>
        <a:bodyPr/>
        <a:lstStyle/>
        <a:p>
          <a:endParaRPr lang="en-US"/>
        </a:p>
      </dgm:t>
    </dgm:pt>
    <dgm:pt modelId="{3D8A69ED-BC78-D743-A7AA-58CB5D725376}">
      <dgm:prSet custT="1">
        <dgm:style>
          <a:lnRef idx="0">
            <a:schemeClr val="accent6"/>
          </a:lnRef>
          <a:fillRef idx="3">
            <a:schemeClr val="accent6"/>
          </a:fillRef>
          <a:effectRef idx="3">
            <a:schemeClr val="accent6"/>
          </a:effectRef>
          <a:fontRef idx="minor">
            <a:schemeClr val="lt1"/>
          </a:fontRef>
        </dgm:style>
      </dgm:prSet>
      <dgm:spPr/>
      <dgm:t>
        <a:bodyPr/>
        <a:lstStyle/>
        <a:p>
          <a:r>
            <a:rPr lang="en-US" sz="2200" b="1" dirty="0"/>
            <a:t>Progress</a:t>
          </a:r>
        </a:p>
      </dgm:t>
    </dgm:pt>
    <dgm:pt modelId="{30821B99-0354-4A46-ACCB-40C622AEB8EA}" type="parTrans" cxnId="{F3367452-6689-4440-9F9F-14E09D980F40}">
      <dgm:prSet/>
      <dgm:spPr/>
      <dgm:t>
        <a:bodyPr/>
        <a:lstStyle/>
        <a:p>
          <a:endParaRPr lang="en-US"/>
        </a:p>
      </dgm:t>
    </dgm:pt>
    <dgm:pt modelId="{76E30EDA-8CDF-CD47-9152-6B15CD9EDAEC}" type="sibTrans" cxnId="{F3367452-6689-4440-9F9F-14E09D980F40}">
      <dgm:prSet>
        <dgm:style>
          <a:lnRef idx="2">
            <a:schemeClr val="accent6"/>
          </a:lnRef>
          <a:fillRef idx="1">
            <a:schemeClr val="lt1"/>
          </a:fillRef>
          <a:effectRef idx="0">
            <a:schemeClr val="accent6"/>
          </a:effectRef>
          <a:fontRef idx="minor">
            <a:schemeClr val="dk1"/>
          </a:fontRef>
        </dgm:style>
      </dgm:prSet>
      <dgm:spPr/>
      <dgm:t>
        <a:bodyPr/>
        <a:lstStyle/>
        <a:p>
          <a:endParaRPr lang="en-US"/>
        </a:p>
      </dgm:t>
    </dgm:pt>
    <dgm:pt modelId="{1B0AD46A-9D5E-8F41-86A6-0076590990D7}">
      <dgm:prSet custT="1">
        <dgm:style>
          <a:lnRef idx="0">
            <a:schemeClr val="accent2"/>
          </a:lnRef>
          <a:fillRef idx="3">
            <a:schemeClr val="accent2"/>
          </a:fillRef>
          <a:effectRef idx="3">
            <a:schemeClr val="accent2"/>
          </a:effectRef>
          <a:fontRef idx="minor">
            <a:schemeClr val="lt1"/>
          </a:fontRef>
        </dgm:style>
      </dgm:prSet>
      <dgm:spPr>
        <a:solidFill>
          <a:srgbClr val="00B0F0"/>
        </a:solidFill>
      </dgm:spPr>
      <dgm:t>
        <a:bodyPr/>
        <a:lstStyle/>
        <a:p>
          <a:pPr>
            <a:spcAft>
              <a:spcPts val="0"/>
            </a:spcAft>
          </a:pPr>
          <a:r>
            <a:rPr lang="en-US" sz="2200" b="1" dirty="0"/>
            <a:t>SAP</a:t>
          </a:r>
          <a:endParaRPr lang="en-US" sz="2200" b="0" dirty="0"/>
        </a:p>
        <a:p>
          <a:pPr>
            <a:spcAft>
              <a:spcPct val="35000"/>
            </a:spcAft>
          </a:pPr>
          <a:r>
            <a:rPr lang="en-US" sz="1200" b="0" dirty="0"/>
            <a:t>ABAP, PI/PO, </a:t>
          </a:r>
          <a:r>
            <a:rPr lang="pt-BR" sz="1200" b="0" dirty="0"/>
            <a:t>Web </a:t>
          </a:r>
          <a:r>
            <a:rPr lang="pt-BR" sz="1200" b="0" dirty="0" err="1"/>
            <a:t>Dynpro</a:t>
          </a:r>
          <a:r>
            <a:rPr lang="en-US" sz="1200" b="0" dirty="0"/>
            <a:t>,</a:t>
          </a:r>
          <a:r>
            <a:rPr lang="en-US" sz="1200" b="0" baseline="0" dirty="0"/>
            <a:t> </a:t>
          </a:r>
          <a:r>
            <a:rPr lang="en-US" sz="1200" b="0" baseline="0" dirty="0" err="1"/>
            <a:t>Wrokflow</a:t>
          </a:r>
          <a:r>
            <a:rPr lang="en-US" sz="1200" b="0" baseline="0" dirty="0"/>
            <a:t> </a:t>
          </a:r>
          <a:r>
            <a:rPr lang="en-US" sz="1200" b="0" dirty="0"/>
            <a:t>e  </a:t>
          </a:r>
          <a:r>
            <a:rPr lang="en-US" sz="1200" b="0" dirty="0" err="1"/>
            <a:t>Analistas</a:t>
          </a:r>
          <a:r>
            <a:rPr lang="en-US" sz="1200" b="0" dirty="0"/>
            <a:t> </a:t>
          </a:r>
          <a:r>
            <a:rPr lang="en-US" sz="1200" b="0" dirty="0" err="1"/>
            <a:t>Funcionais</a:t>
          </a:r>
          <a:endParaRPr lang="en-US" sz="1200" b="1" dirty="0"/>
        </a:p>
      </dgm:t>
    </dgm:pt>
    <dgm:pt modelId="{0B236440-CE60-AF4E-93A9-D23E1CCD36D5}" type="parTrans" cxnId="{7FF5858E-45FF-FF4B-860E-927B7165DA2F}">
      <dgm:prSet/>
      <dgm:spPr/>
      <dgm:t>
        <a:bodyPr/>
        <a:lstStyle/>
        <a:p>
          <a:endParaRPr lang="pt-BR"/>
        </a:p>
      </dgm:t>
    </dgm:pt>
    <dgm:pt modelId="{2A2EB66F-314D-A84C-BFA4-0C15BDD57898}" type="sibTrans" cxnId="{7FF5858E-45FF-FF4B-860E-927B7165DA2F}">
      <dgm:prSet>
        <dgm:style>
          <a:lnRef idx="2">
            <a:schemeClr val="accent4"/>
          </a:lnRef>
          <a:fillRef idx="1">
            <a:schemeClr val="lt1"/>
          </a:fillRef>
          <a:effectRef idx="0">
            <a:schemeClr val="accent4"/>
          </a:effectRef>
          <a:fontRef idx="minor">
            <a:schemeClr val="dk1"/>
          </a:fontRef>
        </dgm:style>
      </dgm:prSet>
      <dgm:spPr>
        <a:ln>
          <a:solidFill>
            <a:srgbClr val="00B0F0"/>
          </a:solidFill>
        </a:ln>
      </dgm:spPr>
      <dgm:t>
        <a:bodyPr/>
        <a:lstStyle/>
        <a:p>
          <a:endParaRPr lang="pt-BR"/>
        </a:p>
      </dgm:t>
    </dgm:pt>
    <dgm:pt modelId="{047236B4-A60D-D34C-90B6-76CF65DABE60}" type="pres">
      <dgm:prSet presAssocID="{ECF3EB25-602F-AD41-B223-40C3A8162239}" presName="Name0" presStyleCnt="0">
        <dgm:presLayoutVars>
          <dgm:chMax val="21"/>
          <dgm:chPref val="21"/>
        </dgm:presLayoutVars>
      </dgm:prSet>
      <dgm:spPr/>
    </dgm:pt>
    <dgm:pt modelId="{875C2E68-8E16-DF42-827D-99DF4CB0B3C8}" type="pres">
      <dgm:prSet presAssocID="{FA249D21-8360-8D42-AFFE-E377EFF2A331}" presName="text1" presStyleCnt="0"/>
      <dgm:spPr/>
    </dgm:pt>
    <dgm:pt modelId="{2F6BAE59-17CD-8B43-AB11-92CE58B96768}" type="pres">
      <dgm:prSet presAssocID="{FA249D21-8360-8D42-AFFE-E377EFF2A331}" presName="textRepeatNode" presStyleLbl="alignNode1" presStyleIdx="0" presStyleCnt="7">
        <dgm:presLayoutVars>
          <dgm:chMax val="0"/>
          <dgm:chPref val="0"/>
          <dgm:bulletEnabled val="1"/>
        </dgm:presLayoutVars>
      </dgm:prSet>
      <dgm:spPr/>
    </dgm:pt>
    <dgm:pt modelId="{0C046859-33CF-2D4A-A144-1C89D5A99E18}" type="pres">
      <dgm:prSet presAssocID="{FA249D21-8360-8D42-AFFE-E377EFF2A331}" presName="textaccent1" presStyleCnt="0"/>
      <dgm:spPr/>
    </dgm:pt>
    <dgm:pt modelId="{E7DFB46B-7712-F145-9F54-59B93982B17F}" type="pres">
      <dgm:prSet presAssocID="{FA249D21-8360-8D42-AFFE-E377EFF2A331}" presName="accentRepeatNode" presStyleLbl="solidAlignAcc1" presStyleIdx="0" presStyleCnt="14">
        <dgm:style>
          <a:lnRef idx="2">
            <a:schemeClr val="accent1"/>
          </a:lnRef>
          <a:fillRef idx="1">
            <a:schemeClr val="lt1"/>
          </a:fillRef>
          <a:effectRef idx="0">
            <a:schemeClr val="accent1"/>
          </a:effectRef>
          <a:fontRef idx="minor">
            <a:schemeClr val="dk1"/>
          </a:fontRef>
        </dgm:style>
      </dgm:prSet>
      <dgm:spPr/>
    </dgm:pt>
    <dgm:pt modelId="{F1648495-4F48-A342-A102-106A2DB9BF44}" type="pres">
      <dgm:prSet presAssocID="{1F6200E9-6D32-CB44-AB60-C21102F94C1E}" presName="image1" presStyleCnt="0"/>
      <dgm:spPr/>
    </dgm:pt>
    <dgm:pt modelId="{A3568A0E-CD79-B345-B319-F95EDD6DFB48}" type="pres">
      <dgm:prSet presAssocID="{1F6200E9-6D32-CB44-AB60-C21102F94C1E}" presName="imageRepeatNode" presStyleLbl="alignAcc1" presStyleIdx="0" presStyleCnt="7"/>
      <dgm:spPr/>
    </dgm:pt>
    <dgm:pt modelId="{B202E3E7-BF77-3A45-84A1-D8B3CF9E2386}" type="pres">
      <dgm:prSet presAssocID="{1F6200E9-6D32-CB44-AB60-C21102F94C1E}" presName="imageaccent1" presStyleCnt="0"/>
      <dgm:spPr/>
    </dgm:pt>
    <dgm:pt modelId="{F9A2D4EE-4A71-A14B-908C-4DA73B159DFE}" type="pres">
      <dgm:prSet presAssocID="{1F6200E9-6D32-CB44-AB60-C21102F94C1E}" presName="accentRepeatNode" presStyleLbl="solidAlignAcc1" presStyleIdx="1" presStyleCnt="14">
        <dgm:style>
          <a:lnRef idx="0">
            <a:schemeClr val="accent1"/>
          </a:lnRef>
          <a:fillRef idx="3">
            <a:schemeClr val="accent1"/>
          </a:fillRef>
          <a:effectRef idx="3">
            <a:schemeClr val="accent1"/>
          </a:effectRef>
          <a:fontRef idx="minor">
            <a:schemeClr val="lt1"/>
          </a:fontRef>
        </dgm:style>
      </dgm:prSet>
      <dgm:spPr/>
    </dgm:pt>
    <dgm:pt modelId="{B8886019-A3DC-4E4C-84E4-D459DBF7284D}" type="pres">
      <dgm:prSet presAssocID="{C0C6F81A-2F7E-EF4D-9CF8-F51B7CFDEE2A}" presName="text2" presStyleCnt="0"/>
      <dgm:spPr/>
    </dgm:pt>
    <dgm:pt modelId="{4BD40034-47A0-5946-9AB2-6E89CCADB7DB}" type="pres">
      <dgm:prSet presAssocID="{C0C6F81A-2F7E-EF4D-9CF8-F51B7CFDEE2A}" presName="textRepeatNode" presStyleLbl="alignNode1" presStyleIdx="1" presStyleCnt="7">
        <dgm:presLayoutVars>
          <dgm:chMax val="0"/>
          <dgm:chPref val="0"/>
          <dgm:bulletEnabled val="1"/>
        </dgm:presLayoutVars>
      </dgm:prSet>
      <dgm:spPr/>
    </dgm:pt>
    <dgm:pt modelId="{D15EA651-D136-BF4B-8128-F48B323B5377}" type="pres">
      <dgm:prSet presAssocID="{C0C6F81A-2F7E-EF4D-9CF8-F51B7CFDEE2A}" presName="textaccent2" presStyleCnt="0"/>
      <dgm:spPr/>
    </dgm:pt>
    <dgm:pt modelId="{3BE6AFC8-2284-5C4E-AFFA-BD36ED4D2A96}" type="pres">
      <dgm:prSet presAssocID="{C0C6F81A-2F7E-EF4D-9CF8-F51B7CFDEE2A}" presName="accentRepeatNode" presStyleLbl="solidAlignAcc1" presStyleIdx="2" presStyleCnt="14">
        <dgm:style>
          <a:lnRef idx="2">
            <a:schemeClr val="accent1"/>
          </a:lnRef>
          <a:fillRef idx="1">
            <a:schemeClr val="lt1"/>
          </a:fillRef>
          <a:effectRef idx="0">
            <a:schemeClr val="accent1"/>
          </a:effectRef>
          <a:fontRef idx="minor">
            <a:schemeClr val="dk1"/>
          </a:fontRef>
        </dgm:style>
      </dgm:prSet>
      <dgm:spPr/>
    </dgm:pt>
    <dgm:pt modelId="{F599E957-8D1F-7449-BA3C-904BB88DE124}" type="pres">
      <dgm:prSet presAssocID="{7002F3FE-5FBE-7B43-8BA1-A9D7BAE7A9B8}" presName="image2" presStyleCnt="0"/>
      <dgm:spPr/>
    </dgm:pt>
    <dgm:pt modelId="{AF66216D-89FA-D846-AA3B-1828BF1178F7}" type="pres">
      <dgm:prSet presAssocID="{7002F3FE-5FBE-7B43-8BA1-A9D7BAE7A9B8}" presName="imageRepeatNode" presStyleLbl="alignAcc1" presStyleIdx="1" presStyleCnt="7"/>
      <dgm:spPr/>
    </dgm:pt>
    <dgm:pt modelId="{F0DF1788-496D-5141-8D7D-267EBC733C30}" type="pres">
      <dgm:prSet presAssocID="{7002F3FE-5FBE-7B43-8BA1-A9D7BAE7A9B8}" presName="imageaccent2" presStyleCnt="0"/>
      <dgm:spPr/>
    </dgm:pt>
    <dgm:pt modelId="{ED9ADA6B-AA1A-4741-8463-F4C88A9E73B6}" type="pres">
      <dgm:prSet presAssocID="{7002F3FE-5FBE-7B43-8BA1-A9D7BAE7A9B8}" presName="accentRepeatNode" presStyleLbl="solidAlignAcc1" presStyleIdx="3" presStyleCnt="14">
        <dgm:style>
          <a:lnRef idx="0">
            <a:schemeClr val="accent1"/>
          </a:lnRef>
          <a:fillRef idx="3">
            <a:schemeClr val="accent1"/>
          </a:fillRef>
          <a:effectRef idx="3">
            <a:schemeClr val="accent1"/>
          </a:effectRef>
          <a:fontRef idx="minor">
            <a:schemeClr val="lt1"/>
          </a:fontRef>
        </dgm:style>
      </dgm:prSet>
      <dgm:spPr/>
    </dgm:pt>
    <dgm:pt modelId="{95010431-4981-2D42-8E9D-C908E6B81D11}" type="pres">
      <dgm:prSet presAssocID="{937DAE67-BB54-964F-80F1-E24BF10164D2}" presName="text3" presStyleCnt="0"/>
      <dgm:spPr/>
    </dgm:pt>
    <dgm:pt modelId="{D90FD429-5896-724F-8C8A-314F676B591E}" type="pres">
      <dgm:prSet presAssocID="{937DAE67-BB54-964F-80F1-E24BF10164D2}" presName="textRepeatNode" presStyleLbl="alignNode1" presStyleIdx="2" presStyleCnt="7">
        <dgm:presLayoutVars>
          <dgm:chMax val="0"/>
          <dgm:chPref val="0"/>
          <dgm:bulletEnabled val="1"/>
        </dgm:presLayoutVars>
      </dgm:prSet>
      <dgm:spPr/>
    </dgm:pt>
    <dgm:pt modelId="{ECE1A3B5-DC95-F044-A746-C4997758D5E9}" type="pres">
      <dgm:prSet presAssocID="{937DAE67-BB54-964F-80F1-E24BF10164D2}" presName="textaccent3" presStyleCnt="0"/>
      <dgm:spPr/>
    </dgm:pt>
    <dgm:pt modelId="{253EB9BF-02E5-4A47-A6AB-A692478FE05D}" type="pres">
      <dgm:prSet presAssocID="{937DAE67-BB54-964F-80F1-E24BF10164D2}" presName="accentRepeatNode" presStyleLbl="solidAlignAcc1" presStyleIdx="4" presStyleCnt="14">
        <dgm:style>
          <a:lnRef idx="2">
            <a:schemeClr val="accent4"/>
          </a:lnRef>
          <a:fillRef idx="1">
            <a:schemeClr val="lt1"/>
          </a:fillRef>
          <a:effectRef idx="0">
            <a:schemeClr val="accent4"/>
          </a:effectRef>
          <a:fontRef idx="minor">
            <a:schemeClr val="dk1"/>
          </a:fontRef>
        </dgm:style>
      </dgm:prSet>
      <dgm:spPr/>
    </dgm:pt>
    <dgm:pt modelId="{683F747A-3951-3F42-AD4F-39731BF6E56C}" type="pres">
      <dgm:prSet presAssocID="{7E4FA674-FAEC-1348-B57D-34DAD47D0912}" presName="image3" presStyleCnt="0"/>
      <dgm:spPr/>
    </dgm:pt>
    <dgm:pt modelId="{B75E2E5C-3AC6-8C45-94E7-D4663E9FB7EF}" type="pres">
      <dgm:prSet presAssocID="{7E4FA674-FAEC-1348-B57D-34DAD47D0912}" presName="imageRepeatNode" presStyleLbl="alignAcc1" presStyleIdx="2" presStyleCnt="7"/>
      <dgm:spPr/>
    </dgm:pt>
    <dgm:pt modelId="{0AE4DC6A-50DF-5842-B31B-196B33936B21}" type="pres">
      <dgm:prSet presAssocID="{7E4FA674-FAEC-1348-B57D-34DAD47D0912}" presName="imageaccent3" presStyleCnt="0"/>
      <dgm:spPr/>
    </dgm:pt>
    <dgm:pt modelId="{7C89BF19-BDEC-8A46-BC20-4DC31992891A}" type="pres">
      <dgm:prSet presAssocID="{7E4FA674-FAEC-1348-B57D-34DAD47D0912}" presName="accentRepeatNode" presStyleLbl="solidAlignAcc1" presStyleIdx="5" presStyleCnt="14">
        <dgm:style>
          <a:lnRef idx="0">
            <a:schemeClr val="accent4"/>
          </a:lnRef>
          <a:fillRef idx="3">
            <a:schemeClr val="accent4"/>
          </a:fillRef>
          <a:effectRef idx="3">
            <a:schemeClr val="accent4"/>
          </a:effectRef>
          <a:fontRef idx="minor">
            <a:schemeClr val="lt1"/>
          </a:fontRef>
        </dgm:style>
      </dgm:prSet>
      <dgm:spPr/>
    </dgm:pt>
    <dgm:pt modelId="{2DB0F504-4C1A-0949-ACE3-1EC164B52BE1}" type="pres">
      <dgm:prSet presAssocID="{16AE81E2-1D48-8E4A-8504-888B99B7D656}" presName="text4" presStyleCnt="0"/>
      <dgm:spPr/>
    </dgm:pt>
    <dgm:pt modelId="{AF97DCD4-CCAD-D54B-AD46-DF13C6429A4C}" type="pres">
      <dgm:prSet presAssocID="{16AE81E2-1D48-8E4A-8504-888B99B7D656}" presName="textRepeatNode" presStyleLbl="alignNode1" presStyleIdx="3" presStyleCnt="7">
        <dgm:presLayoutVars>
          <dgm:chMax val="0"/>
          <dgm:chPref val="0"/>
          <dgm:bulletEnabled val="1"/>
        </dgm:presLayoutVars>
      </dgm:prSet>
      <dgm:spPr/>
    </dgm:pt>
    <dgm:pt modelId="{D2FD4EBE-55DE-134D-96A7-6EB4DCA2318E}" type="pres">
      <dgm:prSet presAssocID="{16AE81E2-1D48-8E4A-8504-888B99B7D656}" presName="textaccent4" presStyleCnt="0"/>
      <dgm:spPr/>
    </dgm:pt>
    <dgm:pt modelId="{D34FAEF8-FBFE-5D42-84EE-4ABB20D85B18}" type="pres">
      <dgm:prSet presAssocID="{16AE81E2-1D48-8E4A-8504-888B99B7D656}" presName="accentRepeatNode" presStyleLbl="solidAlignAcc1" presStyleIdx="6" presStyleCnt="14">
        <dgm:style>
          <a:lnRef idx="2">
            <a:schemeClr val="accent5"/>
          </a:lnRef>
          <a:fillRef idx="1">
            <a:schemeClr val="lt1"/>
          </a:fillRef>
          <a:effectRef idx="0">
            <a:schemeClr val="accent5"/>
          </a:effectRef>
          <a:fontRef idx="minor">
            <a:schemeClr val="dk1"/>
          </a:fontRef>
        </dgm:style>
      </dgm:prSet>
      <dgm:spPr/>
    </dgm:pt>
    <dgm:pt modelId="{8797ACC9-2889-414B-883D-5DCB25A5D986}" type="pres">
      <dgm:prSet presAssocID="{CB24FE41-69D1-1E47-ACDA-95B285FF9F97}" presName="image4" presStyleCnt="0"/>
      <dgm:spPr/>
    </dgm:pt>
    <dgm:pt modelId="{581756BF-4B09-F84C-A07F-4F160A518A7A}" type="pres">
      <dgm:prSet presAssocID="{CB24FE41-69D1-1E47-ACDA-95B285FF9F97}" presName="imageRepeatNode" presStyleLbl="alignAcc1" presStyleIdx="3" presStyleCnt="7"/>
      <dgm:spPr/>
    </dgm:pt>
    <dgm:pt modelId="{CA02741F-0038-D84D-9BA9-AC2C26800509}" type="pres">
      <dgm:prSet presAssocID="{CB24FE41-69D1-1E47-ACDA-95B285FF9F97}" presName="imageaccent4" presStyleCnt="0"/>
      <dgm:spPr/>
    </dgm:pt>
    <dgm:pt modelId="{A14BF438-0B0B-F240-BA62-13F1D6960E98}" type="pres">
      <dgm:prSet presAssocID="{CB24FE41-69D1-1E47-ACDA-95B285FF9F97}" presName="accentRepeatNode" presStyleLbl="solidAlignAcc1" presStyleIdx="7" presStyleCnt="14">
        <dgm:style>
          <a:lnRef idx="0">
            <a:schemeClr val="accent5"/>
          </a:lnRef>
          <a:fillRef idx="3">
            <a:schemeClr val="accent5"/>
          </a:fillRef>
          <a:effectRef idx="3">
            <a:schemeClr val="accent5"/>
          </a:effectRef>
          <a:fontRef idx="minor">
            <a:schemeClr val="lt1"/>
          </a:fontRef>
        </dgm:style>
      </dgm:prSet>
      <dgm:spPr/>
    </dgm:pt>
    <dgm:pt modelId="{A72A5733-D9C5-E94D-81FE-7878F414B3E6}" type="pres">
      <dgm:prSet presAssocID="{FBA34F95-B3FE-6F40-A4BE-C2DBF25E5245}" presName="text5" presStyleCnt="0"/>
      <dgm:spPr/>
    </dgm:pt>
    <dgm:pt modelId="{F3DF52AE-90BC-914D-BA24-01D37EB03217}" type="pres">
      <dgm:prSet presAssocID="{FBA34F95-B3FE-6F40-A4BE-C2DBF25E5245}" presName="textRepeatNode" presStyleLbl="alignNode1" presStyleIdx="4" presStyleCnt="7">
        <dgm:presLayoutVars>
          <dgm:chMax val="0"/>
          <dgm:chPref val="0"/>
          <dgm:bulletEnabled val="1"/>
        </dgm:presLayoutVars>
      </dgm:prSet>
      <dgm:spPr/>
    </dgm:pt>
    <dgm:pt modelId="{C1E1D57D-EA57-3F41-9BDF-5D31C6C6D654}" type="pres">
      <dgm:prSet presAssocID="{FBA34F95-B3FE-6F40-A4BE-C2DBF25E5245}" presName="textaccent5" presStyleCnt="0"/>
      <dgm:spPr/>
    </dgm:pt>
    <dgm:pt modelId="{80C9A9F3-A92B-264C-8768-FD21309D0199}" type="pres">
      <dgm:prSet presAssocID="{FBA34F95-B3FE-6F40-A4BE-C2DBF25E5245}" presName="accentRepeatNode" presStyleLbl="solidAlignAcc1" presStyleIdx="8" presStyleCnt="14">
        <dgm:style>
          <a:lnRef idx="2">
            <a:schemeClr val="accent2"/>
          </a:lnRef>
          <a:fillRef idx="1">
            <a:schemeClr val="lt1"/>
          </a:fillRef>
          <a:effectRef idx="0">
            <a:schemeClr val="accent2"/>
          </a:effectRef>
          <a:fontRef idx="minor">
            <a:schemeClr val="dk1"/>
          </a:fontRef>
        </dgm:style>
      </dgm:prSet>
      <dgm:spPr/>
    </dgm:pt>
    <dgm:pt modelId="{F8DED59F-35A0-8C43-B7F2-E86A26CCAA14}" type="pres">
      <dgm:prSet presAssocID="{9A248B99-C00D-9F42-918A-AA46B570A606}" presName="image5" presStyleCnt="0"/>
      <dgm:spPr/>
    </dgm:pt>
    <dgm:pt modelId="{61E8657C-FBEB-3744-AD54-29B66E1389CF}" type="pres">
      <dgm:prSet presAssocID="{9A248B99-C00D-9F42-918A-AA46B570A606}" presName="imageRepeatNode" presStyleLbl="alignAcc1" presStyleIdx="4" presStyleCnt="7"/>
      <dgm:spPr/>
    </dgm:pt>
    <dgm:pt modelId="{D7557CDC-CF62-4940-A567-A78A2123E80F}" type="pres">
      <dgm:prSet presAssocID="{9A248B99-C00D-9F42-918A-AA46B570A606}" presName="imageaccent5" presStyleCnt="0"/>
      <dgm:spPr/>
    </dgm:pt>
    <dgm:pt modelId="{E46CFCD5-1235-584C-94DA-734D7C4057E1}" type="pres">
      <dgm:prSet presAssocID="{9A248B99-C00D-9F42-918A-AA46B570A606}" presName="accentRepeatNode" presStyleLbl="solidAlignAcc1" presStyleIdx="9" presStyleCnt="14">
        <dgm:style>
          <a:lnRef idx="0">
            <a:schemeClr val="accent2"/>
          </a:lnRef>
          <a:fillRef idx="3">
            <a:schemeClr val="accent2"/>
          </a:fillRef>
          <a:effectRef idx="3">
            <a:schemeClr val="accent2"/>
          </a:effectRef>
          <a:fontRef idx="minor">
            <a:schemeClr val="lt1"/>
          </a:fontRef>
        </dgm:style>
      </dgm:prSet>
      <dgm:spPr/>
    </dgm:pt>
    <dgm:pt modelId="{14EF51CB-22A9-F744-BAA0-AA32D0D293F1}" type="pres">
      <dgm:prSet presAssocID="{1B0AD46A-9D5E-8F41-86A6-0076590990D7}" presName="text6" presStyleCnt="0"/>
      <dgm:spPr/>
    </dgm:pt>
    <dgm:pt modelId="{29D011CD-3036-DF42-A6CF-0BF234A084F1}" type="pres">
      <dgm:prSet presAssocID="{1B0AD46A-9D5E-8F41-86A6-0076590990D7}" presName="textRepeatNode" presStyleLbl="alignNode1" presStyleIdx="5" presStyleCnt="7">
        <dgm:presLayoutVars>
          <dgm:chMax val="0"/>
          <dgm:chPref val="0"/>
          <dgm:bulletEnabled val="1"/>
        </dgm:presLayoutVars>
      </dgm:prSet>
      <dgm:spPr/>
    </dgm:pt>
    <dgm:pt modelId="{D20F18C9-77F4-5C48-B06E-EB24165D5AE6}" type="pres">
      <dgm:prSet presAssocID="{1B0AD46A-9D5E-8F41-86A6-0076590990D7}" presName="textaccent6" presStyleCnt="0"/>
      <dgm:spPr/>
    </dgm:pt>
    <dgm:pt modelId="{5CE0E53D-4733-7541-AFE6-5E1A4A8760DE}" type="pres">
      <dgm:prSet presAssocID="{1B0AD46A-9D5E-8F41-86A6-0076590990D7}" presName="accentRepeatNode" presStyleLbl="solidAlignAcc1" presStyleIdx="10" presStyleCnt="14"/>
      <dgm:spPr>
        <a:ln>
          <a:solidFill>
            <a:srgbClr val="00B0F0"/>
          </a:solidFill>
        </a:ln>
      </dgm:spPr>
    </dgm:pt>
    <dgm:pt modelId="{EACDA9AD-1AB8-BC4E-80FC-CC4A9AC3A399}" type="pres">
      <dgm:prSet presAssocID="{2A2EB66F-314D-A84C-BFA4-0C15BDD57898}" presName="image6" presStyleCnt="0"/>
      <dgm:spPr/>
    </dgm:pt>
    <dgm:pt modelId="{9CD139B6-E363-5747-A432-8E13F38DB363}" type="pres">
      <dgm:prSet presAssocID="{2A2EB66F-314D-A84C-BFA4-0C15BDD57898}" presName="imageRepeatNode" presStyleLbl="alignAcc1" presStyleIdx="5" presStyleCnt="7"/>
      <dgm:spPr/>
    </dgm:pt>
    <dgm:pt modelId="{07F87309-53B9-FD46-B985-BEBC5E52EF48}" type="pres">
      <dgm:prSet presAssocID="{2A2EB66F-314D-A84C-BFA4-0C15BDD57898}" presName="imageaccent6" presStyleCnt="0"/>
      <dgm:spPr/>
    </dgm:pt>
    <dgm:pt modelId="{2DE8DDE1-38B8-0A4E-B230-8ACD059B7CAA}" type="pres">
      <dgm:prSet presAssocID="{2A2EB66F-314D-A84C-BFA4-0C15BDD57898}" presName="accentRepeatNode" presStyleLbl="solidAlignAcc1" presStyleIdx="11" presStyleCnt="14">
        <dgm:style>
          <a:lnRef idx="0">
            <a:schemeClr val="accent5"/>
          </a:lnRef>
          <a:fillRef idx="3">
            <a:schemeClr val="accent5"/>
          </a:fillRef>
          <a:effectRef idx="3">
            <a:schemeClr val="accent5"/>
          </a:effectRef>
          <a:fontRef idx="minor">
            <a:schemeClr val="lt1"/>
          </a:fontRef>
        </dgm:style>
      </dgm:prSet>
      <dgm:spPr>
        <a:solidFill>
          <a:srgbClr val="00B0F0"/>
        </a:solidFill>
        <a:ln>
          <a:solidFill>
            <a:srgbClr val="00B0F0"/>
          </a:solidFill>
        </a:ln>
      </dgm:spPr>
    </dgm:pt>
    <dgm:pt modelId="{AB31A758-E5C8-1943-9D12-A76FF8823494}" type="pres">
      <dgm:prSet presAssocID="{3D8A69ED-BC78-D743-A7AA-58CB5D725376}" presName="text7" presStyleCnt="0"/>
      <dgm:spPr/>
    </dgm:pt>
    <dgm:pt modelId="{5D77EAC0-9725-5F49-969D-71B6B6F54AC8}" type="pres">
      <dgm:prSet presAssocID="{3D8A69ED-BC78-D743-A7AA-58CB5D725376}" presName="textRepeatNode" presStyleLbl="alignNode1" presStyleIdx="6" presStyleCnt="7">
        <dgm:presLayoutVars>
          <dgm:chMax val="0"/>
          <dgm:chPref val="0"/>
          <dgm:bulletEnabled val="1"/>
        </dgm:presLayoutVars>
      </dgm:prSet>
      <dgm:spPr/>
    </dgm:pt>
    <dgm:pt modelId="{F8766DE1-A915-E342-8A86-C5545F7AB2B9}" type="pres">
      <dgm:prSet presAssocID="{3D8A69ED-BC78-D743-A7AA-58CB5D725376}" presName="textaccent7" presStyleCnt="0"/>
      <dgm:spPr/>
    </dgm:pt>
    <dgm:pt modelId="{B76E9AC4-B96E-5049-BB65-86450094515E}" type="pres">
      <dgm:prSet presAssocID="{3D8A69ED-BC78-D743-A7AA-58CB5D725376}" presName="accentRepeatNode" presStyleLbl="solidAlignAcc1" presStyleIdx="12" presStyleCnt="14">
        <dgm:style>
          <a:lnRef idx="2">
            <a:schemeClr val="accent6"/>
          </a:lnRef>
          <a:fillRef idx="1">
            <a:schemeClr val="lt1"/>
          </a:fillRef>
          <a:effectRef idx="0">
            <a:schemeClr val="accent6"/>
          </a:effectRef>
          <a:fontRef idx="minor">
            <a:schemeClr val="dk1"/>
          </a:fontRef>
        </dgm:style>
      </dgm:prSet>
      <dgm:spPr/>
    </dgm:pt>
    <dgm:pt modelId="{408092A7-BB18-9E47-A5EE-8C2B93430931}" type="pres">
      <dgm:prSet presAssocID="{76E30EDA-8CDF-CD47-9152-6B15CD9EDAEC}" presName="image7" presStyleCnt="0"/>
      <dgm:spPr/>
    </dgm:pt>
    <dgm:pt modelId="{AA62C830-D72D-4B4B-B3F4-FE5A7F7506D0}" type="pres">
      <dgm:prSet presAssocID="{76E30EDA-8CDF-CD47-9152-6B15CD9EDAEC}" presName="imageRepeatNode" presStyleLbl="alignAcc1" presStyleIdx="6" presStyleCnt="7"/>
      <dgm:spPr/>
    </dgm:pt>
    <dgm:pt modelId="{0AE8E296-3161-4646-9B16-B40E8A07C606}" type="pres">
      <dgm:prSet presAssocID="{76E30EDA-8CDF-CD47-9152-6B15CD9EDAEC}" presName="imageaccent7" presStyleCnt="0"/>
      <dgm:spPr/>
    </dgm:pt>
    <dgm:pt modelId="{6B27ED10-3437-3C43-945A-62A3CE17DBA2}" type="pres">
      <dgm:prSet presAssocID="{76E30EDA-8CDF-CD47-9152-6B15CD9EDAEC}" presName="accentRepeatNode" presStyleLbl="solidAlignAcc1" presStyleIdx="13" presStyleCnt="14">
        <dgm:style>
          <a:lnRef idx="0">
            <a:schemeClr val="accent6"/>
          </a:lnRef>
          <a:fillRef idx="3">
            <a:schemeClr val="accent6"/>
          </a:fillRef>
          <a:effectRef idx="3">
            <a:schemeClr val="accent6"/>
          </a:effectRef>
          <a:fontRef idx="minor">
            <a:schemeClr val="lt1"/>
          </a:fontRef>
        </dgm:style>
      </dgm:prSet>
      <dgm:spPr/>
    </dgm:pt>
  </dgm:ptLst>
  <dgm:cxnLst>
    <dgm:cxn modelId="{D075AF04-5574-BB41-A272-AA552C8056A5}" srcId="{ECF3EB25-602F-AD41-B223-40C3A8162239}" destId="{C0C6F81A-2F7E-EF4D-9CF8-F51B7CFDEE2A}" srcOrd="1" destOrd="0" parTransId="{902D9B39-5A1B-3C41-AD90-CF8C028FC592}" sibTransId="{7002F3FE-5FBE-7B43-8BA1-A9D7BAE7A9B8}"/>
    <dgm:cxn modelId="{E34CE205-EFC9-774C-A48C-8AB37F310877}" type="presOf" srcId="{C0C6F81A-2F7E-EF4D-9CF8-F51B7CFDEE2A}" destId="{4BD40034-47A0-5946-9AB2-6E89CCADB7DB}" srcOrd="0" destOrd="0" presId="urn:microsoft.com/office/officeart/2008/layout/HexagonCluster"/>
    <dgm:cxn modelId="{9CD34508-A081-0B42-80F6-09EEC11E8DC7}" type="presOf" srcId="{937DAE67-BB54-964F-80F1-E24BF10164D2}" destId="{D90FD429-5896-724F-8C8A-314F676B591E}" srcOrd="0" destOrd="0" presId="urn:microsoft.com/office/officeart/2008/layout/HexagonCluster"/>
    <dgm:cxn modelId="{2686D40F-5EEF-DE4C-A073-5400AC06FEE8}" type="presOf" srcId="{16AE81E2-1D48-8E4A-8504-888B99B7D656}" destId="{AF97DCD4-CCAD-D54B-AD46-DF13C6429A4C}" srcOrd="0" destOrd="0" presId="urn:microsoft.com/office/officeart/2008/layout/HexagonCluster"/>
    <dgm:cxn modelId="{58DF7F13-4BFA-064E-BD7C-CD33BA35C736}" type="presOf" srcId="{CB24FE41-69D1-1E47-ACDA-95B285FF9F97}" destId="{581756BF-4B09-F84C-A07F-4F160A518A7A}" srcOrd="0" destOrd="0" presId="urn:microsoft.com/office/officeart/2008/layout/HexagonCluster"/>
    <dgm:cxn modelId="{A6FE4818-C8EA-6046-9904-0792C55E1A30}" type="presOf" srcId="{1F6200E9-6D32-CB44-AB60-C21102F94C1E}" destId="{A3568A0E-CD79-B345-B319-F95EDD6DFB48}" srcOrd="0" destOrd="0" presId="urn:microsoft.com/office/officeart/2008/layout/HexagonCluster"/>
    <dgm:cxn modelId="{ABF64D1E-4493-3A40-811D-F726845BE993}" type="presOf" srcId="{2A2EB66F-314D-A84C-BFA4-0C15BDD57898}" destId="{9CD139B6-E363-5747-A432-8E13F38DB363}" srcOrd="0" destOrd="0" presId="urn:microsoft.com/office/officeart/2008/layout/HexagonCluster"/>
    <dgm:cxn modelId="{063BE763-0021-FE47-B3C1-1006F13785A5}" srcId="{ECF3EB25-602F-AD41-B223-40C3A8162239}" destId="{937DAE67-BB54-964F-80F1-E24BF10164D2}" srcOrd="2" destOrd="0" parTransId="{00DC373A-C0C3-D84E-887E-080AD30C8BD5}" sibTransId="{7E4FA674-FAEC-1348-B57D-34DAD47D0912}"/>
    <dgm:cxn modelId="{1D7BB769-3801-6B46-9C91-B90FF186F602}" type="presOf" srcId="{ECF3EB25-602F-AD41-B223-40C3A8162239}" destId="{047236B4-A60D-D34C-90B6-76CF65DABE60}" srcOrd="0" destOrd="0" presId="urn:microsoft.com/office/officeart/2008/layout/HexagonCluster"/>
    <dgm:cxn modelId="{82FDD66A-FE89-C546-9D3D-16E3C1B1F7DB}" type="presOf" srcId="{9A248B99-C00D-9F42-918A-AA46B570A606}" destId="{61E8657C-FBEB-3744-AD54-29B66E1389CF}" srcOrd="0" destOrd="0" presId="urn:microsoft.com/office/officeart/2008/layout/HexagonCluster"/>
    <dgm:cxn modelId="{9E22AE6E-CB2B-DF44-9B45-DC44A7DAC7D8}" type="presOf" srcId="{7E4FA674-FAEC-1348-B57D-34DAD47D0912}" destId="{B75E2E5C-3AC6-8C45-94E7-D4663E9FB7EF}" srcOrd="0" destOrd="0" presId="urn:microsoft.com/office/officeart/2008/layout/HexagonCluster"/>
    <dgm:cxn modelId="{F3367452-6689-4440-9F9F-14E09D980F40}" srcId="{ECF3EB25-602F-AD41-B223-40C3A8162239}" destId="{3D8A69ED-BC78-D743-A7AA-58CB5D725376}" srcOrd="6" destOrd="0" parTransId="{30821B99-0354-4A46-ACCB-40C622AEB8EA}" sibTransId="{76E30EDA-8CDF-CD47-9152-6B15CD9EDAEC}"/>
    <dgm:cxn modelId="{D5D6687F-4FB4-3E4B-8123-FC662F82790B}" type="presOf" srcId="{FBA34F95-B3FE-6F40-A4BE-C2DBF25E5245}" destId="{F3DF52AE-90BC-914D-BA24-01D37EB03217}" srcOrd="0" destOrd="0" presId="urn:microsoft.com/office/officeart/2008/layout/HexagonCluster"/>
    <dgm:cxn modelId="{7FF5858E-45FF-FF4B-860E-927B7165DA2F}" srcId="{ECF3EB25-602F-AD41-B223-40C3A8162239}" destId="{1B0AD46A-9D5E-8F41-86A6-0076590990D7}" srcOrd="5" destOrd="0" parTransId="{0B236440-CE60-AF4E-93A9-D23E1CCD36D5}" sibTransId="{2A2EB66F-314D-A84C-BFA4-0C15BDD57898}"/>
    <dgm:cxn modelId="{58BF619E-EE36-5148-8BEC-98123F55755C}" type="presOf" srcId="{7002F3FE-5FBE-7B43-8BA1-A9D7BAE7A9B8}" destId="{AF66216D-89FA-D846-AA3B-1828BF1178F7}" srcOrd="0" destOrd="0" presId="urn:microsoft.com/office/officeart/2008/layout/HexagonCluster"/>
    <dgm:cxn modelId="{1B1DD29E-75B8-B04F-AFBE-657CCEADF79C}" type="presOf" srcId="{3D8A69ED-BC78-D743-A7AA-58CB5D725376}" destId="{5D77EAC0-9725-5F49-969D-71B6B6F54AC8}" srcOrd="0" destOrd="0" presId="urn:microsoft.com/office/officeart/2008/layout/HexagonCluster"/>
    <dgm:cxn modelId="{F70DC6A2-1875-BA45-8B34-5FD11A81A8A1}" type="presOf" srcId="{FA249D21-8360-8D42-AFFE-E377EFF2A331}" destId="{2F6BAE59-17CD-8B43-AB11-92CE58B96768}" srcOrd="0" destOrd="0" presId="urn:microsoft.com/office/officeart/2008/layout/HexagonCluster"/>
    <dgm:cxn modelId="{ACEA5DAC-216A-4742-880B-28C0648E189D}" srcId="{ECF3EB25-602F-AD41-B223-40C3A8162239}" destId="{FA249D21-8360-8D42-AFFE-E377EFF2A331}" srcOrd="0" destOrd="0" parTransId="{30D29348-D21F-A84C-9462-19772B1135CC}" sibTransId="{1F6200E9-6D32-CB44-AB60-C21102F94C1E}"/>
    <dgm:cxn modelId="{0FB12CB3-53AF-C947-94E4-5FD597C42652}" type="presOf" srcId="{1B0AD46A-9D5E-8F41-86A6-0076590990D7}" destId="{29D011CD-3036-DF42-A6CF-0BF234A084F1}" srcOrd="0" destOrd="0" presId="urn:microsoft.com/office/officeart/2008/layout/HexagonCluster"/>
    <dgm:cxn modelId="{C14013E9-8F00-1D4D-A80C-497A65DB67D0}" srcId="{ECF3EB25-602F-AD41-B223-40C3A8162239}" destId="{FBA34F95-B3FE-6F40-A4BE-C2DBF25E5245}" srcOrd="4" destOrd="0" parTransId="{CCA7138C-D567-6B45-B6F2-D71593D5890E}" sibTransId="{9A248B99-C00D-9F42-918A-AA46B570A606}"/>
    <dgm:cxn modelId="{9BF887ED-F8A0-2B42-B3E1-CC7150AAF7F0}" srcId="{ECF3EB25-602F-AD41-B223-40C3A8162239}" destId="{16AE81E2-1D48-8E4A-8504-888B99B7D656}" srcOrd="3" destOrd="0" parTransId="{FA514A56-0DF3-7049-B430-74D7B6ADC320}" sibTransId="{CB24FE41-69D1-1E47-ACDA-95B285FF9F97}"/>
    <dgm:cxn modelId="{4DF19EF7-9A7B-4544-A098-5667E04C62E7}" type="presOf" srcId="{76E30EDA-8CDF-CD47-9152-6B15CD9EDAEC}" destId="{AA62C830-D72D-4B4B-B3F4-FE5A7F7506D0}" srcOrd="0" destOrd="0" presId="urn:microsoft.com/office/officeart/2008/layout/HexagonCluster"/>
    <dgm:cxn modelId="{5810A91C-99BA-D04E-96A9-FEA5C3E72B9F}" type="presParOf" srcId="{047236B4-A60D-D34C-90B6-76CF65DABE60}" destId="{875C2E68-8E16-DF42-827D-99DF4CB0B3C8}" srcOrd="0" destOrd="0" presId="urn:microsoft.com/office/officeart/2008/layout/HexagonCluster"/>
    <dgm:cxn modelId="{51A5529C-8951-D442-80B2-2A254759756B}" type="presParOf" srcId="{875C2E68-8E16-DF42-827D-99DF4CB0B3C8}" destId="{2F6BAE59-17CD-8B43-AB11-92CE58B96768}" srcOrd="0" destOrd="0" presId="urn:microsoft.com/office/officeart/2008/layout/HexagonCluster"/>
    <dgm:cxn modelId="{0A6C96E3-3881-6044-B584-2C02D610C8EA}" type="presParOf" srcId="{047236B4-A60D-D34C-90B6-76CF65DABE60}" destId="{0C046859-33CF-2D4A-A144-1C89D5A99E18}" srcOrd="1" destOrd="0" presId="urn:microsoft.com/office/officeart/2008/layout/HexagonCluster"/>
    <dgm:cxn modelId="{84278227-052C-E648-B06A-DEC58268F4C0}" type="presParOf" srcId="{0C046859-33CF-2D4A-A144-1C89D5A99E18}" destId="{E7DFB46B-7712-F145-9F54-59B93982B17F}" srcOrd="0" destOrd="0" presId="urn:microsoft.com/office/officeart/2008/layout/HexagonCluster"/>
    <dgm:cxn modelId="{E0C92EE9-B6C1-6647-AEEE-595D13952BC4}" type="presParOf" srcId="{047236B4-A60D-D34C-90B6-76CF65DABE60}" destId="{F1648495-4F48-A342-A102-106A2DB9BF44}" srcOrd="2" destOrd="0" presId="urn:microsoft.com/office/officeart/2008/layout/HexagonCluster"/>
    <dgm:cxn modelId="{BBD9CDCA-CE3B-1948-AE1D-9F7052669151}" type="presParOf" srcId="{F1648495-4F48-A342-A102-106A2DB9BF44}" destId="{A3568A0E-CD79-B345-B319-F95EDD6DFB48}" srcOrd="0" destOrd="0" presId="urn:microsoft.com/office/officeart/2008/layout/HexagonCluster"/>
    <dgm:cxn modelId="{77DB3D5C-DA25-B548-89AE-DE0C75A650C2}" type="presParOf" srcId="{047236B4-A60D-D34C-90B6-76CF65DABE60}" destId="{B202E3E7-BF77-3A45-84A1-D8B3CF9E2386}" srcOrd="3" destOrd="0" presId="urn:microsoft.com/office/officeart/2008/layout/HexagonCluster"/>
    <dgm:cxn modelId="{9B8C3B17-B4B0-EE45-86B2-315358A0BD10}" type="presParOf" srcId="{B202E3E7-BF77-3A45-84A1-D8B3CF9E2386}" destId="{F9A2D4EE-4A71-A14B-908C-4DA73B159DFE}" srcOrd="0" destOrd="0" presId="urn:microsoft.com/office/officeart/2008/layout/HexagonCluster"/>
    <dgm:cxn modelId="{56A7BEE1-894A-C74C-A961-F02810CF53DC}" type="presParOf" srcId="{047236B4-A60D-D34C-90B6-76CF65DABE60}" destId="{B8886019-A3DC-4E4C-84E4-D459DBF7284D}" srcOrd="4" destOrd="0" presId="urn:microsoft.com/office/officeart/2008/layout/HexagonCluster"/>
    <dgm:cxn modelId="{8B4A8B1F-8097-B546-87AA-6E917D0B13A1}" type="presParOf" srcId="{B8886019-A3DC-4E4C-84E4-D459DBF7284D}" destId="{4BD40034-47A0-5946-9AB2-6E89CCADB7DB}" srcOrd="0" destOrd="0" presId="urn:microsoft.com/office/officeart/2008/layout/HexagonCluster"/>
    <dgm:cxn modelId="{D95ED389-56D5-AA4D-96EF-6D8A0D80FB40}" type="presParOf" srcId="{047236B4-A60D-D34C-90B6-76CF65DABE60}" destId="{D15EA651-D136-BF4B-8128-F48B323B5377}" srcOrd="5" destOrd="0" presId="urn:microsoft.com/office/officeart/2008/layout/HexagonCluster"/>
    <dgm:cxn modelId="{8E4D4C43-EA92-954F-B31C-4A77D62FEC56}" type="presParOf" srcId="{D15EA651-D136-BF4B-8128-F48B323B5377}" destId="{3BE6AFC8-2284-5C4E-AFFA-BD36ED4D2A96}" srcOrd="0" destOrd="0" presId="urn:microsoft.com/office/officeart/2008/layout/HexagonCluster"/>
    <dgm:cxn modelId="{51907E18-308A-A84E-A15B-54607D4975AD}" type="presParOf" srcId="{047236B4-A60D-D34C-90B6-76CF65DABE60}" destId="{F599E957-8D1F-7449-BA3C-904BB88DE124}" srcOrd="6" destOrd="0" presId="urn:microsoft.com/office/officeart/2008/layout/HexagonCluster"/>
    <dgm:cxn modelId="{F45F777B-9695-014C-82FD-F36925D6131C}" type="presParOf" srcId="{F599E957-8D1F-7449-BA3C-904BB88DE124}" destId="{AF66216D-89FA-D846-AA3B-1828BF1178F7}" srcOrd="0" destOrd="0" presId="urn:microsoft.com/office/officeart/2008/layout/HexagonCluster"/>
    <dgm:cxn modelId="{898721C9-CA68-D043-9EA0-8AE8B531D352}" type="presParOf" srcId="{047236B4-A60D-D34C-90B6-76CF65DABE60}" destId="{F0DF1788-496D-5141-8D7D-267EBC733C30}" srcOrd="7" destOrd="0" presId="urn:microsoft.com/office/officeart/2008/layout/HexagonCluster"/>
    <dgm:cxn modelId="{8BD84C22-5070-F94D-AEE4-4FA02BE00324}" type="presParOf" srcId="{F0DF1788-496D-5141-8D7D-267EBC733C30}" destId="{ED9ADA6B-AA1A-4741-8463-F4C88A9E73B6}" srcOrd="0" destOrd="0" presId="urn:microsoft.com/office/officeart/2008/layout/HexagonCluster"/>
    <dgm:cxn modelId="{22709D29-D45C-3147-9683-A0F3993AFA9A}" type="presParOf" srcId="{047236B4-A60D-D34C-90B6-76CF65DABE60}" destId="{95010431-4981-2D42-8E9D-C908E6B81D11}" srcOrd="8" destOrd="0" presId="urn:microsoft.com/office/officeart/2008/layout/HexagonCluster"/>
    <dgm:cxn modelId="{82BDB21E-0712-334F-B98F-2E281C85F93C}" type="presParOf" srcId="{95010431-4981-2D42-8E9D-C908E6B81D11}" destId="{D90FD429-5896-724F-8C8A-314F676B591E}" srcOrd="0" destOrd="0" presId="urn:microsoft.com/office/officeart/2008/layout/HexagonCluster"/>
    <dgm:cxn modelId="{821F2CCF-FA15-E44E-97FC-B9EF36F5446C}" type="presParOf" srcId="{047236B4-A60D-D34C-90B6-76CF65DABE60}" destId="{ECE1A3B5-DC95-F044-A746-C4997758D5E9}" srcOrd="9" destOrd="0" presId="urn:microsoft.com/office/officeart/2008/layout/HexagonCluster"/>
    <dgm:cxn modelId="{29F62FFA-8ABC-0149-83BB-B7C583E7C511}" type="presParOf" srcId="{ECE1A3B5-DC95-F044-A746-C4997758D5E9}" destId="{253EB9BF-02E5-4A47-A6AB-A692478FE05D}" srcOrd="0" destOrd="0" presId="urn:microsoft.com/office/officeart/2008/layout/HexagonCluster"/>
    <dgm:cxn modelId="{BEE52033-EC0D-5E44-8EC2-D6FB20B972A6}" type="presParOf" srcId="{047236B4-A60D-D34C-90B6-76CF65DABE60}" destId="{683F747A-3951-3F42-AD4F-39731BF6E56C}" srcOrd="10" destOrd="0" presId="urn:microsoft.com/office/officeart/2008/layout/HexagonCluster"/>
    <dgm:cxn modelId="{EA730A73-C7F8-6B47-958E-C97D8D8DA560}" type="presParOf" srcId="{683F747A-3951-3F42-AD4F-39731BF6E56C}" destId="{B75E2E5C-3AC6-8C45-94E7-D4663E9FB7EF}" srcOrd="0" destOrd="0" presId="urn:microsoft.com/office/officeart/2008/layout/HexagonCluster"/>
    <dgm:cxn modelId="{35007EDB-0FEB-8B42-8EF4-C29A04D63F2D}" type="presParOf" srcId="{047236B4-A60D-D34C-90B6-76CF65DABE60}" destId="{0AE4DC6A-50DF-5842-B31B-196B33936B21}" srcOrd="11" destOrd="0" presId="urn:microsoft.com/office/officeart/2008/layout/HexagonCluster"/>
    <dgm:cxn modelId="{E5D56E5B-0B94-A54A-AB5F-4C7EBA26DC76}" type="presParOf" srcId="{0AE4DC6A-50DF-5842-B31B-196B33936B21}" destId="{7C89BF19-BDEC-8A46-BC20-4DC31992891A}" srcOrd="0" destOrd="0" presId="urn:microsoft.com/office/officeart/2008/layout/HexagonCluster"/>
    <dgm:cxn modelId="{97AE3CFD-3961-1040-B61E-1642CFC55131}" type="presParOf" srcId="{047236B4-A60D-D34C-90B6-76CF65DABE60}" destId="{2DB0F504-4C1A-0949-ACE3-1EC164B52BE1}" srcOrd="12" destOrd="0" presId="urn:microsoft.com/office/officeart/2008/layout/HexagonCluster"/>
    <dgm:cxn modelId="{C16D1410-2B4F-4C4B-8D5B-D69315A301F4}" type="presParOf" srcId="{2DB0F504-4C1A-0949-ACE3-1EC164B52BE1}" destId="{AF97DCD4-CCAD-D54B-AD46-DF13C6429A4C}" srcOrd="0" destOrd="0" presId="urn:microsoft.com/office/officeart/2008/layout/HexagonCluster"/>
    <dgm:cxn modelId="{5A6357DE-EFA0-E54A-BF0B-A381A6080F4C}" type="presParOf" srcId="{047236B4-A60D-D34C-90B6-76CF65DABE60}" destId="{D2FD4EBE-55DE-134D-96A7-6EB4DCA2318E}" srcOrd="13" destOrd="0" presId="urn:microsoft.com/office/officeart/2008/layout/HexagonCluster"/>
    <dgm:cxn modelId="{A35BD405-0C73-494B-A445-5181BF757030}" type="presParOf" srcId="{D2FD4EBE-55DE-134D-96A7-6EB4DCA2318E}" destId="{D34FAEF8-FBFE-5D42-84EE-4ABB20D85B18}" srcOrd="0" destOrd="0" presId="urn:microsoft.com/office/officeart/2008/layout/HexagonCluster"/>
    <dgm:cxn modelId="{7737DE60-B618-B64B-8131-7F3E0ADE1110}" type="presParOf" srcId="{047236B4-A60D-D34C-90B6-76CF65DABE60}" destId="{8797ACC9-2889-414B-883D-5DCB25A5D986}" srcOrd="14" destOrd="0" presId="urn:microsoft.com/office/officeart/2008/layout/HexagonCluster"/>
    <dgm:cxn modelId="{B7104427-36E9-8A4D-9474-F8A24B95BE4F}" type="presParOf" srcId="{8797ACC9-2889-414B-883D-5DCB25A5D986}" destId="{581756BF-4B09-F84C-A07F-4F160A518A7A}" srcOrd="0" destOrd="0" presId="urn:microsoft.com/office/officeart/2008/layout/HexagonCluster"/>
    <dgm:cxn modelId="{451351F1-7217-784F-BC72-401253BE7F8E}" type="presParOf" srcId="{047236B4-A60D-D34C-90B6-76CF65DABE60}" destId="{CA02741F-0038-D84D-9BA9-AC2C26800509}" srcOrd="15" destOrd="0" presId="urn:microsoft.com/office/officeart/2008/layout/HexagonCluster"/>
    <dgm:cxn modelId="{BF773096-3D54-C741-9A52-0F296AF36E29}" type="presParOf" srcId="{CA02741F-0038-D84D-9BA9-AC2C26800509}" destId="{A14BF438-0B0B-F240-BA62-13F1D6960E98}" srcOrd="0" destOrd="0" presId="urn:microsoft.com/office/officeart/2008/layout/HexagonCluster"/>
    <dgm:cxn modelId="{7B776394-4086-3D45-98B0-7E2F39A138BF}" type="presParOf" srcId="{047236B4-A60D-D34C-90B6-76CF65DABE60}" destId="{A72A5733-D9C5-E94D-81FE-7878F414B3E6}" srcOrd="16" destOrd="0" presId="urn:microsoft.com/office/officeart/2008/layout/HexagonCluster"/>
    <dgm:cxn modelId="{A3DC812F-D8C1-9644-96BA-A9109C62E118}" type="presParOf" srcId="{A72A5733-D9C5-E94D-81FE-7878F414B3E6}" destId="{F3DF52AE-90BC-914D-BA24-01D37EB03217}" srcOrd="0" destOrd="0" presId="urn:microsoft.com/office/officeart/2008/layout/HexagonCluster"/>
    <dgm:cxn modelId="{90BE555E-B259-314E-AD0D-394CBDD44439}" type="presParOf" srcId="{047236B4-A60D-D34C-90B6-76CF65DABE60}" destId="{C1E1D57D-EA57-3F41-9BDF-5D31C6C6D654}" srcOrd="17" destOrd="0" presId="urn:microsoft.com/office/officeart/2008/layout/HexagonCluster"/>
    <dgm:cxn modelId="{4A4A68D0-5950-C64A-B82F-43132469DBA0}" type="presParOf" srcId="{C1E1D57D-EA57-3F41-9BDF-5D31C6C6D654}" destId="{80C9A9F3-A92B-264C-8768-FD21309D0199}" srcOrd="0" destOrd="0" presId="urn:microsoft.com/office/officeart/2008/layout/HexagonCluster"/>
    <dgm:cxn modelId="{E6F69DDA-257B-484B-ABD9-12C7BCB118B7}" type="presParOf" srcId="{047236B4-A60D-D34C-90B6-76CF65DABE60}" destId="{F8DED59F-35A0-8C43-B7F2-E86A26CCAA14}" srcOrd="18" destOrd="0" presId="urn:microsoft.com/office/officeart/2008/layout/HexagonCluster"/>
    <dgm:cxn modelId="{860E2A7E-A0AE-1344-9F0C-70E33CDD5B0E}" type="presParOf" srcId="{F8DED59F-35A0-8C43-B7F2-E86A26CCAA14}" destId="{61E8657C-FBEB-3744-AD54-29B66E1389CF}" srcOrd="0" destOrd="0" presId="urn:microsoft.com/office/officeart/2008/layout/HexagonCluster"/>
    <dgm:cxn modelId="{03CD4B7D-525F-2841-8CD5-70851CB23F6C}" type="presParOf" srcId="{047236B4-A60D-D34C-90B6-76CF65DABE60}" destId="{D7557CDC-CF62-4940-A567-A78A2123E80F}" srcOrd="19" destOrd="0" presId="urn:microsoft.com/office/officeart/2008/layout/HexagonCluster"/>
    <dgm:cxn modelId="{5E838574-2D78-6648-BC59-BEEA85F12464}" type="presParOf" srcId="{D7557CDC-CF62-4940-A567-A78A2123E80F}" destId="{E46CFCD5-1235-584C-94DA-734D7C4057E1}" srcOrd="0" destOrd="0" presId="urn:microsoft.com/office/officeart/2008/layout/HexagonCluster"/>
    <dgm:cxn modelId="{83CF50DF-2CA9-1F47-8B40-53CECE279AA6}" type="presParOf" srcId="{047236B4-A60D-D34C-90B6-76CF65DABE60}" destId="{14EF51CB-22A9-F744-BAA0-AA32D0D293F1}" srcOrd="20" destOrd="0" presId="urn:microsoft.com/office/officeart/2008/layout/HexagonCluster"/>
    <dgm:cxn modelId="{A143DBE2-553B-0545-9DBD-7E4960F4CB47}" type="presParOf" srcId="{14EF51CB-22A9-F744-BAA0-AA32D0D293F1}" destId="{29D011CD-3036-DF42-A6CF-0BF234A084F1}" srcOrd="0" destOrd="0" presId="urn:microsoft.com/office/officeart/2008/layout/HexagonCluster"/>
    <dgm:cxn modelId="{BB25B5C9-5084-B449-9BB6-3FA46807A9E7}" type="presParOf" srcId="{047236B4-A60D-D34C-90B6-76CF65DABE60}" destId="{D20F18C9-77F4-5C48-B06E-EB24165D5AE6}" srcOrd="21" destOrd="0" presId="urn:microsoft.com/office/officeart/2008/layout/HexagonCluster"/>
    <dgm:cxn modelId="{A96C383D-F1AF-174C-8548-03433560F03C}" type="presParOf" srcId="{D20F18C9-77F4-5C48-B06E-EB24165D5AE6}" destId="{5CE0E53D-4733-7541-AFE6-5E1A4A8760DE}" srcOrd="0" destOrd="0" presId="urn:microsoft.com/office/officeart/2008/layout/HexagonCluster"/>
    <dgm:cxn modelId="{7DEADA27-275A-FC45-9CE0-E1CA75AE8154}" type="presParOf" srcId="{047236B4-A60D-D34C-90B6-76CF65DABE60}" destId="{EACDA9AD-1AB8-BC4E-80FC-CC4A9AC3A399}" srcOrd="22" destOrd="0" presId="urn:microsoft.com/office/officeart/2008/layout/HexagonCluster"/>
    <dgm:cxn modelId="{6C5B25F2-72EE-964F-B4B6-EC900F879103}" type="presParOf" srcId="{EACDA9AD-1AB8-BC4E-80FC-CC4A9AC3A399}" destId="{9CD139B6-E363-5747-A432-8E13F38DB363}" srcOrd="0" destOrd="0" presId="urn:microsoft.com/office/officeart/2008/layout/HexagonCluster"/>
    <dgm:cxn modelId="{8AF9A068-A7FC-0A4F-B052-3D22F97A56C3}" type="presParOf" srcId="{047236B4-A60D-D34C-90B6-76CF65DABE60}" destId="{07F87309-53B9-FD46-B985-BEBC5E52EF48}" srcOrd="23" destOrd="0" presId="urn:microsoft.com/office/officeart/2008/layout/HexagonCluster"/>
    <dgm:cxn modelId="{0FDD6524-0BBC-C840-99B3-3A73073E8B31}" type="presParOf" srcId="{07F87309-53B9-FD46-B985-BEBC5E52EF48}" destId="{2DE8DDE1-38B8-0A4E-B230-8ACD059B7CAA}" srcOrd="0" destOrd="0" presId="urn:microsoft.com/office/officeart/2008/layout/HexagonCluster"/>
    <dgm:cxn modelId="{3CE76F8D-711C-D74D-A790-C546BDBBFDAD}" type="presParOf" srcId="{047236B4-A60D-D34C-90B6-76CF65DABE60}" destId="{AB31A758-E5C8-1943-9D12-A76FF8823494}" srcOrd="24" destOrd="0" presId="urn:microsoft.com/office/officeart/2008/layout/HexagonCluster"/>
    <dgm:cxn modelId="{074F695C-28FD-4440-9D99-547274CE7F35}" type="presParOf" srcId="{AB31A758-E5C8-1943-9D12-A76FF8823494}" destId="{5D77EAC0-9725-5F49-969D-71B6B6F54AC8}" srcOrd="0" destOrd="0" presId="urn:microsoft.com/office/officeart/2008/layout/HexagonCluster"/>
    <dgm:cxn modelId="{79C9E651-BF92-2043-A33B-32D9CE39D557}" type="presParOf" srcId="{047236B4-A60D-D34C-90B6-76CF65DABE60}" destId="{F8766DE1-A915-E342-8A86-C5545F7AB2B9}" srcOrd="25" destOrd="0" presId="urn:microsoft.com/office/officeart/2008/layout/HexagonCluster"/>
    <dgm:cxn modelId="{496EDC33-C82D-3641-9C22-64CF4DC47567}" type="presParOf" srcId="{F8766DE1-A915-E342-8A86-C5545F7AB2B9}" destId="{B76E9AC4-B96E-5049-BB65-86450094515E}" srcOrd="0" destOrd="0" presId="urn:microsoft.com/office/officeart/2008/layout/HexagonCluster"/>
    <dgm:cxn modelId="{69BD02D5-8F5D-444C-B5E4-2FBDBD6BDF70}" type="presParOf" srcId="{047236B4-A60D-D34C-90B6-76CF65DABE60}" destId="{408092A7-BB18-9E47-A5EE-8C2B93430931}" srcOrd="26" destOrd="0" presId="urn:microsoft.com/office/officeart/2008/layout/HexagonCluster"/>
    <dgm:cxn modelId="{6FA91419-0572-F242-9DF2-B65CC15CE2E9}" type="presParOf" srcId="{408092A7-BB18-9E47-A5EE-8C2B93430931}" destId="{AA62C830-D72D-4B4B-B3F4-FE5A7F7506D0}" srcOrd="0" destOrd="0" presId="urn:microsoft.com/office/officeart/2008/layout/HexagonCluster"/>
    <dgm:cxn modelId="{86F42EA4-5249-E346-8ECE-2476C53CD96C}" type="presParOf" srcId="{047236B4-A60D-D34C-90B6-76CF65DABE60}" destId="{0AE8E296-3161-4646-9B16-B40E8A07C606}" srcOrd="27" destOrd="0" presId="urn:microsoft.com/office/officeart/2008/layout/HexagonCluster"/>
    <dgm:cxn modelId="{6EA752D1-322B-5048-BA69-29AEB228D512}" type="presParOf" srcId="{0AE8E296-3161-4646-9B16-B40E8A07C606}" destId="{6B27ED10-3437-3C43-945A-62A3CE17DBA2}"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BAE59-17CD-8B43-AB11-92CE58B96768}">
      <dsp:nvSpPr>
        <dsp:cNvPr id="0" name=""/>
        <dsp:cNvSpPr/>
      </dsp:nvSpPr>
      <dsp:spPr>
        <a:xfrm>
          <a:off x="2949766" y="2344906"/>
          <a:ext cx="1643586" cy="1411305"/>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Oracle</a:t>
          </a:r>
        </a:p>
        <a:p>
          <a:pPr marL="0" lvl="0" indent="0" algn="ctr" defTabSz="977900">
            <a:lnSpc>
              <a:spcPct val="90000"/>
            </a:lnSpc>
            <a:spcBef>
              <a:spcPct val="0"/>
            </a:spcBef>
            <a:spcAft>
              <a:spcPct val="35000"/>
            </a:spcAft>
            <a:buNone/>
          </a:pPr>
          <a:r>
            <a:rPr lang="en-US" sz="1200" b="0" kern="1200" dirty="0"/>
            <a:t> </a:t>
          </a:r>
          <a:r>
            <a:rPr lang="pt-BR" sz="1200" b="0" kern="1200" dirty="0"/>
            <a:t>E-Business </a:t>
          </a:r>
          <a:r>
            <a:rPr lang="pt-BR" sz="1200" b="0" kern="1200" dirty="0" err="1"/>
            <a:t>Suite</a:t>
          </a:r>
          <a:r>
            <a:rPr lang="pt-BR" sz="1200" b="0" kern="1200" dirty="0"/>
            <a:t>, </a:t>
          </a:r>
          <a:r>
            <a:rPr lang="en-US" sz="1100" b="0" kern="1200" dirty="0"/>
            <a:t>Forms, Reports, PL/SQL</a:t>
          </a:r>
          <a:r>
            <a:rPr lang="pt-BR" sz="1100" b="0" kern="1200" dirty="0"/>
            <a:t>, </a:t>
          </a:r>
          <a:r>
            <a:rPr lang="en-US" sz="1100" b="0" kern="1200" dirty="0"/>
            <a:t>Apex, BI, ODI, ADF, OAF, </a:t>
          </a:r>
          <a:r>
            <a:rPr lang="en-US" sz="1100" b="0" kern="1200" dirty="0" err="1"/>
            <a:t>Soluç</a:t>
          </a:r>
          <a:r>
            <a:rPr lang="pt-BR" sz="1100" b="0" kern="1200" dirty="0" err="1"/>
            <a:t>ões</a:t>
          </a:r>
          <a:r>
            <a:rPr lang="pt-BR" sz="1100" b="0" kern="1200" dirty="0"/>
            <a:t> </a:t>
          </a:r>
          <a:r>
            <a:rPr lang="pt-BR" sz="1100" b="0" kern="1200" dirty="0" err="1"/>
            <a:t>Cloud</a:t>
          </a:r>
          <a:r>
            <a:rPr lang="pt-BR" sz="1100" b="0" kern="1200" baseline="0" dirty="0"/>
            <a:t> </a:t>
          </a:r>
          <a:r>
            <a:rPr lang="en-US" sz="1100" b="0" kern="1200" dirty="0"/>
            <a:t>e </a:t>
          </a:r>
          <a:r>
            <a:rPr lang="en-US" sz="1100" b="0" kern="1200" dirty="0" err="1"/>
            <a:t>Analistas</a:t>
          </a:r>
          <a:r>
            <a:rPr lang="en-US" sz="1100" b="0" kern="1200" dirty="0"/>
            <a:t> </a:t>
          </a:r>
          <a:r>
            <a:rPr lang="en-US" sz="1100" b="0" kern="1200" dirty="0" err="1"/>
            <a:t>Funcionais</a:t>
          </a:r>
          <a:endParaRPr lang="en-US" sz="1100" b="0" kern="1200" dirty="0"/>
        </a:p>
      </dsp:txBody>
      <dsp:txXfrm>
        <a:off x="3204340" y="2563502"/>
        <a:ext cx="1134438" cy="974113"/>
      </dsp:txXfrm>
    </dsp:sp>
    <dsp:sp modelId="{E7DFB46B-7712-F145-9F54-59B93982B17F}">
      <dsp:nvSpPr>
        <dsp:cNvPr id="0" name=""/>
        <dsp:cNvSpPr/>
      </dsp:nvSpPr>
      <dsp:spPr>
        <a:xfrm>
          <a:off x="2988982" y="2975817"/>
          <a:ext cx="191722" cy="165441"/>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3568A0E-CD79-B345-B319-F95EDD6DFB48}">
      <dsp:nvSpPr>
        <dsp:cNvPr id="0" name=""/>
        <dsp:cNvSpPr/>
      </dsp:nvSpPr>
      <dsp:spPr>
        <a:xfrm>
          <a:off x="1535375" y="1564512"/>
          <a:ext cx="1643586" cy="1411305"/>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F9A2D4EE-4A71-A14B-908C-4DA73B159DFE}">
      <dsp:nvSpPr>
        <dsp:cNvPr id="0" name=""/>
        <dsp:cNvSpPr/>
      </dsp:nvSpPr>
      <dsp:spPr>
        <a:xfrm>
          <a:off x="2661310" y="2788565"/>
          <a:ext cx="191722" cy="165441"/>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4BD40034-47A0-5946-9AB2-6E89CCADB7DB}">
      <dsp:nvSpPr>
        <dsp:cNvPr id="0" name=""/>
        <dsp:cNvSpPr/>
      </dsp:nvSpPr>
      <dsp:spPr>
        <a:xfrm>
          <a:off x="4364156" y="1560256"/>
          <a:ext cx="1643586" cy="1411305"/>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Java </a:t>
          </a:r>
        </a:p>
        <a:p>
          <a:pPr marL="0" lvl="0" indent="0" algn="ctr" defTabSz="977900">
            <a:lnSpc>
              <a:spcPct val="90000"/>
            </a:lnSpc>
            <a:spcBef>
              <a:spcPct val="0"/>
            </a:spcBef>
            <a:spcAft>
              <a:spcPct val="35000"/>
            </a:spcAft>
            <a:buNone/>
          </a:pPr>
          <a:r>
            <a:rPr lang="en-US" sz="1100" b="0" kern="1200" dirty="0"/>
            <a:t>J2EE, Angular-</a:t>
          </a:r>
          <a:r>
            <a:rPr lang="en-US" sz="1100" b="0" kern="1200" dirty="0" err="1"/>
            <a:t>js</a:t>
          </a:r>
          <a:r>
            <a:rPr lang="en-US" sz="1100" b="0" kern="1200" dirty="0"/>
            <a:t>, JSF, Prime Faces, Java Flex, Web Services </a:t>
          </a:r>
        </a:p>
      </dsp:txBody>
      <dsp:txXfrm>
        <a:off x="4618730" y="1778852"/>
        <a:ext cx="1134438" cy="974113"/>
      </dsp:txXfrm>
    </dsp:sp>
    <dsp:sp modelId="{3BE6AFC8-2284-5C4E-AFFA-BD36ED4D2A96}">
      <dsp:nvSpPr>
        <dsp:cNvPr id="0" name=""/>
        <dsp:cNvSpPr/>
      </dsp:nvSpPr>
      <dsp:spPr>
        <a:xfrm>
          <a:off x="5495320" y="2781118"/>
          <a:ext cx="191722" cy="165441"/>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66216D-89FA-D846-AA3B-1828BF1178F7}">
      <dsp:nvSpPr>
        <dsp:cNvPr id="0" name=""/>
        <dsp:cNvSpPr/>
      </dsp:nvSpPr>
      <dsp:spPr>
        <a:xfrm>
          <a:off x="5777675" y="2341714"/>
          <a:ext cx="1643586" cy="1411305"/>
        </a:xfrm>
        <a:prstGeom prst="hexagon">
          <a:avLst>
            <a:gd name="adj" fmla="val 25000"/>
            <a:gd name="vf" fmla="val 11547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ED9ADA6B-AA1A-4741-8463-F4C88A9E73B6}">
      <dsp:nvSpPr>
        <dsp:cNvPr id="0" name=""/>
        <dsp:cNvSpPr/>
      </dsp:nvSpPr>
      <dsp:spPr>
        <a:xfrm>
          <a:off x="5817763" y="2969966"/>
          <a:ext cx="191722" cy="165441"/>
        </a:xfrm>
        <a:prstGeom prst="hexagon">
          <a:avLst>
            <a:gd name="adj" fmla="val 25000"/>
            <a:gd name="vf" fmla="val 1154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 modelId="{D90FD429-5896-724F-8C8A-314F676B591E}">
      <dsp:nvSpPr>
        <dsp:cNvPr id="0" name=""/>
        <dsp:cNvSpPr/>
      </dsp:nvSpPr>
      <dsp:spPr>
        <a:xfrm>
          <a:off x="2949766" y="784649"/>
          <a:ext cx="1643586" cy="1411305"/>
        </a:xfrm>
        <a:prstGeom prst="hexagon">
          <a:avLst>
            <a:gd name="adj" fmla="val 25000"/>
            <a:gd name="vf" fmla="val 11547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Microsoft </a:t>
          </a:r>
        </a:p>
        <a:p>
          <a:pPr marL="0" lvl="0" indent="0" algn="ctr" defTabSz="977900">
            <a:lnSpc>
              <a:spcPct val="90000"/>
            </a:lnSpc>
            <a:spcBef>
              <a:spcPct val="0"/>
            </a:spcBef>
            <a:spcAft>
              <a:spcPct val="35000"/>
            </a:spcAft>
            <a:buNone/>
          </a:pPr>
          <a:r>
            <a:rPr lang="en-US" sz="1100" b="0" kern="1200" dirty="0"/>
            <a:t>C#, </a:t>
          </a:r>
          <a:r>
            <a:rPr lang="pt-BR" sz="1100" b="0" kern="1200" dirty="0"/>
            <a:t>ASP .NET MVC </a:t>
          </a:r>
          <a:r>
            <a:rPr lang="en-US" sz="1100" b="0" kern="1200" baseline="0" dirty="0"/>
            <a:t>e </a:t>
          </a:r>
          <a:r>
            <a:rPr lang="en-US" sz="1100" b="0" kern="1200" dirty="0"/>
            <a:t>C++ </a:t>
          </a:r>
        </a:p>
      </dsp:txBody>
      <dsp:txXfrm>
        <a:off x="3204340" y="1003245"/>
        <a:ext cx="1134438" cy="974113"/>
      </dsp:txXfrm>
    </dsp:sp>
    <dsp:sp modelId="{253EB9BF-02E5-4A47-A6AB-A692478FE05D}">
      <dsp:nvSpPr>
        <dsp:cNvPr id="0" name=""/>
        <dsp:cNvSpPr/>
      </dsp:nvSpPr>
      <dsp:spPr>
        <a:xfrm>
          <a:off x="4068729" y="803800"/>
          <a:ext cx="191722" cy="165441"/>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B75E2E5C-3AC6-8C45-94E7-D4663E9FB7EF}">
      <dsp:nvSpPr>
        <dsp:cNvPr id="0" name=""/>
        <dsp:cNvSpPr/>
      </dsp:nvSpPr>
      <dsp:spPr>
        <a:xfrm>
          <a:off x="4364156" y="0"/>
          <a:ext cx="1643586" cy="1411305"/>
        </a:xfrm>
        <a:prstGeom prst="hexagon">
          <a:avLst>
            <a:gd name="adj" fmla="val 25000"/>
            <a:gd name="vf" fmla="val 11547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7C89BF19-BDEC-8A46-BC20-4DC31992891A}">
      <dsp:nvSpPr>
        <dsp:cNvPr id="0" name=""/>
        <dsp:cNvSpPr/>
      </dsp:nvSpPr>
      <dsp:spPr>
        <a:xfrm>
          <a:off x="4410344" y="625060"/>
          <a:ext cx="191722" cy="165441"/>
        </a:xfrm>
        <a:prstGeom prst="hexagon">
          <a:avLst>
            <a:gd name="adj" fmla="val 25000"/>
            <a:gd name="vf" fmla="val 11547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sp>
    <dsp:sp modelId="{AF97DCD4-CCAD-D54B-AD46-DF13C6429A4C}">
      <dsp:nvSpPr>
        <dsp:cNvPr id="0" name=""/>
        <dsp:cNvSpPr/>
      </dsp:nvSpPr>
      <dsp:spPr>
        <a:xfrm>
          <a:off x="5777675" y="781458"/>
          <a:ext cx="1643586" cy="1411305"/>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Mobile</a:t>
          </a:r>
          <a:r>
            <a:rPr lang="en-US" sz="2200" b="0" kern="1200" dirty="0"/>
            <a:t> </a:t>
          </a:r>
        </a:p>
        <a:p>
          <a:pPr marL="0" lvl="0" indent="0" algn="ctr" defTabSz="977900">
            <a:lnSpc>
              <a:spcPct val="90000"/>
            </a:lnSpc>
            <a:spcBef>
              <a:spcPct val="0"/>
            </a:spcBef>
            <a:spcAft>
              <a:spcPct val="35000"/>
            </a:spcAft>
            <a:buNone/>
          </a:pPr>
          <a:r>
            <a:rPr lang="en-US" sz="1200" b="0" kern="1200" dirty="0"/>
            <a:t>Android, iOS e Web Responsive </a:t>
          </a:r>
        </a:p>
      </dsp:txBody>
      <dsp:txXfrm>
        <a:off x="6032249" y="1000054"/>
        <a:ext cx="1134438" cy="974113"/>
      </dsp:txXfrm>
    </dsp:sp>
    <dsp:sp modelId="{D34FAEF8-FBFE-5D42-84EE-4ABB20D85B18}">
      <dsp:nvSpPr>
        <dsp:cNvPr id="0" name=""/>
        <dsp:cNvSpPr/>
      </dsp:nvSpPr>
      <dsp:spPr>
        <a:xfrm>
          <a:off x="7199909" y="1407050"/>
          <a:ext cx="191722" cy="165441"/>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581756BF-4B09-F84C-A07F-4F160A518A7A}">
      <dsp:nvSpPr>
        <dsp:cNvPr id="0" name=""/>
        <dsp:cNvSpPr/>
      </dsp:nvSpPr>
      <dsp:spPr>
        <a:xfrm>
          <a:off x="7192066" y="1575151"/>
          <a:ext cx="1643586" cy="1411305"/>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A14BF438-0B0B-F240-BA62-13F1D6960E98}">
      <dsp:nvSpPr>
        <dsp:cNvPr id="0" name=""/>
        <dsp:cNvSpPr/>
      </dsp:nvSpPr>
      <dsp:spPr>
        <a:xfrm>
          <a:off x="7512766" y="1600153"/>
          <a:ext cx="191722" cy="165441"/>
        </a:xfrm>
        <a:prstGeom prst="hexagon">
          <a:avLst>
            <a:gd name="adj" fmla="val 2500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sp>
    <dsp:sp modelId="{F3DF52AE-90BC-914D-BA24-01D37EB03217}">
      <dsp:nvSpPr>
        <dsp:cNvPr id="0" name=""/>
        <dsp:cNvSpPr/>
      </dsp:nvSpPr>
      <dsp:spPr>
        <a:xfrm>
          <a:off x="7192066" y="14895"/>
          <a:ext cx="1643586" cy="1411305"/>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err="1"/>
            <a:t>Php</a:t>
          </a:r>
          <a:endParaRPr lang="en-US" sz="2200" b="1" kern="1200" dirty="0"/>
        </a:p>
      </dsp:txBody>
      <dsp:txXfrm>
        <a:off x="7446640" y="233491"/>
        <a:ext cx="1134438" cy="974113"/>
      </dsp:txXfrm>
    </dsp:sp>
    <dsp:sp modelId="{80C9A9F3-A92B-264C-8768-FD21309D0199}">
      <dsp:nvSpPr>
        <dsp:cNvPr id="0" name=""/>
        <dsp:cNvSpPr/>
      </dsp:nvSpPr>
      <dsp:spPr>
        <a:xfrm>
          <a:off x="8614300" y="647402"/>
          <a:ext cx="191722" cy="165441"/>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61E8657C-FBEB-3744-AD54-29B66E1389CF}">
      <dsp:nvSpPr>
        <dsp:cNvPr id="0" name=""/>
        <dsp:cNvSpPr/>
      </dsp:nvSpPr>
      <dsp:spPr>
        <a:xfrm>
          <a:off x="8606456" y="802204"/>
          <a:ext cx="1643586" cy="1411305"/>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E46CFCD5-1235-584C-94DA-734D7C4057E1}">
      <dsp:nvSpPr>
        <dsp:cNvPr id="0" name=""/>
        <dsp:cNvSpPr/>
      </dsp:nvSpPr>
      <dsp:spPr>
        <a:xfrm>
          <a:off x="8934128" y="833590"/>
          <a:ext cx="191722" cy="165441"/>
        </a:xfrm>
        <a:prstGeom prst="hexagon">
          <a:avLst>
            <a:gd name="adj" fmla="val 2500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sp>
    <dsp:sp modelId="{29D011CD-3036-DF42-A6CF-0BF234A084F1}">
      <dsp:nvSpPr>
        <dsp:cNvPr id="0" name=""/>
        <dsp:cNvSpPr/>
      </dsp:nvSpPr>
      <dsp:spPr>
        <a:xfrm>
          <a:off x="8606456" y="2359801"/>
          <a:ext cx="1643586" cy="1411305"/>
        </a:xfrm>
        <a:prstGeom prst="hexagon">
          <a:avLst>
            <a:gd name="adj" fmla="val 25000"/>
            <a:gd name="vf" fmla="val 115470"/>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ts val="0"/>
            </a:spcAft>
            <a:buNone/>
          </a:pPr>
          <a:r>
            <a:rPr lang="en-US" sz="2200" b="1" kern="1200" dirty="0"/>
            <a:t>SAP</a:t>
          </a:r>
          <a:endParaRPr lang="en-US" sz="2200" b="0" kern="1200" dirty="0"/>
        </a:p>
        <a:p>
          <a:pPr marL="0" lvl="0" indent="0" algn="ctr" defTabSz="977900">
            <a:lnSpc>
              <a:spcPct val="90000"/>
            </a:lnSpc>
            <a:spcBef>
              <a:spcPct val="0"/>
            </a:spcBef>
            <a:spcAft>
              <a:spcPct val="35000"/>
            </a:spcAft>
            <a:buNone/>
          </a:pPr>
          <a:r>
            <a:rPr lang="en-US" sz="1200" b="0" kern="1200" dirty="0"/>
            <a:t>ABAP, PI/PO, </a:t>
          </a:r>
          <a:r>
            <a:rPr lang="pt-BR" sz="1200" b="0" kern="1200" dirty="0"/>
            <a:t>Web </a:t>
          </a:r>
          <a:r>
            <a:rPr lang="pt-BR" sz="1200" b="0" kern="1200" dirty="0" err="1"/>
            <a:t>Dynpro</a:t>
          </a:r>
          <a:r>
            <a:rPr lang="en-US" sz="1200" b="0" kern="1200" dirty="0"/>
            <a:t>,</a:t>
          </a:r>
          <a:r>
            <a:rPr lang="en-US" sz="1200" b="0" kern="1200" baseline="0" dirty="0"/>
            <a:t> </a:t>
          </a:r>
          <a:r>
            <a:rPr lang="en-US" sz="1200" b="0" kern="1200" baseline="0" dirty="0" err="1"/>
            <a:t>Wrokflow</a:t>
          </a:r>
          <a:r>
            <a:rPr lang="en-US" sz="1200" b="0" kern="1200" baseline="0" dirty="0"/>
            <a:t> </a:t>
          </a:r>
          <a:r>
            <a:rPr lang="en-US" sz="1200" b="0" kern="1200" dirty="0"/>
            <a:t>e  </a:t>
          </a:r>
          <a:r>
            <a:rPr lang="en-US" sz="1200" b="0" kern="1200" dirty="0" err="1"/>
            <a:t>Analistas</a:t>
          </a:r>
          <a:r>
            <a:rPr lang="en-US" sz="1200" b="0" kern="1200" dirty="0"/>
            <a:t> </a:t>
          </a:r>
          <a:r>
            <a:rPr lang="en-US" sz="1200" b="0" kern="1200" dirty="0" err="1"/>
            <a:t>Funcionais</a:t>
          </a:r>
          <a:endParaRPr lang="en-US" sz="1200" b="1" kern="1200" dirty="0"/>
        </a:p>
      </dsp:txBody>
      <dsp:txXfrm>
        <a:off x="8861030" y="2578397"/>
        <a:ext cx="1134438" cy="974113"/>
      </dsp:txXfrm>
    </dsp:sp>
    <dsp:sp modelId="{5CE0E53D-4733-7541-AFE6-5E1A4A8760DE}">
      <dsp:nvSpPr>
        <dsp:cNvPr id="0" name=""/>
        <dsp:cNvSpPr/>
      </dsp:nvSpPr>
      <dsp:spPr>
        <a:xfrm>
          <a:off x="8932385" y="3596090"/>
          <a:ext cx="191722" cy="165441"/>
        </a:xfrm>
        <a:prstGeom prst="hexagon">
          <a:avLst>
            <a:gd name="adj" fmla="val 25000"/>
            <a:gd name="vf" fmla="val 115470"/>
          </a:avLst>
        </a:prstGeom>
        <a:solidFill>
          <a:schemeClr val="lt1">
            <a:hueOff val="0"/>
            <a:satOff val="0"/>
            <a:lumOff val="0"/>
            <a:alphaOff val="0"/>
          </a:schemeClr>
        </a:solidFill>
        <a:ln w="9525" cap="flat" cmpd="sng" algn="ctr">
          <a:solidFill>
            <a:srgbClr val="00B0F0"/>
          </a:solidFill>
          <a:prstDash val="solid"/>
        </a:ln>
        <a:effectLst/>
      </dsp:spPr>
      <dsp:style>
        <a:lnRef idx="1">
          <a:scrgbClr r="0" g="0" b="0"/>
        </a:lnRef>
        <a:fillRef idx="1">
          <a:scrgbClr r="0" g="0" b="0"/>
        </a:fillRef>
        <a:effectRef idx="0">
          <a:scrgbClr r="0" g="0" b="0"/>
        </a:effectRef>
        <a:fontRef idx="minor"/>
      </dsp:style>
    </dsp:sp>
    <dsp:sp modelId="{9CD139B6-E363-5747-A432-8E13F38DB363}">
      <dsp:nvSpPr>
        <dsp:cNvPr id="0" name=""/>
        <dsp:cNvSpPr/>
      </dsp:nvSpPr>
      <dsp:spPr>
        <a:xfrm>
          <a:off x="7192066" y="3132747"/>
          <a:ext cx="1643586" cy="1411305"/>
        </a:xfrm>
        <a:prstGeom prst="hexagon">
          <a:avLst>
            <a:gd name="adj" fmla="val 25000"/>
            <a:gd name="vf" fmla="val 115470"/>
          </a:avLst>
        </a:prstGeom>
        <a:solidFill>
          <a:schemeClr val="lt1"/>
        </a:solidFill>
        <a:ln w="25400" cap="flat" cmpd="sng" algn="ctr">
          <a:solidFill>
            <a:srgbClr val="00B0F0"/>
          </a:solidFill>
          <a:prstDash val="solid"/>
        </a:ln>
        <a:effectLst/>
      </dsp:spPr>
      <dsp:style>
        <a:lnRef idx="2">
          <a:schemeClr val="accent4"/>
        </a:lnRef>
        <a:fillRef idx="1">
          <a:schemeClr val="lt1"/>
        </a:fillRef>
        <a:effectRef idx="0">
          <a:schemeClr val="accent4"/>
        </a:effectRef>
        <a:fontRef idx="minor">
          <a:schemeClr val="dk1"/>
        </a:fontRef>
      </dsp:style>
    </dsp:sp>
    <dsp:sp modelId="{2DE8DDE1-38B8-0A4E-B230-8ACD059B7CAA}">
      <dsp:nvSpPr>
        <dsp:cNvPr id="0" name=""/>
        <dsp:cNvSpPr/>
      </dsp:nvSpPr>
      <dsp:spPr>
        <a:xfrm>
          <a:off x="8627372" y="3751956"/>
          <a:ext cx="191722" cy="165441"/>
        </a:xfrm>
        <a:prstGeom prst="hexagon">
          <a:avLst>
            <a:gd name="adj" fmla="val 25000"/>
            <a:gd name="vf" fmla="val 115470"/>
          </a:avLst>
        </a:prstGeom>
        <a:solidFill>
          <a:srgbClr val="00B0F0"/>
        </a:solidFill>
        <a:ln>
          <a:solidFill>
            <a:srgbClr val="00B0F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sp>
    <dsp:sp modelId="{5D77EAC0-9725-5F49-969D-71B6B6F54AC8}">
      <dsp:nvSpPr>
        <dsp:cNvPr id="0" name=""/>
        <dsp:cNvSpPr/>
      </dsp:nvSpPr>
      <dsp:spPr>
        <a:xfrm>
          <a:off x="4362413" y="3123704"/>
          <a:ext cx="1643586" cy="1411305"/>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Progress</a:t>
          </a:r>
        </a:p>
      </dsp:txBody>
      <dsp:txXfrm>
        <a:off x="4616987" y="3342300"/>
        <a:ext cx="1134438" cy="974113"/>
      </dsp:txXfrm>
    </dsp:sp>
    <dsp:sp modelId="{B76E9AC4-B96E-5049-BB65-86450094515E}">
      <dsp:nvSpPr>
        <dsp:cNvPr id="0" name=""/>
        <dsp:cNvSpPr/>
      </dsp:nvSpPr>
      <dsp:spPr>
        <a:xfrm>
          <a:off x="4409473" y="3749296"/>
          <a:ext cx="191722" cy="165441"/>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AA62C830-D72D-4B4B-B3F4-FE5A7F7506D0}">
      <dsp:nvSpPr>
        <dsp:cNvPr id="0" name=""/>
        <dsp:cNvSpPr/>
      </dsp:nvSpPr>
      <dsp:spPr>
        <a:xfrm>
          <a:off x="2948894" y="3908354"/>
          <a:ext cx="1643586" cy="1411305"/>
        </a:xfrm>
        <a:prstGeom prst="hexagon">
          <a:avLst>
            <a:gd name="adj" fmla="val 25000"/>
            <a:gd name="vf" fmla="val 11547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sp>
    <dsp:sp modelId="{6B27ED10-3437-3C43-945A-62A3CE17DBA2}">
      <dsp:nvSpPr>
        <dsp:cNvPr id="0" name=""/>
        <dsp:cNvSpPr/>
      </dsp:nvSpPr>
      <dsp:spPr>
        <a:xfrm>
          <a:off x="4066986" y="3928036"/>
          <a:ext cx="191722" cy="165441"/>
        </a:xfrm>
        <a:prstGeom prst="hexagon">
          <a:avLst>
            <a:gd name="adj" fmla="val 2500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C9A338-8C41-AB47-B22C-C88DF4D9FD79}" type="datetimeFigureOut">
              <a:rPr lang="en-US" smtClean="0"/>
              <a:t>10/6/2019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D24A4C-6587-4C46-BD28-5942FD3DF6CC}" type="slidenum">
              <a:rPr lang="en-US" smtClean="0"/>
              <a:t>‹nº›</a:t>
            </a:fld>
            <a:endParaRPr lang="en-US"/>
          </a:p>
        </p:txBody>
      </p:sp>
    </p:spTree>
    <p:extLst>
      <p:ext uri="{BB962C8B-B14F-4D97-AF65-F5344CB8AC3E}">
        <p14:creationId xmlns:p14="http://schemas.microsoft.com/office/powerpoint/2010/main" val="1359750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03455-C357-4212-A776-364F9F581814}" type="datetimeFigureOut">
              <a:rPr lang="en-US" smtClean="0"/>
              <a:pPr/>
              <a:t>10/6/2019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950D0-6002-48E8-A20C-34F7DDCE66EB}" type="slidenum">
              <a:rPr lang="en-US" smtClean="0"/>
              <a:pPr/>
              <a:t>‹nº›</a:t>
            </a:fld>
            <a:endParaRPr lang="en-US"/>
          </a:p>
        </p:txBody>
      </p:sp>
    </p:spTree>
    <p:extLst>
      <p:ext uri="{BB962C8B-B14F-4D97-AF65-F5344CB8AC3E}">
        <p14:creationId xmlns:p14="http://schemas.microsoft.com/office/powerpoint/2010/main" val="3410591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Data 3"/>
          <p:cNvSpPr>
            <a:spLocks noGrp="1"/>
          </p:cNvSpPr>
          <p:nvPr>
            <p:ph type="dt"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mn-cs"/>
              </a:rPr>
              <a:t>April 2013</a:t>
            </a: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ele-GroteskNor" pitchFamily="2" charset="0"/>
                <a:ea typeface="+mn-ea"/>
                <a:cs typeface="+mn-cs"/>
              </a:rPr>
              <a:t>T-Systems International GmbH</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B5E73-64F8-4318-A630-D2C50FB79A4B}"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38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fazemos em cada cliente,</a:t>
            </a:r>
            <a:r>
              <a:rPr lang="pt-BR" baseline="0" dirty="0"/>
              <a:t> modelo de atendimento, negócios e tecnologias?</a:t>
            </a:r>
          </a:p>
          <a:p>
            <a:r>
              <a:rPr lang="pt-BR" b="1" baseline="0" dirty="0" err="1"/>
              <a:t>Mtech</a:t>
            </a:r>
            <a:r>
              <a:rPr lang="pt-BR" b="1" baseline="0" dirty="0"/>
              <a:t> Systems: </a:t>
            </a:r>
            <a:r>
              <a:rPr lang="pt-BR" baseline="0" dirty="0"/>
              <a:t>Cliente de Blumenau/SC, possui um produto diferenciado para controle de toda a cadeia de produção de aves (frango e peru) e suínos, produto que está estabilizado na JBS e </a:t>
            </a:r>
            <a:r>
              <a:rPr lang="pt-BR" baseline="0" dirty="0" err="1"/>
              <a:t>C.Vale</a:t>
            </a:r>
            <a:r>
              <a:rPr lang="pt-BR" baseline="0" dirty="0"/>
              <a:t> e sendo implantado na BRF. Somos parceiros no outsourcing de desenvolvedores </a:t>
            </a:r>
            <a:r>
              <a:rPr lang="pt-BR" baseline="0" dirty="0" err="1"/>
              <a:t>.Net</a:t>
            </a:r>
            <a:r>
              <a:rPr lang="pt-BR" baseline="0" dirty="0"/>
              <a:t>, apoio de Gestão SR. em projetos e consultores </a:t>
            </a:r>
            <a:r>
              <a:rPr lang="pt-BR" baseline="0" dirty="0" err="1"/>
              <a:t>tecnicos</a:t>
            </a:r>
            <a:r>
              <a:rPr lang="pt-BR" baseline="0" dirty="0"/>
              <a:t> e funcionais SAP (MM </a:t>
            </a:r>
            <a:r>
              <a:rPr lang="pt-BR" baseline="0" dirty="0" err="1"/>
              <a:t>ePP</a:t>
            </a:r>
            <a:r>
              <a:rPr lang="pt-BR" baseline="0" dirty="0"/>
              <a:t>) para integração do sistema da </a:t>
            </a:r>
            <a:r>
              <a:rPr lang="pt-BR" baseline="0" dirty="0" err="1"/>
              <a:t>Mtech</a:t>
            </a:r>
            <a:r>
              <a:rPr lang="pt-BR" baseline="0" dirty="0"/>
              <a:t> com o SAP ECC e qualquer outro ERP.</a:t>
            </a:r>
          </a:p>
          <a:p>
            <a:r>
              <a:rPr lang="pt-BR" b="1" baseline="0" dirty="0" err="1"/>
              <a:t>Softplan</a:t>
            </a:r>
            <a:r>
              <a:rPr lang="pt-BR" baseline="0" dirty="0"/>
              <a:t>: Cliente de Florianópolis/SC. Empresa de software publico para o setor Judiciário e também um software de construção civil. Possui como ERP o Oracle EBS, onde após o go-</a:t>
            </a:r>
            <a:r>
              <a:rPr lang="pt-BR" baseline="0" dirty="0" err="1"/>
              <a:t>live</a:t>
            </a:r>
            <a:r>
              <a:rPr lang="pt-BR" baseline="0" dirty="0"/>
              <a:t> do EBS a Supero passou a atuar em outsourcing de técnicos Oracle para o desenvolvimento de relatórios complementares em Oracle XML Publisher.</a:t>
            </a:r>
          </a:p>
          <a:p>
            <a:r>
              <a:rPr lang="pt-BR" b="1" baseline="0" dirty="0"/>
              <a:t>Philips </a:t>
            </a:r>
            <a:r>
              <a:rPr lang="pt-BR" b="1" baseline="0" dirty="0" err="1"/>
              <a:t>Healthcare</a:t>
            </a:r>
            <a:r>
              <a:rPr lang="pt-BR" baseline="0" dirty="0"/>
              <a:t>: Cliente de Blumenau/SC, possui um software de ERP de gestão hospitalar, está internacionalizando a solução, sendo que vendeu para o governo da Alemanha e precisa adequar a solução aos padrões negociados, que inclui a migração de toda a camada de </a:t>
            </a:r>
            <a:r>
              <a:rPr lang="pt-BR" baseline="0" dirty="0" err="1"/>
              <a:t>font-end</a:t>
            </a:r>
            <a:r>
              <a:rPr lang="pt-BR" baseline="0" dirty="0"/>
              <a:t> de Java Swing para Angular-JS e a Supero atuou na elaboração dos componentes desenhados para esta nova arquitetura e atualmente na migração da aplicação para este novo front-</a:t>
            </a:r>
            <a:r>
              <a:rPr lang="pt-BR" baseline="0" dirty="0" err="1"/>
              <a:t>end</a:t>
            </a:r>
            <a:r>
              <a:rPr lang="pt-BR" baseline="0" dirty="0"/>
              <a:t> e consumo destes novos componentes.</a:t>
            </a:r>
          </a:p>
          <a:p>
            <a:r>
              <a:rPr lang="pt-BR" b="1" baseline="0" dirty="0"/>
              <a:t>Britânia</a:t>
            </a:r>
            <a:r>
              <a:rPr lang="pt-BR" baseline="0" dirty="0"/>
              <a:t>: Outsourcing de desenvolvimento </a:t>
            </a:r>
            <a:r>
              <a:rPr lang="pt-BR" baseline="0" dirty="0" err="1"/>
              <a:t>.Net</a:t>
            </a:r>
            <a:r>
              <a:rPr lang="pt-BR" baseline="0" dirty="0"/>
              <a:t> e Mobile </a:t>
            </a:r>
            <a:r>
              <a:rPr lang="pt-BR" baseline="0" dirty="0" err="1"/>
              <a:t>WebResponsive</a:t>
            </a:r>
            <a:r>
              <a:rPr lang="pt-BR" baseline="0" dirty="0"/>
              <a:t> atuando em demandas especificas de soluções personalizadas integradas ao ERP </a:t>
            </a:r>
            <a:r>
              <a:rPr lang="pt-BR" baseline="0" dirty="0" err="1"/>
              <a:t>Tovs</a:t>
            </a:r>
            <a:r>
              <a:rPr lang="pt-BR" baseline="0" dirty="0"/>
              <a:t>, como desenvolvimento de um painel mobile para aprovação de documentos integrada com a ferramenta de ECM.</a:t>
            </a:r>
          </a:p>
          <a:p>
            <a:r>
              <a:rPr lang="pt-BR" b="1" baseline="0" dirty="0" err="1"/>
              <a:t>Frisia</a:t>
            </a:r>
            <a:r>
              <a:rPr lang="pt-BR" baseline="0" dirty="0"/>
              <a:t>: </a:t>
            </a:r>
            <a:r>
              <a:rPr lang="pt-BR" b="0" baseline="0" dirty="0"/>
              <a:t>Localizado em Carambeí/PR, este </a:t>
            </a:r>
            <a:r>
              <a:rPr lang="pt-BR" baseline="0" dirty="0"/>
              <a:t>cliente de agro negócios, possui um ERP próprio em </a:t>
            </a:r>
            <a:r>
              <a:rPr lang="pt-BR" baseline="0" dirty="0" err="1"/>
              <a:t>oracle</a:t>
            </a:r>
            <a:r>
              <a:rPr lang="pt-BR" baseline="0" dirty="0"/>
              <a:t> </a:t>
            </a:r>
            <a:r>
              <a:rPr lang="pt-BR" baseline="0" dirty="0" err="1"/>
              <a:t>forms</a:t>
            </a:r>
            <a:r>
              <a:rPr lang="pt-BR" baseline="0" dirty="0"/>
              <a:t> e </a:t>
            </a:r>
            <a:r>
              <a:rPr lang="pt-BR" baseline="0" dirty="0" err="1"/>
              <a:t>reports</a:t>
            </a:r>
            <a:r>
              <a:rPr lang="pt-BR" baseline="0" dirty="0"/>
              <a:t> 6i. Atendemos desde fevereiro de 2014 com outsourcing de desenvolvimento Oracle </a:t>
            </a:r>
            <a:r>
              <a:rPr lang="pt-BR" baseline="0" dirty="0" err="1"/>
              <a:t>Forms</a:t>
            </a:r>
            <a:r>
              <a:rPr lang="pt-BR" baseline="0" dirty="0"/>
              <a:t>, </a:t>
            </a:r>
            <a:r>
              <a:rPr lang="pt-BR" baseline="0" dirty="0" err="1"/>
              <a:t>Reports</a:t>
            </a:r>
            <a:r>
              <a:rPr lang="pt-BR" baseline="0" dirty="0"/>
              <a:t> PL/SQL, entregando profissionais com perfil de análise e desenvolvimento, que vão até o cliente passam por exemplo uma semana realizando o levantamento dos requisitos junto aos usuários e retorna para a unidade de Blumenau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err="1"/>
              <a:t>Nexxera</a:t>
            </a:r>
            <a:r>
              <a:rPr lang="pt-BR" baseline="0" dirty="0"/>
              <a:t>: </a:t>
            </a:r>
            <a:r>
              <a:rPr lang="pt-BR" b="0" baseline="0" dirty="0"/>
              <a:t>Localizado em Florianópolis/SC, este </a:t>
            </a:r>
            <a:r>
              <a:rPr lang="pt-BR" baseline="0" dirty="0"/>
              <a:t>cliente possui soluções financeiras para transacionar informações entre empresas e instituições financeiras (WAN Bancárias). Desde 2011 atuamos com projetos fechado e outsourcing de profissionais Java. Também somos canal de distribuição desse cliente, portanto havendo oportunidade em clientes visitados, também podemos fornecer este portfólio.</a:t>
            </a:r>
          </a:p>
          <a:p>
            <a:r>
              <a:rPr lang="pt-BR" b="1" baseline="0" dirty="0"/>
              <a:t>DOT Digital </a:t>
            </a:r>
            <a:r>
              <a:rPr lang="pt-BR" b="1" baseline="0" dirty="0" err="1"/>
              <a:t>Group</a:t>
            </a:r>
            <a:r>
              <a:rPr lang="pt-BR" b="1" baseline="0" dirty="0"/>
              <a:t>: </a:t>
            </a:r>
            <a:r>
              <a:rPr lang="pt-BR" b="0" baseline="0" dirty="0"/>
              <a:t>Localizado em Florianópolis/SC, e</a:t>
            </a:r>
            <a:r>
              <a:rPr lang="pt-BR" baseline="0" dirty="0"/>
              <a:t>ste cliente possui uma solução de EAD e está extremamente alavancado, possuindo como meta em 3 anos ser a maior empresa de EAD do país. Atuamos com outsourcing e projetos fechados para desenvolvimento de soluções Web na plataforma </a:t>
            </a:r>
            <a:r>
              <a:rPr lang="pt-BR" baseline="0" dirty="0" err="1"/>
              <a:t>Php</a:t>
            </a:r>
            <a:r>
              <a:rPr lang="pt-BR" baseline="0" dirty="0"/>
              <a:t> fazendo uso de frameworks específicos.</a:t>
            </a:r>
          </a:p>
          <a:p>
            <a:r>
              <a:rPr lang="pt-BR" b="1" baseline="0" dirty="0"/>
              <a:t>GRPCOM</a:t>
            </a:r>
            <a:r>
              <a:rPr lang="pt-BR" baseline="0" dirty="0"/>
              <a:t>: Localizado em Curitiba/PR. Afiliada rede globo no estado do Paraná. Atuamos com outsourcing de consultores técnicos Oracle EBS (</a:t>
            </a:r>
            <a:r>
              <a:rPr lang="pt-BR" baseline="0" dirty="0" err="1"/>
              <a:t>Forms</a:t>
            </a:r>
            <a:r>
              <a:rPr lang="pt-BR" baseline="0" dirty="0"/>
              <a:t>, </a:t>
            </a:r>
            <a:r>
              <a:rPr lang="pt-BR" baseline="0" dirty="0" err="1"/>
              <a:t>Reports</a:t>
            </a:r>
            <a:r>
              <a:rPr lang="pt-BR" baseline="0" dirty="0"/>
              <a:t>, PL/SQL) para atuar em demandas de suporte nível 1 e 2 do ERP dessa companhia. Atuação presencial no site do cliente.</a:t>
            </a:r>
          </a:p>
          <a:p>
            <a:r>
              <a:rPr lang="pt-BR" b="1" baseline="0" dirty="0" err="1"/>
              <a:t>Segurar.com</a:t>
            </a:r>
            <a:r>
              <a:rPr lang="pt-BR" baseline="0" dirty="0"/>
              <a:t>: Localizado em São Paulo/SP. Única empresa de seguros 100% on-line do país. Atuamos no desenvolvimento do site de seguros on-line que vai da simulação do seguro, </a:t>
            </a:r>
            <a:r>
              <a:rPr lang="pt-BR" baseline="0" dirty="0" err="1"/>
              <a:t>múlti</a:t>
            </a:r>
            <a:r>
              <a:rPr lang="pt-BR" baseline="0" dirty="0"/>
              <a:t>-cálculo até o fechamento da contratação sem nenhuma intervenção humana, produto todo desenvolvido em </a:t>
            </a:r>
            <a:r>
              <a:rPr lang="pt-BR" baseline="0" dirty="0" err="1"/>
              <a:t>.Net</a:t>
            </a:r>
            <a:r>
              <a:rPr lang="pt-BR" baseline="0" dirty="0"/>
              <a:t> atuamos com outsourcing e projetos preço fechado. Também para este cliente a Supero desenvolveu a plataforma BID Carros para compra e venda de carros, projeto patrocinado pela Segurar,  Estadão e Jovem Pan.</a:t>
            </a:r>
          </a:p>
          <a:p>
            <a:r>
              <a:rPr lang="pt-BR" b="1" baseline="0" dirty="0" err="1"/>
              <a:t>Furb</a:t>
            </a:r>
            <a:r>
              <a:rPr lang="pt-BR" baseline="0" dirty="0"/>
              <a:t>: Localizado em Blumenau/SC. Universidade municipal de Blumenau, possui um ERP próprio desenvolvido em Oracle </a:t>
            </a:r>
            <a:r>
              <a:rPr lang="pt-BR" baseline="0" dirty="0" err="1"/>
              <a:t>Forms</a:t>
            </a:r>
            <a:r>
              <a:rPr lang="pt-BR" baseline="0" dirty="0"/>
              <a:t> e </a:t>
            </a:r>
            <a:r>
              <a:rPr lang="pt-BR" baseline="0" dirty="0" err="1"/>
              <a:t>Reports</a:t>
            </a:r>
            <a:r>
              <a:rPr lang="pt-BR" baseline="0" dirty="0"/>
              <a:t>. A Supero realizou toda a migração para a plataforma de cliente-servidor para web (</a:t>
            </a:r>
            <a:r>
              <a:rPr lang="pt-BR" baseline="0" dirty="0" err="1"/>
              <a:t>Forms</a:t>
            </a:r>
            <a:r>
              <a:rPr lang="pt-BR" baseline="0" dirty="0"/>
              <a:t> e </a:t>
            </a:r>
            <a:r>
              <a:rPr lang="pt-BR" baseline="0" dirty="0" err="1"/>
              <a:t>Reports</a:t>
            </a:r>
            <a:r>
              <a:rPr lang="pt-BR" baseline="0" dirty="0"/>
              <a:t> Services 11g, suportando a evolução tecnológica da nova plataforma de hardware e middleware ODA adquirida pelo cliente junto a Oracle.</a:t>
            </a:r>
          </a:p>
          <a:p>
            <a:r>
              <a:rPr lang="pt-BR" b="1" dirty="0"/>
              <a:t>Grupo Positivo</a:t>
            </a:r>
            <a:r>
              <a:rPr lang="pt-BR" dirty="0"/>
              <a:t>:</a:t>
            </a:r>
            <a:r>
              <a:rPr lang="pt-BR" baseline="0" dirty="0"/>
              <a:t> Localizado em Curitiba/PR. O Grupo Positivo possui ERP Oracle e uma variedade de sistemas APEX para gestão de clinicas da Universidade </a:t>
            </a:r>
            <a:r>
              <a:rPr lang="pt-BR" baseline="0" dirty="0" err="1"/>
              <a:t>Positico</a:t>
            </a:r>
            <a:r>
              <a:rPr lang="pt-BR" baseline="0" dirty="0"/>
              <a:t>, integradas ao Oracle EBS, desenvolvidos na tecnologia APEX, bem como uma série de relatórios complementares ao Oracle EBS desenvolvidos em Oracle XML Publisher. A supero desde 2014 atua como parceiro da Positivo para desenvolvimento de soluções especificas para as diversas áreas de negócios do grupo. Atuamos com  profissionais especializados em desenvolvimento Oracle, que no site do cliente realizam o levantamento dos requisitos junto aos usuários e retornam para a unidade de Florianópolis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a:t>NOVELIS</a:t>
            </a:r>
            <a:r>
              <a:rPr lang="pt-BR" baseline="0" dirty="0"/>
              <a:t>: Cliente localizado em Pindamonhangaba-SP, foi realizada a integração do People Soft global com folha </a:t>
            </a:r>
            <a:r>
              <a:rPr lang="pt-BR" baseline="0" dirty="0" err="1"/>
              <a:t>RHevolution</a:t>
            </a:r>
            <a:r>
              <a:rPr lang="pt-BR" baseline="0" dirty="0"/>
              <a:t> e EBS local, realizando projeto de preço fechado para esta implementação.</a:t>
            </a:r>
          </a:p>
          <a:p>
            <a:r>
              <a:rPr lang="pt-BR" b="1" baseline="0" dirty="0" err="1"/>
              <a:t>Portonave</a:t>
            </a:r>
            <a:r>
              <a:rPr lang="pt-BR" baseline="0" dirty="0"/>
              <a:t>: Porto de Navegantes-SC, maior porto de Santa Catarina. Possui ERP </a:t>
            </a:r>
            <a:r>
              <a:rPr lang="pt-BR" baseline="0" dirty="0" err="1"/>
              <a:t>Totvs</a:t>
            </a:r>
            <a:r>
              <a:rPr lang="pt-BR" baseline="0" dirty="0"/>
              <a:t> Protheus e aplicações personalizadas J2EE e </a:t>
            </a:r>
            <a:r>
              <a:rPr lang="pt-BR" baseline="0" dirty="0" err="1"/>
              <a:t>Android</a:t>
            </a:r>
            <a:r>
              <a:rPr lang="pt-BR" baseline="0" dirty="0"/>
              <a:t> para atender áreas de negócios e portarias da Receita Federal para recintos alfandegados. A Supero faz toda a sustentação dos sistemas Java e Mobile com alocação de 3 profissionais </a:t>
            </a:r>
            <a:r>
              <a:rPr lang="pt-BR" baseline="0" dirty="0" err="1"/>
              <a:t>full</a:t>
            </a:r>
            <a:r>
              <a:rPr lang="pt-BR" baseline="0" dirty="0"/>
              <a:t>-time no site desse cliente.</a:t>
            </a:r>
          </a:p>
          <a:p>
            <a:r>
              <a:rPr lang="pt-BR" b="1" baseline="0" dirty="0"/>
              <a:t>APM </a:t>
            </a:r>
            <a:r>
              <a:rPr lang="pt-BR" b="1" baseline="0" dirty="0" err="1"/>
              <a:t>Terminals</a:t>
            </a:r>
            <a:r>
              <a:rPr lang="pt-BR" baseline="0" dirty="0"/>
              <a:t>: Cliente responsável pela operação do porto de Itajaí-SC. A Supero desenvolver em </a:t>
            </a:r>
            <a:r>
              <a:rPr lang="pt-BR" baseline="0" dirty="0" err="1"/>
              <a:t>.Net</a:t>
            </a:r>
            <a:r>
              <a:rPr lang="pt-BR" baseline="0" dirty="0"/>
              <a:t> a aplicação de avaliação de operários portuários.</a:t>
            </a:r>
          </a:p>
          <a:p>
            <a:r>
              <a:rPr lang="pt-BR" b="1" baseline="0" dirty="0"/>
              <a:t>Porto de Itapoá</a:t>
            </a:r>
            <a:r>
              <a:rPr lang="pt-BR" baseline="0" dirty="0"/>
              <a:t>: Cliente portuário localizado em Itapoá-PR, onde a Supero desenvolveu em J2EE, um sistema de Gestão de Agendamento de Cargas nas versões Web Responsivo e Mobile, possibilitando a automação de todo processo de agendamento até entrada de caminhões no porto. A Supero atua com outsourcing de um profissional alocado no modelo 80/20 (remoto/presencial).</a:t>
            </a:r>
          </a:p>
          <a:p>
            <a:r>
              <a:rPr lang="pt-BR" b="1" baseline="0" dirty="0" err="1"/>
              <a:t>Cecred</a:t>
            </a:r>
            <a:r>
              <a:rPr lang="pt-BR" baseline="0" dirty="0"/>
              <a:t>: Cliente localizado em Blumenau, possui sistemas de processamento </a:t>
            </a:r>
            <a:r>
              <a:rPr lang="pt-BR" baseline="0" dirty="0" err="1"/>
              <a:t>bacth</a:t>
            </a:r>
            <a:r>
              <a:rPr lang="pt-BR" baseline="0" dirty="0"/>
              <a:t> em banco de dados Oracle, onde a Supero foi </a:t>
            </a:r>
            <a:r>
              <a:rPr lang="pt-BR" baseline="0" dirty="0" err="1"/>
              <a:t>responsavel</a:t>
            </a:r>
            <a:r>
              <a:rPr lang="pt-BR" baseline="0" dirty="0"/>
              <a:t> pela migração de toda a camada de negócios de </a:t>
            </a:r>
            <a:r>
              <a:rPr lang="pt-BR" baseline="0" dirty="0" err="1"/>
              <a:t>Progress</a:t>
            </a:r>
            <a:r>
              <a:rPr lang="pt-BR" baseline="0" dirty="0"/>
              <a:t> para Oracle. Recentemente lançou aplicativo Home </a:t>
            </a:r>
            <a:r>
              <a:rPr lang="pt-BR" baseline="0" dirty="0" err="1"/>
              <a:t>Bancking</a:t>
            </a:r>
            <a:r>
              <a:rPr lang="pt-BR" baseline="0" dirty="0"/>
              <a:t> mobile o qual a Supero desenvolver nas </a:t>
            </a:r>
            <a:r>
              <a:rPr lang="pt-BR" baseline="0" dirty="0" err="1"/>
              <a:t>plataforms</a:t>
            </a:r>
            <a:r>
              <a:rPr lang="pt-BR" baseline="0" dirty="0"/>
              <a:t> nativas </a:t>
            </a:r>
            <a:r>
              <a:rPr lang="pt-BR" baseline="0" dirty="0" err="1"/>
              <a:t>Android</a:t>
            </a:r>
            <a:r>
              <a:rPr lang="pt-BR" baseline="0" dirty="0"/>
              <a:t> e </a:t>
            </a:r>
            <a:r>
              <a:rPr lang="pt-BR" baseline="0" dirty="0" err="1"/>
              <a:t>iOS</a:t>
            </a:r>
            <a:r>
              <a:rPr lang="pt-BR" baseline="0" dirty="0"/>
              <a:t>.</a:t>
            </a:r>
          </a:p>
          <a:p>
            <a:r>
              <a:rPr lang="pt-BR" b="1" baseline="0" dirty="0"/>
              <a:t>Tigre</a:t>
            </a:r>
            <a:r>
              <a:rPr lang="pt-BR" baseline="0" dirty="0"/>
              <a:t>: Cliente localizado em Joinville, possui SAP para brasil  e exterior, exceto américa latina e estado unidos que possui Oracle EBS. A Supero realiza projetos fechados para atender demandas de negócios do Oracle EBS, bem como outsourcing de recursos ABAP no site do cliente para melhorias no SAP.</a:t>
            </a:r>
          </a:p>
          <a:p>
            <a:r>
              <a:rPr lang="pt-BR" b="1" baseline="0" dirty="0"/>
              <a:t>Hering</a:t>
            </a:r>
            <a:r>
              <a:rPr lang="pt-BR" baseline="0" dirty="0"/>
              <a:t>: Cliente localizado em Blumenau/SC, possui SAP e todo o processo de manufatura desenvolvido em Oracle </a:t>
            </a:r>
            <a:r>
              <a:rPr lang="pt-BR" baseline="0" dirty="0" err="1"/>
              <a:t>Forms</a:t>
            </a:r>
            <a:r>
              <a:rPr lang="pt-BR" baseline="0" dirty="0"/>
              <a:t> e </a:t>
            </a:r>
            <a:r>
              <a:rPr lang="pt-BR" baseline="0" dirty="0" err="1"/>
              <a:t>Reports</a:t>
            </a:r>
            <a:r>
              <a:rPr lang="pt-BR" baseline="0" dirty="0"/>
              <a:t>. A Supero foi responsável por todo o projeto de migração de cliente servidor para web dos aplicativos Oracle para a versão Oracle </a:t>
            </a:r>
            <a:r>
              <a:rPr lang="pt-BR" baseline="0" dirty="0" err="1"/>
              <a:t>Forms</a:t>
            </a:r>
            <a:r>
              <a:rPr lang="pt-BR" baseline="0" dirty="0"/>
              <a:t> Services 11g. Atuação em demandas de desenvolvimento de requisitos legais (Bloco </a:t>
            </a:r>
            <a:r>
              <a:rPr lang="pt-BR" baseline="0" dirty="0" err="1"/>
              <a:t>K</a:t>
            </a:r>
            <a:r>
              <a:rPr lang="pt-BR" baseline="0" dirty="0"/>
              <a:t> e e-Social) através do outsourcing de analistas de desenvolvedores Oracle no site do cliente.</a:t>
            </a:r>
          </a:p>
          <a:p>
            <a:r>
              <a:rPr lang="pt-BR" b="1" baseline="0" dirty="0"/>
              <a:t>Weg</a:t>
            </a:r>
            <a:r>
              <a:rPr lang="pt-BR" baseline="0" dirty="0"/>
              <a:t>: Cliente localizado em Jaraguá do Sul/SC, possui SAP e sistemas satélites em </a:t>
            </a:r>
            <a:r>
              <a:rPr lang="pt-BR" baseline="0" dirty="0" err="1"/>
              <a:t>.Net</a:t>
            </a:r>
            <a:r>
              <a:rPr lang="pt-BR" baseline="0" dirty="0"/>
              <a:t>. A Supero atua com </a:t>
            </a:r>
            <a:r>
              <a:rPr lang="pt-BR" baseline="0" dirty="0" err="1"/>
              <a:t>outsurcing</a:t>
            </a:r>
            <a:r>
              <a:rPr lang="pt-BR" baseline="0" dirty="0"/>
              <a:t> de profissionais SAP/ABAP, bem como desenvolvimento de projetos preço fechado nas tecnologias Java e </a:t>
            </a:r>
            <a:r>
              <a:rPr lang="pt-BR" baseline="0" dirty="0" err="1"/>
              <a:t>.Net</a:t>
            </a:r>
            <a:r>
              <a:rPr lang="pt-BR" baseline="0" dirty="0"/>
              <a:t>.</a:t>
            </a:r>
          </a:p>
          <a:p>
            <a:r>
              <a:rPr lang="pt-BR" b="1" baseline="0" dirty="0"/>
              <a:t>Tupy</a:t>
            </a:r>
            <a:r>
              <a:rPr lang="pt-BR" baseline="0" dirty="0"/>
              <a:t>: Cliente localizado em Joinville, possui SAP e aplicações satélites em Java Flex, a Supero atua em projetos fechados SAP com </a:t>
            </a:r>
            <a:r>
              <a:rPr lang="pt-BR" baseline="0" dirty="0" err="1"/>
              <a:t>consltores</a:t>
            </a:r>
            <a:r>
              <a:rPr lang="pt-BR" baseline="0" dirty="0"/>
              <a:t> funcionais (SD, MM, FI) e técnicos (ABAP e </a:t>
            </a:r>
            <a:r>
              <a:rPr lang="pt-BR" baseline="0" dirty="0" err="1"/>
              <a:t>Work-flow</a:t>
            </a:r>
            <a:r>
              <a:rPr lang="pt-BR" baseline="0" dirty="0"/>
              <a:t>), bem como outsourcing e projetos fechado de desenvolvimento Java Flex. </a:t>
            </a:r>
          </a:p>
          <a:p>
            <a:r>
              <a:rPr lang="pt-BR" b="1" baseline="0" dirty="0" err="1"/>
              <a:t>Engie</a:t>
            </a:r>
            <a:r>
              <a:rPr lang="pt-BR" b="1" baseline="0" dirty="0"/>
              <a:t> Tractebel Energia</a:t>
            </a:r>
            <a:r>
              <a:rPr lang="pt-BR" baseline="0" dirty="0"/>
              <a:t>: Cliente localizado em Florianópolis/SC, a Supero atua com outsourcing e projeto fechado nas </a:t>
            </a:r>
            <a:r>
              <a:rPr lang="pt-BR" baseline="0" dirty="0" err="1"/>
              <a:t>tecnolgoias</a:t>
            </a:r>
            <a:r>
              <a:rPr lang="pt-BR" baseline="0" dirty="0"/>
              <a:t> Oracle EBS, </a:t>
            </a:r>
            <a:r>
              <a:rPr lang="pt-BR" baseline="0" dirty="0" err="1"/>
              <a:t>Forms</a:t>
            </a:r>
            <a:r>
              <a:rPr lang="pt-BR" baseline="0" dirty="0"/>
              <a:t>, </a:t>
            </a:r>
            <a:r>
              <a:rPr lang="pt-BR" baseline="0" dirty="0" err="1"/>
              <a:t>Reports</a:t>
            </a:r>
            <a:r>
              <a:rPr lang="pt-BR" baseline="0" dirty="0"/>
              <a:t>, Apex, Java e </a:t>
            </a:r>
            <a:r>
              <a:rPr lang="pt-BR" baseline="0" dirty="0" err="1"/>
              <a:t>.Net</a:t>
            </a:r>
            <a:r>
              <a:rPr lang="pt-BR" baseline="0" dirty="0"/>
              <a:t>.</a:t>
            </a:r>
          </a:p>
          <a:p>
            <a:r>
              <a:rPr lang="pt-BR" b="1" baseline="0" dirty="0"/>
              <a:t>Energia Sustentável do Brasil</a:t>
            </a:r>
            <a:r>
              <a:rPr lang="pt-BR" baseline="0" dirty="0"/>
              <a:t>: Cliente localizado em Rondônia, possui Oracle EBS e aplicações satélites em Java, </a:t>
            </a:r>
            <a:r>
              <a:rPr lang="pt-BR" baseline="0" dirty="0" err="1"/>
              <a:t>.Net</a:t>
            </a:r>
            <a:r>
              <a:rPr lang="pt-BR" baseline="0" dirty="0"/>
              <a:t> e </a:t>
            </a:r>
            <a:r>
              <a:rPr lang="pt-BR" baseline="0" dirty="0" err="1"/>
              <a:t>Orale</a:t>
            </a:r>
            <a:r>
              <a:rPr lang="pt-BR" baseline="0" dirty="0"/>
              <a:t> </a:t>
            </a:r>
            <a:r>
              <a:rPr lang="pt-BR" baseline="0" dirty="0" err="1"/>
              <a:t>Forms</a:t>
            </a:r>
            <a:r>
              <a:rPr lang="pt-BR" baseline="0" dirty="0"/>
              <a:t>/</a:t>
            </a:r>
            <a:r>
              <a:rPr lang="pt-BR" baseline="0" dirty="0" err="1"/>
              <a:t>Reports</a:t>
            </a:r>
            <a:r>
              <a:rPr lang="pt-BR" baseline="0" dirty="0"/>
              <a:t>. A Supero é responsável pela sustentação funcional e técnica do Oracle EBS, bem como de aplicativos financeiros desenvolvidos em Java e de acompanhamento de Usinas, desenvolvidos em Oracle </a:t>
            </a:r>
            <a:r>
              <a:rPr lang="pt-BR" baseline="0" dirty="0" err="1"/>
              <a:t>Forms</a:t>
            </a:r>
            <a:r>
              <a:rPr lang="pt-BR" baseline="0" dirty="0"/>
              <a:t>/</a:t>
            </a:r>
            <a:r>
              <a:rPr lang="pt-BR" baseline="0" dirty="0" err="1"/>
              <a:t>Reports</a:t>
            </a:r>
            <a:r>
              <a:rPr lang="pt-BR" baseline="0" dirty="0"/>
              <a:t> e </a:t>
            </a:r>
            <a:r>
              <a:rPr lang="pt-BR" baseline="0" dirty="0" err="1"/>
              <a:t>.Net</a:t>
            </a:r>
            <a:r>
              <a:rPr lang="pt-BR" baseline="0" dirty="0"/>
              <a:t>.</a:t>
            </a:r>
          </a:p>
          <a:p>
            <a:r>
              <a:rPr lang="pt-BR" b="1" baseline="0" dirty="0" err="1"/>
              <a:t>Aryzta</a:t>
            </a:r>
            <a:r>
              <a:rPr lang="pt-BR" baseline="0" dirty="0"/>
              <a:t>: </a:t>
            </a:r>
            <a:r>
              <a:rPr lang="pt-BR" baseline="0" dirty="0" err="1"/>
              <a:t>Licalizado</a:t>
            </a:r>
            <a:r>
              <a:rPr lang="pt-BR" baseline="0" dirty="0"/>
              <a:t> em São Paulo/SP. Cliente do setor de </a:t>
            </a:r>
            <a:r>
              <a:rPr lang="pt-BR" baseline="0" dirty="0" err="1"/>
              <a:t>foods</a:t>
            </a:r>
            <a:r>
              <a:rPr lang="pt-BR" baseline="0" dirty="0"/>
              <a:t>, fornecedor de pões para Mc </a:t>
            </a:r>
            <a:r>
              <a:rPr lang="pt-BR" baseline="0" dirty="0" err="1"/>
              <a:t>Donnalds</a:t>
            </a:r>
            <a:r>
              <a:rPr lang="pt-BR" baseline="0" dirty="0"/>
              <a:t>, Burger </a:t>
            </a:r>
            <a:r>
              <a:rPr lang="pt-BR" baseline="0" dirty="0" err="1"/>
              <a:t>Kink</a:t>
            </a:r>
            <a:r>
              <a:rPr lang="pt-BR" baseline="0" dirty="0"/>
              <a:t>, </a:t>
            </a:r>
            <a:r>
              <a:rPr lang="pt-BR" baseline="0" dirty="0" err="1"/>
              <a:t>Subway</a:t>
            </a:r>
            <a:r>
              <a:rPr lang="pt-BR" baseline="0" dirty="0"/>
              <a:t>, </a:t>
            </a:r>
            <a:r>
              <a:rPr lang="pt-BR" baseline="0" dirty="0" err="1"/>
              <a:t>Outback</a:t>
            </a:r>
            <a:r>
              <a:rPr lang="pt-BR" baseline="0" dirty="0"/>
              <a:t> e </a:t>
            </a:r>
            <a:r>
              <a:rPr lang="pt-BR" baseline="0" dirty="0" err="1"/>
              <a:t>Ragatzo</a:t>
            </a:r>
            <a:r>
              <a:rPr lang="pt-BR" baseline="0" dirty="0"/>
              <a:t>. Cliente </a:t>
            </a:r>
            <a:r>
              <a:rPr lang="pt-BR" baseline="0" dirty="0" err="1"/>
              <a:t>possio</a:t>
            </a:r>
            <a:r>
              <a:rPr lang="pt-BR" baseline="0" dirty="0"/>
              <a:t> ERP </a:t>
            </a:r>
            <a:r>
              <a:rPr lang="pt-BR" baseline="0" dirty="0" err="1"/>
              <a:t>Totvs</a:t>
            </a:r>
            <a:r>
              <a:rPr lang="pt-BR" baseline="0" dirty="0"/>
              <a:t> em banco de dados Oracle, com sistemas satélites em </a:t>
            </a:r>
            <a:r>
              <a:rPr lang="pt-BR" baseline="0" dirty="0" err="1"/>
              <a:t>Asp</a:t>
            </a:r>
            <a:r>
              <a:rPr lang="pt-BR" baseline="0" dirty="0"/>
              <a:t> </a:t>
            </a:r>
            <a:r>
              <a:rPr lang="pt-BR" baseline="0" dirty="0" err="1"/>
              <a:t>.Net</a:t>
            </a:r>
            <a:r>
              <a:rPr lang="pt-BR" baseline="0" dirty="0"/>
              <a:t>. A Supero atua com outsourcing de analista desenvolvedor </a:t>
            </a:r>
            <a:r>
              <a:rPr lang="pt-BR" baseline="0" dirty="0" err="1"/>
              <a:t>.Net</a:t>
            </a:r>
            <a:r>
              <a:rPr lang="pt-BR" baseline="0" dirty="0"/>
              <a:t> e PL/SQL.</a:t>
            </a:r>
          </a:p>
          <a:p>
            <a:r>
              <a:rPr lang="pt-BR" b="1" baseline="0" dirty="0"/>
              <a:t>FCDL/SC</a:t>
            </a:r>
            <a:r>
              <a:rPr lang="pt-BR" baseline="0" dirty="0"/>
              <a:t>: Localizado em Florianópolis/SC, cliente possui aplicações de consulta ao SPC em J2EE, a Supero implementou toda arquitetura Java contemplado servidores de aplicações </a:t>
            </a:r>
            <a:r>
              <a:rPr lang="pt-BR" baseline="0" dirty="0" err="1"/>
              <a:t>Jboss</a:t>
            </a:r>
            <a:r>
              <a:rPr lang="pt-BR" baseline="0" dirty="0"/>
              <a:t> </a:t>
            </a:r>
            <a:r>
              <a:rPr lang="pt-BR" baseline="0" dirty="0" err="1"/>
              <a:t>clusterizado</a:t>
            </a:r>
            <a:r>
              <a:rPr lang="pt-BR" baseline="0" dirty="0"/>
              <a:t>, para alta </a:t>
            </a:r>
            <a:r>
              <a:rPr lang="pt-BR" baseline="0" dirty="0" err="1"/>
              <a:t>disponibiidade</a:t>
            </a:r>
            <a:r>
              <a:rPr lang="pt-BR" baseline="0" dirty="0"/>
              <a:t>, atualmente atuamos com outsourcing de profissionais Java alocados no site do cliente.</a:t>
            </a:r>
          </a:p>
          <a:p>
            <a:endParaRPr lang="pt-BR" dirty="0"/>
          </a:p>
        </p:txBody>
      </p:sp>
      <p:sp>
        <p:nvSpPr>
          <p:cNvPr id="4" name="Espaço Reservado para Número de Slide 3"/>
          <p:cNvSpPr>
            <a:spLocks noGrp="1"/>
          </p:cNvSpPr>
          <p:nvPr>
            <p:ph type="sldNum" sz="quarter" idx="10"/>
          </p:nvPr>
        </p:nvSpPr>
        <p:spPr/>
        <p:txBody>
          <a:bodyPr/>
          <a:lstStyle/>
          <a:p>
            <a:fld id="{B6D950D0-6002-48E8-A20C-34F7DDCE66EB}" type="slidenum">
              <a:rPr lang="en-US" smtClean="0"/>
              <a:pPr/>
              <a:t>5</a:t>
            </a:fld>
            <a:endParaRPr lang="en-US"/>
          </a:p>
        </p:txBody>
      </p:sp>
    </p:spTree>
    <p:extLst>
      <p:ext uri="{BB962C8B-B14F-4D97-AF65-F5344CB8AC3E}">
        <p14:creationId xmlns:p14="http://schemas.microsoft.com/office/powerpoint/2010/main" val="13836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FERRAMENTAS MAIS UTILIZADAS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Oracle - Forms, Reports, PL/SQL, Apex e BI </a:t>
            </a:r>
          </a:p>
          <a:p>
            <a:r>
              <a:rPr lang="en-US" sz="1200" kern="1200" dirty="0">
                <a:solidFill>
                  <a:schemeClr val="tx1"/>
                </a:solidFill>
                <a:effectLst/>
                <a:latin typeface="+mn-lt"/>
                <a:ea typeface="+mn-ea"/>
                <a:cs typeface="+mn-cs"/>
              </a:rPr>
              <a:t>SAP - ABAP, PI e Web </a:t>
            </a:r>
            <a:r>
              <a:rPr lang="en-US" sz="1200" kern="1200" dirty="0" err="1">
                <a:solidFill>
                  <a:schemeClr val="tx1"/>
                </a:solidFill>
                <a:effectLst/>
                <a:latin typeface="+mn-lt"/>
                <a:ea typeface="+mn-ea"/>
                <a:cs typeface="+mn-cs"/>
              </a:rPr>
              <a:t>Dynpro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Java - J2EE, Angular-</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JSF, Prime Faces, Java Flex, Web Services </a:t>
            </a:r>
          </a:p>
          <a:p>
            <a:r>
              <a:rPr lang="en-US" sz="1200" kern="1200" dirty="0">
                <a:solidFill>
                  <a:schemeClr val="tx1"/>
                </a:solidFill>
                <a:effectLst/>
                <a:latin typeface="+mn-lt"/>
                <a:ea typeface="+mn-ea"/>
                <a:cs typeface="+mn-cs"/>
              </a:rPr>
              <a:t>Microsoft - C#,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Mobile - Android e </a:t>
            </a:r>
            <a:r>
              <a:rPr lang="en-US" sz="1200" kern="1200" dirty="0" err="1">
                <a:solidFill>
                  <a:schemeClr val="tx1"/>
                </a:solidFill>
                <a:effectLst/>
                <a:latin typeface="+mn-lt"/>
                <a:ea typeface="+mn-ea"/>
                <a:cs typeface="+mn-cs"/>
              </a:rPr>
              <a:t>iOS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PHP </a:t>
            </a:r>
          </a:p>
          <a:p>
            <a:r>
              <a:rPr lang="en-US" sz="1200" kern="1200" dirty="0">
                <a:solidFill>
                  <a:schemeClr val="tx1"/>
                </a:solidFill>
                <a:effectLst/>
                <a:latin typeface="+mn-lt"/>
                <a:ea typeface="+mn-ea"/>
                <a:cs typeface="+mn-cs"/>
              </a:rPr>
              <a:t>Progress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D950D0-6002-48E8-A20C-34F7DDCE66EB}" type="slidenum">
              <a:rPr lang="en-US" smtClean="0"/>
              <a:pPr/>
              <a:t>6</a:t>
            </a:fld>
            <a:endParaRPr lang="en-US"/>
          </a:p>
        </p:txBody>
      </p:sp>
    </p:spTree>
    <p:extLst>
      <p:ext uri="{BB962C8B-B14F-4D97-AF65-F5344CB8AC3E}">
        <p14:creationId xmlns:p14="http://schemas.microsoft.com/office/powerpoint/2010/main" val="152622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fazemos em cada cliente,</a:t>
            </a:r>
            <a:r>
              <a:rPr lang="pt-BR" baseline="0" dirty="0"/>
              <a:t> modelo de atendimento, negócios e tecnologias?</a:t>
            </a:r>
          </a:p>
          <a:p>
            <a:r>
              <a:rPr lang="pt-BR" b="1" baseline="0" dirty="0" err="1"/>
              <a:t>Mtech</a:t>
            </a:r>
            <a:r>
              <a:rPr lang="pt-BR" b="1" baseline="0" dirty="0"/>
              <a:t> Systems: </a:t>
            </a:r>
            <a:r>
              <a:rPr lang="pt-BR" baseline="0" dirty="0"/>
              <a:t>Cliente de Blumenau/SC, possui um produto diferenciado para controle de toda a cadeia de produção de aves (frango e peru) e suínos, produto que está estabilizado na JBS e </a:t>
            </a:r>
            <a:r>
              <a:rPr lang="pt-BR" baseline="0" dirty="0" err="1"/>
              <a:t>C.Vale</a:t>
            </a:r>
            <a:r>
              <a:rPr lang="pt-BR" baseline="0" dirty="0"/>
              <a:t> e sendo implantado na BRF. Somos parceiros no outsourcing de desenvolvedores </a:t>
            </a:r>
            <a:r>
              <a:rPr lang="pt-BR" baseline="0" dirty="0" err="1"/>
              <a:t>.Net</a:t>
            </a:r>
            <a:r>
              <a:rPr lang="pt-BR" baseline="0" dirty="0"/>
              <a:t>, apoio de Gestão SR. em projetos e consultores </a:t>
            </a:r>
            <a:r>
              <a:rPr lang="pt-BR" baseline="0" dirty="0" err="1"/>
              <a:t>tecnicos</a:t>
            </a:r>
            <a:r>
              <a:rPr lang="pt-BR" baseline="0" dirty="0"/>
              <a:t> e funcionais SAP (MM </a:t>
            </a:r>
            <a:r>
              <a:rPr lang="pt-BR" baseline="0" dirty="0" err="1"/>
              <a:t>ePP</a:t>
            </a:r>
            <a:r>
              <a:rPr lang="pt-BR" baseline="0" dirty="0"/>
              <a:t>) para integração do sistema da </a:t>
            </a:r>
            <a:r>
              <a:rPr lang="pt-BR" baseline="0" dirty="0" err="1"/>
              <a:t>Mtech</a:t>
            </a:r>
            <a:r>
              <a:rPr lang="pt-BR" baseline="0" dirty="0"/>
              <a:t> com o SAP ECC e qualquer outro ERP.</a:t>
            </a:r>
          </a:p>
          <a:p>
            <a:r>
              <a:rPr lang="pt-BR" b="1" baseline="0" dirty="0" err="1"/>
              <a:t>Softplan</a:t>
            </a:r>
            <a:r>
              <a:rPr lang="pt-BR" baseline="0" dirty="0"/>
              <a:t>: Cliente de Florianópolis/SC. Empresa de software publico para o setor Judiciário e também um software de construção civil. Possui como ERP o Oracle EBS, onde após o go-</a:t>
            </a:r>
            <a:r>
              <a:rPr lang="pt-BR" baseline="0" dirty="0" err="1"/>
              <a:t>live</a:t>
            </a:r>
            <a:r>
              <a:rPr lang="pt-BR" baseline="0" dirty="0"/>
              <a:t> do EBS a Supero passou a atuar em outsourcing de técnicos Oracle para o desenvolvimento de relatórios complementares em Oracle XML Publisher.</a:t>
            </a:r>
          </a:p>
          <a:p>
            <a:r>
              <a:rPr lang="pt-BR" b="1" baseline="0" dirty="0"/>
              <a:t>Philips </a:t>
            </a:r>
            <a:r>
              <a:rPr lang="pt-BR" b="1" baseline="0" dirty="0" err="1"/>
              <a:t>Healthcare</a:t>
            </a:r>
            <a:r>
              <a:rPr lang="pt-BR" baseline="0" dirty="0"/>
              <a:t>: Cliente de Blumenau/SC, possui um software de ERP de gestão hospitalar, está internacionalizando a solução, sendo que vendeu para o governo da Alemanha e precisa adequar a solução aos padrões negociados, que inclui a migração de toda a camada de </a:t>
            </a:r>
            <a:r>
              <a:rPr lang="pt-BR" baseline="0" dirty="0" err="1"/>
              <a:t>font-end</a:t>
            </a:r>
            <a:r>
              <a:rPr lang="pt-BR" baseline="0" dirty="0"/>
              <a:t> de Java Swing para Angular-JS e a Supero atuou na elaboração dos componentes desenhados para esta nova arquitetura e atualmente na migração da aplicação para este novo front-</a:t>
            </a:r>
            <a:r>
              <a:rPr lang="pt-BR" baseline="0" dirty="0" err="1"/>
              <a:t>end</a:t>
            </a:r>
            <a:r>
              <a:rPr lang="pt-BR" baseline="0" dirty="0"/>
              <a:t> e consumo destes novos componentes.</a:t>
            </a:r>
          </a:p>
          <a:p>
            <a:r>
              <a:rPr lang="pt-BR" b="1" baseline="0" dirty="0"/>
              <a:t>Britânia</a:t>
            </a:r>
            <a:r>
              <a:rPr lang="pt-BR" baseline="0" dirty="0"/>
              <a:t>: Outsourcing de desenvolvimento </a:t>
            </a:r>
            <a:r>
              <a:rPr lang="pt-BR" baseline="0" dirty="0" err="1"/>
              <a:t>.Net</a:t>
            </a:r>
            <a:r>
              <a:rPr lang="pt-BR" baseline="0" dirty="0"/>
              <a:t> e Mobile </a:t>
            </a:r>
            <a:r>
              <a:rPr lang="pt-BR" baseline="0" dirty="0" err="1"/>
              <a:t>WebResponsive</a:t>
            </a:r>
            <a:r>
              <a:rPr lang="pt-BR" baseline="0" dirty="0"/>
              <a:t> atuando em demandas especificas de soluções personalizadas integradas ao ERP </a:t>
            </a:r>
            <a:r>
              <a:rPr lang="pt-BR" baseline="0" dirty="0" err="1"/>
              <a:t>Tovs</a:t>
            </a:r>
            <a:r>
              <a:rPr lang="pt-BR" baseline="0" dirty="0"/>
              <a:t>, como desenvolvimento de um painel mobile para aprovação de documentos integrada com a ferramenta de ECM.</a:t>
            </a:r>
          </a:p>
          <a:p>
            <a:r>
              <a:rPr lang="pt-BR" b="1" baseline="0" dirty="0" err="1"/>
              <a:t>Frisia</a:t>
            </a:r>
            <a:r>
              <a:rPr lang="pt-BR" baseline="0" dirty="0"/>
              <a:t>: </a:t>
            </a:r>
            <a:r>
              <a:rPr lang="pt-BR" b="0" baseline="0" dirty="0"/>
              <a:t>Localizado em Carambeí/PR, este </a:t>
            </a:r>
            <a:r>
              <a:rPr lang="pt-BR" baseline="0" dirty="0"/>
              <a:t>cliente de agro negócios, possui um ERP próprio em </a:t>
            </a:r>
            <a:r>
              <a:rPr lang="pt-BR" baseline="0" dirty="0" err="1"/>
              <a:t>oracle</a:t>
            </a:r>
            <a:r>
              <a:rPr lang="pt-BR" baseline="0" dirty="0"/>
              <a:t> </a:t>
            </a:r>
            <a:r>
              <a:rPr lang="pt-BR" baseline="0" dirty="0" err="1"/>
              <a:t>forms</a:t>
            </a:r>
            <a:r>
              <a:rPr lang="pt-BR" baseline="0" dirty="0"/>
              <a:t> e </a:t>
            </a:r>
            <a:r>
              <a:rPr lang="pt-BR" baseline="0" dirty="0" err="1"/>
              <a:t>reports</a:t>
            </a:r>
            <a:r>
              <a:rPr lang="pt-BR" baseline="0" dirty="0"/>
              <a:t> 6i. Atendemos desde fevereiro de 2014 com outsourcing de desenvolvimento Oracle </a:t>
            </a:r>
            <a:r>
              <a:rPr lang="pt-BR" baseline="0" dirty="0" err="1"/>
              <a:t>Forms</a:t>
            </a:r>
            <a:r>
              <a:rPr lang="pt-BR" baseline="0" dirty="0"/>
              <a:t>, </a:t>
            </a:r>
            <a:r>
              <a:rPr lang="pt-BR" baseline="0" dirty="0" err="1"/>
              <a:t>Reports</a:t>
            </a:r>
            <a:r>
              <a:rPr lang="pt-BR" baseline="0" dirty="0"/>
              <a:t> PL/SQL, entregando profissionais com perfil de análise e desenvolvimento, que vão até o cliente passam por exemplo uma semana realizando o levantamento dos requisitos junto aos usuários e retorna para a unidade de Blumenau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err="1"/>
              <a:t>Nexxera</a:t>
            </a:r>
            <a:r>
              <a:rPr lang="pt-BR" baseline="0" dirty="0"/>
              <a:t>: </a:t>
            </a:r>
            <a:r>
              <a:rPr lang="pt-BR" b="0" baseline="0" dirty="0"/>
              <a:t>Localizado em Florianópolis/SC, este </a:t>
            </a:r>
            <a:r>
              <a:rPr lang="pt-BR" baseline="0" dirty="0"/>
              <a:t>cliente possui soluções financeiras para transacionar informações entre empresas e instituições financeiras (WAN Bancárias). Desde 2011 atuamos com projetos fechado e outsourcing de profissionais Java. Também somos canal de distribuição desse cliente, portanto havendo oportunidade em clientes visitados, também podemos fornecer este portfólio.</a:t>
            </a:r>
          </a:p>
          <a:p>
            <a:r>
              <a:rPr lang="pt-BR" b="1" baseline="0" dirty="0"/>
              <a:t>DOT Digital </a:t>
            </a:r>
            <a:r>
              <a:rPr lang="pt-BR" b="1" baseline="0" dirty="0" err="1"/>
              <a:t>Group</a:t>
            </a:r>
            <a:r>
              <a:rPr lang="pt-BR" b="1" baseline="0" dirty="0"/>
              <a:t>: </a:t>
            </a:r>
            <a:r>
              <a:rPr lang="pt-BR" b="0" baseline="0" dirty="0"/>
              <a:t>Localizado em Florianópolis/SC, e</a:t>
            </a:r>
            <a:r>
              <a:rPr lang="pt-BR" baseline="0" dirty="0"/>
              <a:t>ste cliente possui uma solução de EAD e está extremamente alavancado, possuindo como meta em 3 anos ser a maior empresa de EAD do país. Atuamos com outsourcing e projetos fechados para desenvolvimento de soluções Web na plataforma </a:t>
            </a:r>
            <a:r>
              <a:rPr lang="pt-BR" baseline="0" dirty="0" err="1"/>
              <a:t>Php</a:t>
            </a:r>
            <a:r>
              <a:rPr lang="pt-BR" baseline="0" dirty="0"/>
              <a:t> fazendo uso de frameworks específicos.</a:t>
            </a:r>
          </a:p>
          <a:p>
            <a:r>
              <a:rPr lang="pt-BR" b="1" baseline="0" dirty="0"/>
              <a:t>GRPCOM</a:t>
            </a:r>
            <a:r>
              <a:rPr lang="pt-BR" baseline="0" dirty="0"/>
              <a:t>: Localizado em Curitiba/PR. Afiliada rede globo no estado do Paraná. Atuamos com outsourcing de consultores técnicos Oracle EBS (</a:t>
            </a:r>
            <a:r>
              <a:rPr lang="pt-BR" baseline="0" dirty="0" err="1"/>
              <a:t>Forms</a:t>
            </a:r>
            <a:r>
              <a:rPr lang="pt-BR" baseline="0" dirty="0"/>
              <a:t>, </a:t>
            </a:r>
            <a:r>
              <a:rPr lang="pt-BR" baseline="0" dirty="0" err="1"/>
              <a:t>Reports</a:t>
            </a:r>
            <a:r>
              <a:rPr lang="pt-BR" baseline="0" dirty="0"/>
              <a:t>, PL/SQL) para atuar em demandas de suporte nível 1 e 2 do ERP dessa companhia. Atuação presencial no site do cliente.</a:t>
            </a:r>
          </a:p>
          <a:p>
            <a:r>
              <a:rPr lang="pt-BR" b="1" baseline="0" dirty="0" err="1"/>
              <a:t>Segurar.com</a:t>
            </a:r>
            <a:r>
              <a:rPr lang="pt-BR" baseline="0" dirty="0"/>
              <a:t>: Localizado em São Paulo/SP. Única empresa de seguros 100% on-line do país. Atuamos no desenvolvimento do site de seguros on-line que vai da simulação do seguro, </a:t>
            </a:r>
            <a:r>
              <a:rPr lang="pt-BR" baseline="0" dirty="0" err="1"/>
              <a:t>múlti</a:t>
            </a:r>
            <a:r>
              <a:rPr lang="pt-BR" baseline="0" dirty="0"/>
              <a:t>-cálculo até o fechamento da contratação sem nenhuma intervenção humana, produto todo desenvolvido em </a:t>
            </a:r>
            <a:r>
              <a:rPr lang="pt-BR" baseline="0" dirty="0" err="1"/>
              <a:t>.Net</a:t>
            </a:r>
            <a:r>
              <a:rPr lang="pt-BR" baseline="0" dirty="0"/>
              <a:t> atuamos com outsourcing e projetos preço fechado. Também para este cliente a Supero desenvolveu a plataforma BID Carros para compra e venda de carros, projeto patrocinado pela Segurar,  Estadão e Jovem Pan.</a:t>
            </a:r>
          </a:p>
          <a:p>
            <a:r>
              <a:rPr lang="pt-BR" b="1" baseline="0" dirty="0" err="1"/>
              <a:t>Furb</a:t>
            </a:r>
            <a:r>
              <a:rPr lang="pt-BR" baseline="0" dirty="0"/>
              <a:t>: Localizado em Blumenau/SC. Universidade municipal de Blumenau, possui um ERP próprio desenvolvido em Oracle </a:t>
            </a:r>
            <a:r>
              <a:rPr lang="pt-BR" baseline="0" dirty="0" err="1"/>
              <a:t>Forms</a:t>
            </a:r>
            <a:r>
              <a:rPr lang="pt-BR" baseline="0" dirty="0"/>
              <a:t> e </a:t>
            </a:r>
            <a:r>
              <a:rPr lang="pt-BR" baseline="0" dirty="0" err="1"/>
              <a:t>Reports</a:t>
            </a:r>
            <a:r>
              <a:rPr lang="pt-BR" baseline="0" dirty="0"/>
              <a:t>. A Supero realizou toda a migração para a plataforma de cliente-servidor para web (</a:t>
            </a:r>
            <a:r>
              <a:rPr lang="pt-BR" baseline="0" dirty="0" err="1"/>
              <a:t>Forms</a:t>
            </a:r>
            <a:r>
              <a:rPr lang="pt-BR" baseline="0" dirty="0"/>
              <a:t> e </a:t>
            </a:r>
            <a:r>
              <a:rPr lang="pt-BR" baseline="0" dirty="0" err="1"/>
              <a:t>Reports</a:t>
            </a:r>
            <a:r>
              <a:rPr lang="pt-BR" baseline="0" dirty="0"/>
              <a:t> Services 11g, suportando a evolução tecnológica da nova plataforma de hardware e middleware ODA adquirida pelo cliente junto a Oracle.</a:t>
            </a:r>
          </a:p>
          <a:p>
            <a:r>
              <a:rPr lang="pt-BR" b="1" dirty="0"/>
              <a:t>Grupo Positivo</a:t>
            </a:r>
            <a:r>
              <a:rPr lang="pt-BR" dirty="0"/>
              <a:t>:</a:t>
            </a:r>
            <a:r>
              <a:rPr lang="pt-BR" baseline="0" dirty="0"/>
              <a:t> Localizado em Curitiba/PR. O Grupo Positivo possui ERP Oracle e uma variedade de sistemas APEX para gestão de clinicas da Universidade </a:t>
            </a:r>
            <a:r>
              <a:rPr lang="pt-BR" baseline="0" dirty="0" err="1"/>
              <a:t>Positico</a:t>
            </a:r>
            <a:r>
              <a:rPr lang="pt-BR" baseline="0" dirty="0"/>
              <a:t>, integradas ao Oracle EBS, desenvolvidos na tecnologia APEX, bem como uma série de relatórios complementares ao Oracle EBS desenvolvidos em Oracle XML Publisher. A supero desde 2014 atua como parceiro da Positivo para desenvolvimento de soluções especificas para as diversas áreas de negócios do grupo. Atuamos com  profissionais especializados em desenvolvimento Oracle, que no site do cliente realizam o levantamento dos requisitos junto aos usuários e retornam para a unidade de Florianópolis ou Joinville (dependendo do profissional/frente) especificam a solução aprovam com os usuários e implementam, retornando ao cliente para realizar reuniões de alinhamento bem como conduzir a implantação das entregas e sua homologação. Trabalho realizado no modelo 80/20 (remoto/presencial).</a:t>
            </a:r>
          </a:p>
          <a:p>
            <a:r>
              <a:rPr lang="pt-BR" b="1" baseline="0" dirty="0"/>
              <a:t>NOVELIS</a:t>
            </a:r>
            <a:r>
              <a:rPr lang="pt-BR" baseline="0" dirty="0"/>
              <a:t>: Cliente localizado em Pindamonhangaba-SP, foi realizada a integração do People Soft global com folha </a:t>
            </a:r>
            <a:r>
              <a:rPr lang="pt-BR" baseline="0" dirty="0" err="1"/>
              <a:t>RHevolution</a:t>
            </a:r>
            <a:r>
              <a:rPr lang="pt-BR" baseline="0" dirty="0"/>
              <a:t> e EBS local, realizando projeto de preço fechado para esta implementação.</a:t>
            </a:r>
          </a:p>
          <a:p>
            <a:r>
              <a:rPr lang="pt-BR" b="1" baseline="0" dirty="0" err="1"/>
              <a:t>Portonave</a:t>
            </a:r>
            <a:r>
              <a:rPr lang="pt-BR" baseline="0" dirty="0"/>
              <a:t>: Porto de Navegantes-SC, maior porto de Santa Catarina. Possui ERP </a:t>
            </a:r>
            <a:r>
              <a:rPr lang="pt-BR" baseline="0" dirty="0" err="1"/>
              <a:t>Totvs</a:t>
            </a:r>
            <a:r>
              <a:rPr lang="pt-BR" baseline="0" dirty="0"/>
              <a:t> Protheus e aplicações personalizadas J2EE e </a:t>
            </a:r>
            <a:r>
              <a:rPr lang="pt-BR" baseline="0" dirty="0" err="1"/>
              <a:t>Android</a:t>
            </a:r>
            <a:r>
              <a:rPr lang="pt-BR" baseline="0" dirty="0"/>
              <a:t> para atender áreas de negócios e portarias da Receita Federal para recintos alfandegados. A Supero faz toda a sustentação dos sistemas Java e Mobile com alocação de 3 profissionais </a:t>
            </a:r>
            <a:r>
              <a:rPr lang="pt-BR" baseline="0" dirty="0" err="1"/>
              <a:t>full</a:t>
            </a:r>
            <a:r>
              <a:rPr lang="pt-BR" baseline="0" dirty="0"/>
              <a:t>-time no site desse cliente.</a:t>
            </a:r>
          </a:p>
          <a:p>
            <a:r>
              <a:rPr lang="pt-BR" b="1" baseline="0" dirty="0"/>
              <a:t>APM </a:t>
            </a:r>
            <a:r>
              <a:rPr lang="pt-BR" b="1" baseline="0" dirty="0" err="1"/>
              <a:t>Terminals</a:t>
            </a:r>
            <a:r>
              <a:rPr lang="pt-BR" baseline="0" dirty="0"/>
              <a:t>: Cliente responsável pela operação do porto de Itajaí-SC. A Supero desenvolver em </a:t>
            </a:r>
            <a:r>
              <a:rPr lang="pt-BR" baseline="0" dirty="0" err="1"/>
              <a:t>.Net</a:t>
            </a:r>
            <a:r>
              <a:rPr lang="pt-BR" baseline="0" dirty="0"/>
              <a:t> a aplicação de avaliação de operários portuários.</a:t>
            </a:r>
          </a:p>
          <a:p>
            <a:r>
              <a:rPr lang="pt-BR" b="1" baseline="0" dirty="0"/>
              <a:t>Porto de Itapoá</a:t>
            </a:r>
            <a:r>
              <a:rPr lang="pt-BR" baseline="0" dirty="0"/>
              <a:t>: Cliente portuário localizado em Itapoá-PR, onde a Supero desenvolveu em J2EE, um sistema de Gestão de Agendamento de Cargas nas versões Web Responsivo e Mobile, possibilitando a automação de todo processo de agendamento até entrada de caminhões no porto. A Supero atua com outsourcing de um profissional alocado no modelo 80/20 (remoto/presencial).</a:t>
            </a:r>
          </a:p>
          <a:p>
            <a:r>
              <a:rPr lang="pt-BR" b="1" baseline="0" dirty="0" err="1"/>
              <a:t>Cecred</a:t>
            </a:r>
            <a:r>
              <a:rPr lang="pt-BR" baseline="0" dirty="0"/>
              <a:t>: Cliente localizado em Blumenau, possui sistemas de processamento </a:t>
            </a:r>
            <a:r>
              <a:rPr lang="pt-BR" baseline="0" dirty="0" err="1"/>
              <a:t>bacth</a:t>
            </a:r>
            <a:r>
              <a:rPr lang="pt-BR" baseline="0" dirty="0"/>
              <a:t> em banco de dados Oracle, onde a Supero foi </a:t>
            </a:r>
            <a:r>
              <a:rPr lang="pt-BR" baseline="0" dirty="0" err="1"/>
              <a:t>responsavel</a:t>
            </a:r>
            <a:r>
              <a:rPr lang="pt-BR" baseline="0" dirty="0"/>
              <a:t> pela migração de toda a camada de negócios de </a:t>
            </a:r>
            <a:r>
              <a:rPr lang="pt-BR" baseline="0" dirty="0" err="1"/>
              <a:t>Progress</a:t>
            </a:r>
            <a:r>
              <a:rPr lang="pt-BR" baseline="0" dirty="0"/>
              <a:t> para Oracle. Recentemente lançou aplicativo Home </a:t>
            </a:r>
            <a:r>
              <a:rPr lang="pt-BR" baseline="0" dirty="0" err="1"/>
              <a:t>Bancking</a:t>
            </a:r>
            <a:r>
              <a:rPr lang="pt-BR" baseline="0" dirty="0"/>
              <a:t> mobile o qual a Supero desenvolver nas </a:t>
            </a:r>
            <a:r>
              <a:rPr lang="pt-BR" baseline="0" dirty="0" err="1"/>
              <a:t>plataforms</a:t>
            </a:r>
            <a:r>
              <a:rPr lang="pt-BR" baseline="0" dirty="0"/>
              <a:t> nativas </a:t>
            </a:r>
            <a:r>
              <a:rPr lang="pt-BR" baseline="0" dirty="0" err="1"/>
              <a:t>Android</a:t>
            </a:r>
            <a:r>
              <a:rPr lang="pt-BR" baseline="0" dirty="0"/>
              <a:t> e </a:t>
            </a:r>
            <a:r>
              <a:rPr lang="pt-BR" baseline="0" dirty="0" err="1"/>
              <a:t>iOS</a:t>
            </a:r>
            <a:r>
              <a:rPr lang="pt-BR" baseline="0" dirty="0"/>
              <a:t>.</a:t>
            </a:r>
          </a:p>
          <a:p>
            <a:r>
              <a:rPr lang="pt-BR" b="1" baseline="0" dirty="0"/>
              <a:t>Tigre</a:t>
            </a:r>
            <a:r>
              <a:rPr lang="pt-BR" baseline="0" dirty="0"/>
              <a:t>: Cliente localizado em Joinville, possui SAP para brasil  e exterior, exceto américa latina e estado unidos que possui Oracle EBS. A Supero realiza projetos fechados para atender demandas de negócios do Oracle EBS, bem como outsourcing de recursos ABAP no site do cliente para melhorias no SAP.</a:t>
            </a:r>
          </a:p>
          <a:p>
            <a:r>
              <a:rPr lang="pt-BR" b="1" baseline="0" dirty="0"/>
              <a:t>Hering</a:t>
            </a:r>
            <a:r>
              <a:rPr lang="pt-BR" baseline="0" dirty="0"/>
              <a:t>: Cliente localizado em Blumenau/SC, possui SAP e todo o processo de manufatura desenvolvido em Oracle </a:t>
            </a:r>
            <a:r>
              <a:rPr lang="pt-BR" baseline="0" dirty="0" err="1"/>
              <a:t>Forms</a:t>
            </a:r>
            <a:r>
              <a:rPr lang="pt-BR" baseline="0" dirty="0"/>
              <a:t> e </a:t>
            </a:r>
            <a:r>
              <a:rPr lang="pt-BR" baseline="0" dirty="0" err="1"/>
              <a:t>Reports</a:t>
            </a:r>
            <a:r>
              <a:rPr lang="pt-BR" baseline="0" dirty="0"/>
              <a:t>. A Supero foi responsável por todo o projeto de migração de cliente servidor para web dos aplicativos Oracle para a versão Oracle </a:t>
            </a:r>
            <a:r>
              <a:rPr lang="pt-BR" baseline="0" dirty="0" err="1"/>
              <a:t>Forms</a:t>
            </a:r>
            <a:r>
              <a:rPr lang="pt-BR" baseline="0" dirty="0"/>
              <a:t> Services 11g. Atuação em demandas de desenvolvimento de requisitos legais (Bloco </a:t>
            </a:r>
            <a:r>
              <a:rPr lang="pt-BR" baseline="0" dirty="0" err="1"/>
              <a:t>K</a:t>
            </a:r>
            <a:r>
              <a:rPr lang="pt-BR" baseline="0" dirty="0"/>
              <a:t> e e-Social) através do outsourcing de analistas de desenvolvedores Oracle no site do cliente.</a:t>
            </a:r>
          </a:p>
          <a:p>
            <a:r>
              <a:rPr lang="pt-BR" b="1" baseline="0" dirty="0"/>
              <a:t>Weg</a:t>
            </a:r>
            <a:r>
              <a:rPr lang="pt-BR" baseline="0" dirty="0"/>
              <a:t>: Cliente localizado em Jaraguá do Sul/SC, possui SAP e sistemas satélites em </a:t>
            </a:r>
            <a:r>
              <a:rPr lang="pt-BR" baseline="0" dirty="0" err="1"/>
              <a:t>.Net</a:t>
            </a:r>
            <a:r>
              <a:rPr lang="pt-BR" baseline="0" dirty="0"/>
              <a:t>. A Supero atua com </a:t>
            </a:r>
            <a:r>
              <a:rPr lang="pt-BR" baseline="0" dirty="0" err="1"/>
              <a:t>outsurcing</a:t>
            </a:r>
            <a:r>
              <a:rPr lang="pt-BR" baseline="0" dirty="0"/>
              <a:t> de profissionais SAP/ABAP, bem como desenvolvimento de projetos preço fechado nas tecnologias Java e </a:t>
            </a:r>
            <a:r>
              <a:rPr lang="pt-BR" baseline="0" dirty="0" err="1"/>
              <a:t>.Net</a:t>
            </a:r>
            <a:r>
              <a:rPr lang="pt-BR" baseline="0" dirty="0"/>
              <a:t>.</a:t>
            </a:r>
          </a:p>
          <a:p>
            <a:r>
              <a:rPr lang="pt-BR" b="1" baseline="0" dirty="0"/>
              <a:t>Tupy</a:t>
            </a:r>
            <a:r>
              <a:rPr lang="pt-BR" baseline="0" dirty="0"/>
              <a:t>: Cliente localizado em Joinville, possui SAP e aplicações satélites em Java Flex, a Supero atua em projetos fechados SAP com </a:t>
            </a:r>
            <a:r>
              <a:rPr lang="pt-BR" baseline="0" dirty="0" err="1"/>
              <a:t>consltores</a:t>
            </a:r>
            <a:r>
              <a:rPr lang="pt-BR" baseline="0" dirty="0"/>
              <a:t> funcionais (SD, MM, FI) e técnicos (ABAP e </a:t>
            </a:r>
            <a:r>
              <a:rPr lang="pt-BR" baseline="0" dirty="0" err="1"/>
              <a:t>Work-flow</a:t>
            </a:r>
            <a:r>
              <a:rPr lang="pt-BR" baseline="0" dirty="0"/>
              <a:t>), bem como outsourcing e projetos fechado de desenvolvimento Java Flex. </a:t>
            </a:r>
          </a:p>
          <a:p>
            <a:r>
              <a:rPr lang="pt-BR" b="1" baseline="0" dirty="0" err="1"/>
              <a:t>Engie</a:t>
            </a:r>
            <a:r>
              <a:rPr lang="pt-BR" b="1" baseline="0" dirty="0"/>
              <a:t> Tractebel Energia</a:t>
            </a:r>
            <a:r>
              <a:rPr lang="pt-BR" baseline="0" dirty="0"/>
              <a:t>: Cliente localizado em Florianópolis/SC, a Supero atua com outsourcing e projeto fechado nas </a:t>
            </a:r>
            <a:r>
              <a:rPr lang="pt-BR" baseline="0" dirty="0" err="1"/>
              <a:t>tecnolgoias</a:t>
            </a:r>
            <a:r>
              <a:rPr lang="pt-BR" baseline="0" dirty="0"/>
              <a:t> Oracle EBS, </a:t>
            </a:r>
            <a:r>
              <a:rPr lang="pt-BR" baseline="0" dirty="0" err="1"/>
              <a:t>Forms</a:t>
            </a:r>
            <a:r>
              <a:rPr lang="pt-BR" baseline="0" dirty="0"/>
              <a:t>, </a:t>
            </a:r>
            <a:r>
              <a:rPr lang="pt-BR" baseline="0" dirty="0" err="1"/>
              <a:t>Reports</a:t>
            </a:r>
            <a:r>
              <a:rPr lang="pt-BR" baseline="0" dirty="0"/>
              <a:t>, Apex, Java e </a:t>
            </a:r>
            <a:r>
              <a:rPr lang="pt-BR" baseline="0" dirty="0" err="1"/>
              <a:t>.Net</a:t>
            </a:r>
            <a:r>
              <a:rPr lang="pt-BR" baseline="0" dirty="0"/>
              <a:t>.</a:t>
            </a:r>
          </a:p>
          <a:p>
            <a:r>
              <a:rPr lang="pt-BR" b="1" baseline="0" dirty="0"/>
              <a:t>Energia Sustentável do Brasil</a:t>
            </a:r>
            <a:r>
              <a:rPr lang="pt-BR" baseline="0" dirty="0"/>
              <a:t>: Cliente localizado em Rondônia, possui Oracle EBS e aplicações satélites em Java, </a:t>
            </a:r>
            <a:r>
              <a:rPr lang="pt-BR" baseline="0" dirty="0" err="1"/>
              <a:t>.Net</a:t>
            </a:r>
            <a:r>
              <a:rPr lang="pt-BR" baseline="0" dirty="0"/>
              <a:t> e </a:t>
            </a:r>
            <a:r>
              <a:rPr lang="pt-BR" baseline="0" dirty="0" err="1"/>
              <a:t>Orale</a:t>
            </a:r>
            <a:r>
              <a:rPr lang="pt-BR" baseline="0" dirty="0"/>
              <a:t> </a:t>
            </a:r>
            <a:r>
              <a:rPr lang="pt-BR" baseline="0" dirty="0" err="1"/>
              <a:t>Forms</a:t>
            </a:r>
            <a:r>
              <a:rPr lang="pt-BR" baseline="0" dirty="0"/>
              <a:t>/</a:t>
            </a:r>
            <a:r>
              <a:rPr lang="pt-BR" baseline="0" dirty="0" err="1"/>
              <a:t>Reports</a:t>
            </a:r>
            <a:r>
              <a:rPr lang="pt-BR" baseline="0" dirty="0"/>
              <a:t>. A Supero é responsável pela sustentação funcional e técnica do Oracle EBS, bem como de aplicativos financeiros desenvolvidos em Java e de acompanhamento de Usinas, desenvolvidos em Oracle </a:t>
            </a:r>
            <a:r>
              <a:rPr lang="pt-BR" baseline="0" dirty="0" err="1"/>
              <a:t>Forms</a:t>
            </a:r>
            <a:r>
              <a:rPr lang="pt-BR" baseline="0" dirty="0"/>
              <a:t>/</a:t>
            </a:r>
            <a:r>
              <a:rPr lang="pt-BR" baseline="0" dirty="0" err="1"/>
              <a:t>Reports</a:t>
            </a:r>
            <a:r>
              <a:rPr lang="pt-BR" baseline="0" dirty="0"/>
              <a:t> e </a:t>
            </a:r>
            <a:r>
              <a:rPr lang="pt-BR" baseline="0" dirty="0" err="1"/>
              <a:t>.Net</a:t>
            </a:r>
            <a:r>
              <a:rPr lang="pt-BR" baseline="0" dirty="0"/>
              <a:t>.</a:t>
            </a:r>
          </a:p>
          <a:p>
            <a:r>
              <a:rPr lang="pt-BR" b="1" baseline="0" dirty="0" err="1"/>
              <a:t>Aryzta</a:t>
            </a:r>
            <a:r>
              <a:rPr lang="pt-BR" baseline="0" dirty="0"/>
              <a:t>: </a:t>
            </a:r>
            <a:r>
              <a:rPr lang="pt-BR" baseline="0" dirty="0" err="1"/>
              <a:t>Licalizado</a:t>
            </a:r>
            <a:r>
              <a:rPr lang="pt-BR" baseline="0" dirty="0"/>
              <a:t> em São Paulo/SP. Cliente do setor de </a:t>
            </a:r>
            <a:r>
              <a:rPr lang="pt-BR" baseline="0" dirty="0" err="1"/>
              <a:t>foods</a:t>
            </a:r>
            <a:r>
              <a:rPr lang="pt-BR" baseline="0" dirty="0"/>
              <a:t>, fornecedor de pões para Mc </a:t>
            </a:r>
            <a:r>
              <a:rPr lang="pt-BR" baseline="0" dirty="0" err="1"/>
              <a:t>Donnalds</a:t>
            </a:r>
            <a:r>
              <a:rPr lang="pt-BR" baseline="0" dirty="0"/>
              <a:t>, Burger </a:t>
            </a:r>
            <a:r>
              <a:rPr lang="pt-BR" baseline="0" dirty="0" err="1"/>
              <a:t>Kink</a:t>
            </a:r>
            <a:r>
              <a:rPr lang="pt-BR" baseline="0" dirty="0"/>
              <a:t>, </a:t>
            </a:r>
            <a:r>
              <a:rPr lang="pt-BR" baseline="0" dirty="0" err="1"/>
              <a:t>Subway</a:t>
            </a:r>
            <a:r>
              <a:rPr lang="pt-BR" baseline="0" dirty="0"/>
              <a:t>, </a:t>
            </a:r>
            <a:r>
              <a:rPr lang="pt-BR" baseline="0" dirty="0" err="1"/>
              <a:t>Outback</a:t>
            </a:r>
            <a:r>
              <a:rPr lang="pt-BR" baseline="0" dirty="0"/>
              <a:t> e </a:t>
            </a:r>
            <a:r>
              <a:rPr lang="pt-BR" baseline="0" dirty="0" err="1"/>
              <a:t>Ragatzo</a:t>
            </a:r>
            <a:r>
              <a:rPr lang="pt-BR" baseline="0" dirty="0"/>
              <a:t>. Cliente </a:t>
            </a:r>
            <a:r>
              <a:rPr lang="pt-BR" baseline="0" dirty="0" err="1"/>
              <a:t>possio</a:t>
            </a:r>
            <a:r>
              <a:rPr lang="pt-BR" baseline="0" dirty="0"/>
              <a:t> ERP </a:t>
            </a:r>
            <a:r>
              <a:rPr lang="pt-BR" baseline="0" dirty="0" err="1"/>
              <a:t>Totvs</a:t>
            </a:r>
            <a:r>
              <a:rPr lang="pt-BR" baseline="0" dirty="0"/>
              <a:t> em banco de dados Oracle, com sistemas satélites em </a:t>
            </a:r>
            <a:r>
              <a:rPr lang="pt-BR" baseline="0" dirty="0" err="1"/>
              <a:t>Asp</a:t>
            </a:r>
            <a:r>
              <a:rPr lang="pt-BR" baseline="0" dirty="0"/>
              <a:t> </a:t>
            </a:r>
            <a:r>
              <a:rPr lang="pt-BR" baseline="0" dirty="0" err="1"/>
              <a:t>.Net</a:t>
            </a:r>
            <a:r>
              <a:rPr lang="pt-BR" baseline="0" dirty="0"/>
              <a:t>. A Supero atua com outsourcing de analista desenvolvedor </a:t>
            </a:r>
            <a:r>
              <a:rPr lang="pt-BR" baseline="0" dirty="0" err="1"/>
              <a:t>.Net</a:t>
            </a:r>
            <a:r>
              <a:rPr lang="pt-BR" baseline="0" dirty="0"/>
              <a:t> e PL/SQL.</a:t>
            </a:r>
          </a:p>
          <a:p>
            <a:r>
              <a:rPr lang="pt-BR" b="1" baseline="0" dirty="0"/>
              <a:t>FCDL/SC</a:t>
            </a:r>
            <a:r>
              <a:rPr lang="pt-BR" baseline="0" dirty="0"/>
              <a:t>: Localizado em Florianópolis/SC, cliente possui aplicações de consulta ao SPC em J2EE, a Supero implementou toda arquitetura Java contemplado servidores de aplicações </a:t>
            </a:r>
            <a:r>
              <a:rPr lang="pt-BR" baseline="0" dirty="0" err="1"/>
              <a:t>Jboss</a:t>
            </a:r>
            <a:r>
              <a:rPr lang="pt-BR" baseline="0" dirty="0"/>
              <a:t> </a:t>
            </a:r>
            <a:r>
              <a:rPr lang="pt-BR" baseline="0" dirty="0" err="1"/>
              <a:t>clusterizado</a:t>
            </a:r>
            <a:r>
              <a:rPr lang="pt-BR" baseline="0" dirty="0"/>
              <a:t>, para alta </a:t>
            </a:r>
            <a:r>
              <a:rPr lang="pt-BR" baseline="0" dirty="0" err="1"/>
              <a:t>disponibiidade</a:t>
            </a:r>
            <a:r>
              <a:rPr lang="pt-BR" baseline="0" dirty="0"/>
              <a:t>, atualmente atuamos com outsourcing de profissionais Java alocados no site do cliente.</a:t>
            </a:r>
          </a:p>
          <a:p>
            <a:endParaRPr lang="pt-BR" dirty="0"/>
          </a:p>
        </p:txBody>
      </p:sp>
      <p:sp>
        <p:nvSpPr>
          <p:cNvPr id="4" name="Espaço Reservado para Número de Slide 3"/>
          <p:cNvSpPr>
            <a:spLocks noGrp="1"/>
          </p:cNvSpPr>
          <p:nvPr>
            <p:ph type="sldNum" sz="quarter" idx="10"/>
          </p:nvPr>
        </p:nvSpPr>
        <p:spPr/>
        <p:txBody>
          <a:bodyPr/>
          <a:lstStyle/>
          <a:p>
            <a:fld id="{B6D950D0-6002-48E8-A20C-34F7DDCE66EB}" type="slidenum">
              <a:rPr lang="en-US" smtClean="0"/>
              <a:pPr/>
              <a:t>7</a:t>
            </a:fld>
            <a:endParaRPr lang="en-US"/>
          </a:p>
        </p:txBody>
      </p:sp>
    </p:spTree>
    <p:extLst>
      <p:ext uri="{BB962C8B-B14F-4D97-AF65-F5344CB8AC3E}">
        <p14:creationId xmlns:p14="http://schemas.microsoft.com/office/powerpoint/2010/main" val="67136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Data 3"/>
          <p:cNvSpPr>
            <a:spLocks noGrp="1"/>
          </p:cNvSpPr>
          <p:nvPr>
            <p:ph type="dt"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mn-cs"/>
              </a:rPr>
              <a:t>April 2013</a:t>
            </a: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ele-GroteskNor" pitchFamily="2" charset="0"/>
                <a:ea typeface="+mn-ea"/>
                <a:cs typeface="+mn-cs"/>
              </a:rPr>
              <a:t>T-Systems International GmbH</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B5E73-64F8-4318-A630-D2C50FB79A4B}"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690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Data 3"/>
          <p:cNvSpPr>
            <a:spLocks noGrp="1"/>
          </p:cNvSpPr>
          <p:nvPr>
            <p:ph type="dt"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mn-cs"/>
              </a:rPr>
              <a:t>April 2013</a:t>
            </a: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ele-GroteskNor" pitchFamily="2" charset="0"/>
                <a:ea typeface="+mn-ea"/>
                <a:cs typeface="+mn-cs"/>
              </a:rPr>
              <a:t>T-Systems International GmbH</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B5E73-64F8-4318-A630-D2C50FB79A4B}"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02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Data 3"/>
          <p:cNvSpPr>
            <a:spLocks noGrp="1"/>
          </p:cNvSpPr>
          <p:nvPr>
            <p:ph type="dt"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mn-cs"/>
              </a:rPr>
              <a:t>April 2013</a:t>
            </a:r>
          </a:p>
        </p:txBody>
      </p:sp>
      <p:sp>
        <p:nvSpPr>
          <p:cNvPr id="5" name="Espaço Reservado para Rodapé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ele-GroteskNor" pitchFamily="2" charset="0"/>
                <a:ea typeface="+mn-ea"/>
                <a:cs typeface="+mn-cs"/>
              </a:rPr>
              <a:t>T-Systems International GmbH</a:t>
            </a:r>
          </a:p>
        </p:txBody>
      </p:sp>
      <p:sp>
        <p:nvSpPr>
          <p:cNvPr id="6" name="Espaço Reservado para Número de Slid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B5E73-64F8-4318-A630-D2C50FB79A4B}"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5473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Self-Serve</a:t>
            </a:r>
          </a:p>
          <a:p>
            <a:r>
              <a:rPr lang="en-US" dirty="0"/>
              <a:t>Improves </a:t>
            </a:r>
            <a:r>
              <a:rPr lang="en-US" dirty="0" err="1"/>
              <a:t>custumer</a:t>
            </a:r>
            <a:r>
              <a:rPr lang="en-US" dirty="0"/>
              <a:t> experience and minimizes</a:t>
            </a:r>
            <a:r>
              <a:rPr lang="en-US" baseline="0" dirty="0"/>
              <a:t> calls and </a:t>
            </a:r>
            <a:r>
              <a:rPr lang="en-US" baseline="0" dirty="0" err="1"/>
              <a:t>scalations</a:t>
            </a:r>
            <a:r>
              <a:rPr lang="en-US" baseline="0" dirty="0"/>
              <a:t>.</a:t>
            </a:r>
          </a:p>
          <a:p>
            <a:endParaRPr lang="en-US" baseline="0" dirty="0"/>
          </a:p>
          <a:p>
            <a:r>
              <a:rPr lang="en-US" baseline="0" dirty="0"/>
              <a:t>Agent-Assisted Service</a:t>
            </a:r>
          </a:p>
          <a:p>
            <a:r>
              <a:rPr lang="en-US" baseline="0" dirty="0"/>
              <a:t>Improves agent </a:t>
            </a:r>
            <a:r>
              <a:rPr lang="en-US" baseline="0" dirty="0" err="1"/>
              <a:t>afficiency</a:t>
            </a:r>
            <a:r>
              <a:rPr lang="en-US" baseline="0" dirty="0"/>
              <a:t> and reduces customer wait times.</a:t>
            </a:r>
          </a:p>
          <a:p>
            <a:endParaRPr lang="en-US" baseline="0" dirty="0"/>
          </a:p>
          <a:p>
            <a:r>
              <a:rPr lang="en-US" dirty="0" err="1"/>
              <a:t>Agente</a:t>
            </a:r>
            <a:r>
              <a:rPr lang="en-US" dirty="0"/>
              <a:t> de </a:t>
            </a:r>
            <a:r>
              <a:rPr lang="en-US" dirty="0" err="1"/>
              <a:t>Serviço</a:t>
            </a:r>
            <a:r>
              <a:rPr lang="en-US" dirty="0"/>
              <a:t> </a:t>
            </a:r>
            <a:r>
              <a:rPr lang="en-US" dirty="0" err="1"/>
              <a:t>Assistido</a:t>
            </a:r>
            <a:endParaRPr lang="en-US" dirty="0"/>
          </a:p>
          <a:p>
            <a:r>
              <a:rPr lang="en-US" dirty="0" err="1"/>
              <a:t>Melhora</a:t>
            </a:r>
            <a:r>
              <a:rPr lang="en-US" dirty="0"/>
              <a:t> a </a:t>
            </a:r>
            <a:r>
              <a:rPr lang="en-US" dirty="0" err="1"/>
              <a:t>eficiência</a:t>
            </a:r>
            <a:r>
              <a:rPr lang="en-US" dirty="0"/>
              <a:t> do </a:t>
            </a:r>
            <a:r>
              <a:rPr lang="en-US" dirty="0" err="1"/>
              <a:t>agente</a:t>
            </a:r>
            <a:r>
              <a:rPr lang="en-US" dirty="0"/>
              <a:t> e </a:t>
            </a:r>
            <a:r>
              <a:rPr lang="en-US" dirty="0" err="1"/>
              <a:t>reduzir</a:t>
            </a:r>
            <a:r>
              <a:rPr lang="en-US" dirty="0"/>
              <a:t> o tempo de </a:t>
            </a:r>
            <a:r>
              <a:rPr lang="en-US" dirty="0" err="1"/>
              <a:t>espera</a:t>
            </a:r>
            <a:r>
              <a:rPr lang="en-US" dirty="0"/>
              <a:t> do </a:t>
            </a:r>
            <a:r>
              <a:rPr lang="en-US" dirty="0" err="1"/>
              <a:t>cliente</a:t>
            </a:r>
            <a:r>
              <a:rPr lang="en-US" dirty="0"/>
              <a:t>.</a:t>
            </a:r>
          </a:p>
          <a:p>
            <a:endParaRPr lang="en-US" dirty="0"/>
          </a:p>
          <a:p>
            <a:r>
              <a:rPr lang="en-US" dirty="0"/>
              <a:t>Social</a:t>
            </a:r>
            <a:r>
              <a:rPr lang="en-US" baseline="0" dirty="0"/>
              <a:t> Communities</a:t>
            </a:r>
          </a:p>
          <a:p>
            <a:r>
              <a:rPr lang="en-US" baseline="0" dirty="0"/>
              <a:t>Helps organizations tap  social channels as part of a comprehensive, multi-</a:t>
            </a:r>
            <a:r>
              <a:rPr lang="en-US" baseline="0" dirty="0" err="1"/>
              <a:t>chanel</a:t>
            </a:r>
            <a:r>
              <a:rPr lang="en-US" baseline="0" dirty="0"/>
              <a:t> support strategy</a:t>
            </a:r>
          </a:p>
          <a:p>
            <a:endParaRPr lang="en-US" baseline="0" dirty="0"/>
          </a:p>
          <a:p>
            <a:r>
              <a:rPr lang="en-US" dirty="0" err="1"/>
              <a:t>Comunidades</a:t>
            </a:r>
            <a:r>
              <a:rPr lang="en-US" dirty="0"/>
              <a:t> </a:t>
            </a:r>
            <a:r>
              <a:rPr lang="en-US" dirty="0" err="1"/>
              <a:t>sociais</a:t>
            </a:r>
            <a:endParaRPr lang="en-US" dirty="0"/>
          </a:p>
          <a:p>
            <a:r>
              <a:rPr lang="en-US" dirty="0" err="1"/>
              <a:t>Ajuda</a:t>
            </a:r>
            <a:r>
              <a:rPr lang="en-US" dirty="0"/>
              <a:t> as </a:t>
            </a:r>
            <a:r>
              <a:rPr lang="en-US" dirty="0" err="1"/>
              <a:t>organizações</a:t>
            </a:r>
            <a:r>
              <a:rPr lang="en-US" dirty="0"/>
              <a:t> a </a:t>
            </a:r>
            <a:r>
              <a:rPr lang="en-US" dirty="0" err="1"/>
              <a:t>explorar</a:t>
            </a:r>
            <a:r>
              <a:rPr lang="en-US" dirty="0"/>
              <a:t> </a:t>
            </a:r>
            <a:r>
              <a:rPr lang="en-US" dirty="0" err="1"/>
              <a:t>canais</a:t>
            </a:r>
            <a:r>
              <a:rPr lang="en-US" dirty="0"/>
              <a:t> </a:t>
            </a:r>
            <a:r>
              <a:rPr lang="en-US" dirty="0" err="1"/>
              <a:t>sociais</a:t>
            </a:r>
            <a:r>
              <a:rPr lang="en-US" dirty="0"/>
              <a:t> </a:t>
            </a:r>
            <a:r>
              <a:rPr lang="en-US" dirty="0" err="1"/>
              <a:t>como</a:t>
            </a:r>
            <a:r>
              <a:rPr lang="en-US" dirty="0"/>
              <a:t> parte de </a:t>
            </a:r>
            <a:r>
              <a:rPr lang="en-US" dirty="0" err="1"/>
              <a:t>uma</a:t>
            </a:r>
            <a:r>
              <a:rPr lang="en-US" dirty="0"/>
              <a:t> </a:t>
            </a:r>
            <a:r>
              <a:rPr lang="en-US" dirty="0" err="1"/>
              <a:t>estratégia</a:t>
            </a:r>
            <a:r>
              <a:rPr lang="en-US" dirty="0"/>
              <a:t> </a:t>
            </a:r>
            <a:r>
              <a:rPr lang="en-US" dirty="0" err="1"/>
              <a:t>abrangente</a:t>
            </a:r>
            <a:r>
              <a:rPr lang="en-US" dirty="0"/>
              <a:t> de </a:t>
            </a:r>
            <a:r>
              <a:rPr lang="en-US" dirty="0" err="1"/>
              <a:t>apoio</a:t>
            </a:r>
            <a:r>
              <a:rPr lang="en-US" dirty="0"/>
              <a:t> multi-canal</a:t>
            </a:r>
          </a:p>
          <a:p>
            <a:endParaRPr lang="en-US" dirty="0"/>
          </a:p>
          <a:p>
            <a:endParaRPr lang="en-US" dirty="0"/>
          </a:p>
          <a:p>
            <a:r>
              <a:rPr lang="en-US" dirty="0" err="1"/>
              <a:t>Uderstand</a:t>
            </a:r>
            <a:endParaRPr lang="en-US" dirty="0"/>
          </a:p>
          <a:p>
            <a:r>
              <a:rPr lang="en-US" dirty="0"/>
              <a:t>Use</a:t>
            </a:r>
            <a:r>
              <a:rPr lang="en-US" baseline="0" dirty="0"/>
              <a:t> context, meaning and role to personalize</a:t>
            </a:r>
          </a:p>
          <a:p>
            <a:endParaRPr lang="en-US" baseline="0" dirty="0"/>
          </a:p>
          <a:p>
            <a:r>
              <a:rPr lang="en-US" baseline="0" dirty="0"/>
              <a:t>Collaborate</a:t>
            </a:r>
          </a:p>
          <a:p>
            <a:r>
              <a:rPr lang="en-US" baseline="0" dirty="0"/>
              <a:t>Leverage social networking to enhance knowledge</a:t>
            </a:r>
          </a:p>
          <a:p>
            <a:endParaRPr lang="en-US" baseline="0" dirty="0"/>
          </a:p>
          <a:p>
            <a:r>
              <a:rPr lang="en-US" baseline="0" dirty="0"/>
              <a:t>Answer</a:t>
            </a:r>
          </a:p>
          <a:p>
            <a:r>
              <a:rPr lang="en-US" baseline="0" dirty="0"/>
              <a:t>Deliver highly relevant / accurate answers</a:t>
            </a:r>
          </a:p>
          <a:p>
            <a:endParaRPr lang="en-US" baseline="0" dirty="0"/>
          </a:p>
          <a:p>
            <a:r>
              <a:rPr lang="en-US" baseline="0" dirty="0"/>
              <a:t>Learn</a:t>
            </a:r>
          </a:p>
          <a:p>
            <a:r>
              <a:rPr lang="en-US" baseline="0" dirty="0" err="1"/>
              <a:t>Undestand</a:t>
            </a:r>
            <a:r>
              <a:rPr lang="en-US" baseline="0" dirty="0"/>
              <a:t> behavior to improve ongoing experience</a:t>
            </a:r>
          </a:p>
          <a:p>
            <a:endParaRPr lang="en-US" baseline="0" dirty="0"/>
          </a:p>
          <a:p>
            <a:endParaRPr lang="en-US" baseline="0" dirty="0"/>
          </a:p>
          <a:p>
            <a:r>
              <a:rPr lang="en-US" dirty="0" err="1"/>
              <a:t>Compreendo</a:t>
            </a:r>
            <a:endParaRPr lang="en-US" dirty="0"/>
          </a:p>
          <a:p>
            <a:r>
              <a:rPr lang="en-US" dirty="0"/>
              <a:t>Use </a:t>
            </a:r>
            <a:r>
              <a:rPr lang="en-US" dirty="0" err="1"/>
              <a:t>contexto</a:t>
            </a:r>
            <a:r>
              <a:rPr lang="en-US" dirty="0"/>
              <a:t>, </a:t>
            </a:r>
            <a:r>
              <a:rPr lang="en-US" dirty="0" err="1"/>
              <a:t>significado</a:t>
            </a:r>
            <a:r>
              <a:rPr lang="en-US" dirty="0"/>
              <a:t> e </a:t>
            </a:r>
            <a:r>
              <a:rPr lang="en-US" dirty="0" err="1"/>
              <a:t>papel</a:t>
            </a:r>
            <a:r>
              <a:rPr lang="en-US" dirty="0"/>
              <a:t> </a:t>
            </a:r>
            <a:r>
              <a:rPr lang="en-US" dirty="0" err="1"/>
              <a:t>para</a:t>
            </a:r>
            <a:r>
              <a:rPr lang="en-US" dirty="0"/>
              <a:t> </a:t>
            </a:r>
            <a:r>
              <a:rPr lang="en-US" dirty="0" err="1"/>
              <a:t>personalizar</a:t>
            </a:r>
            <a:endParaRPr lang="en-US" dirty="0"/>
          </a:p>
          <a:p>
            <a:r>
              <a:rPr lang="en-US" dirty="0" err="1"/>
              <a:t>Colaborar</a:t>
            </a:r>
            <a:endParaRPr lang="en-US" dirty="0"/>
          </a:p>
          <a:p>
            <a:r>
              <a:rPr lang="en-US" dirty="0" err="1"/>
              <a:t>Alavancar</a:t>
            </a:r>
            <a:r>
              <a:rPr lang="en-US" dirty="0"/>
              <a:t> as </a:t>
            </a:r>
            <a:r>
              <a:rPr lang="en-US" dirty="0" err="1"/>
              <a:t>redes</a:t>
            </a:r>
            <a:r>
              <a:rPr lang="en-US" dirty="0"/>
              <a:t> </a:t>
            </a:r>
            <a:r>
              <a:rPr lang="en-US" dirty="0" err="1"/>
              <a:t>sociais</a:t>
            </a:r>
            <a:r>
              <a:rPr lang="en-US" dirty="0"/>
              <a:t> </a:t>
            </a:r>
            <a:r>
              <a:rPr lang="en-US" dirty="0" err="1"/>
              <a:t>para</a:t>
            </a:r>
            <a:r>
              <a:rPr lang="en-US" dirty="0"/>
              <a:t> </a:t>
            </a:r>
            <a:r>
              <a:rPr lang="en-US" dirty="0" err="1"/>
              <a:t>aumentar</a:t>
            </a:r>
            <a:r>
              <a:rPr lang="en-US" dirty="0"/>
              <a:t> o </a:t>
            </a:r>
            <a:r>
              <a:rPr lang="en-US" dirty="0" err="1"/>
              <a:t>conhecimento</a:t>
            </a:r>
            <a:endParaRPr lang="en-US" dirty="0"/>
          </a:p>
          <a:p>
            <a:r>
              <a:rPr lang="en-US" dirty="0" err="1"/>
              <a:t>Responda</a:t>
            </a:r>
            <a:endParaRPr lang="en-US" dirty="0"/>
          </a:p>
          <a:p>
            <a:r>
              <a:rPr lang="en-US" dirty="0"/>
              <a:t>Dar </a:t>
            </a:r>
            <a:r>
              <a:rPr lang="en-US" dirty="0" err="1"/>
              <a:t>respostas</a:t>
            </a:r>
            <a:r>
              <a:rPr lang="en-US" dirty="0"/>
              <a:t> </a:t>
            </a:r>
            <a:r>
              <a:rPr lang="en-US" dirty="0" err="1"/>
              <a:t>altamente</a:t>
            </a:r>
            <a:r>
              <a:rPr lang="en-US" dirty="0"/>
              <a:t> </a:t>
            </a:r>
            <a:r>
              <a:rPr lang="en-US" dirty="0" err="1"/>
              <a:t>relevantes</a:t>
            </a:r>
            <a:r>
              <a:rPr lang="en-US" dirty="0"/>
              <a:t> / </a:t>
            </a:r>
            <a:r>
              <a:rPr lang="en-US" dirty="0" err="1"/>
              <a:t>precisos</a:t>
            </a:r>
            <a:endParaRPr lang="en-US" dirty="0"/>
          </a:p>
          <a:p>
            <a:r>
              <a:rPr lang="en-US" dirty="0" err="1"/>
              <a:t>Aprender</a:t>
            </a:r>
            <a:endParaRPr lang="en-US" dirty="0"/>
          </a:p>
          <a:p>
            <a:r>
              <a:rPr lang="en-US" dirty="0" err="1"/>
              <a:t>Entender</a:t>
            </a:r>
            <a:r>
              <a:rPr lang="en-US" dirty="0"/>
              <a:t> o </a:t>
            </a:r>
            <a:r>
              <a:rPr lang="en-US" dirty="0" err="1"/>
              <a:t>comportamento</a:t>
            </a:r>
            <a:r>
              <a:rPr lang="en-US" dirty="0"/>
              <a:t> </a:t>
            </a:r>
            <a:r>
              <a:rPr lang="en-US" dirty="0" err="1"/>
              <a:t>para</a:t>
            </a:r>
            <a:r>
              <a:rPr lang="en-US" dirty="0"/>
              <a:t> </a:t>
            </a:r>
            <a:r>
              <a:rPr lang="en-US" dirty="0" err="1"/>
              <a:t>melhorar</a:t>
            </a:r>
            <a:r>
              <a:rPr lang="en-US" dirty="0"/>
              <a:t> a </a:t>
            </a:r>
            <a:r>
              <a:rPr lang="en-US" dirty="0" err="1"/>
              <a:t>experiência</a:t>
            </a:r>
            <a:r>
              <a:rPr lang="en-US" dirty="0"/>
              <a:t> </a:t>
            </a:r>
            <a:r>
              <a:rPr lang="en-US" dirty="0" err="1"/>
              <a:t>em</a:t>
            </a:r>
            <a:r>
              <a:rPr lang="en-US" dirty="0"/>
              <a:t> </a:t>
            </a:r>
            <a:r>
              <a:rPr lang="en-US" dirty="0" err="1"/>
              <a:t>curso</a:t>
            </a:r>
            <a:endParaRPr lang="en-US" dirty="0"/>
          </a:p>
        </p:txBody>
      </p:sp>
      <p:sp>
        <p:nvSpPr>
          <p:cNvPr id="4" name="Slide Number Placeholder 3"/>
          <p:cNvSpPr>
            <a:spLocks noGrp="1"/>
          </p:cNvSpPr>
          <p:nvPr>
            <p:ph type="sldNum" sz="quarter" idx="10"/>
          </p:nvPr>
        </p:nvSpPr>
        <p:spPr/>
        <p:txBody>
          <a:bodyPr/>
          <a:lstStyle/>
          <a:p>
            <a:fld id="{B6D950D0-6002-48E8-A20C-34F7DDCE66EB}" type="slidenum">
              <a:rPr lang="en-US" smtClean="0"/>
              <a:pPr/>
              <a:t>14</a:t>
            </a:fld>
            <a:endParaRPr lang="en-US"/>
          </a:p>
        </p:txBody>
      </p:sp>
    </p:spTree>
    <p:extLst>
      <p:ext uri="{BB962C8B-B14F-4D97-AF65-F5344CB8AC3E}">
        <p14:creationId xmlns:p14="http://schemas.microsoft.com/office/powerpoint/2010/main" val="3857813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bwMode="auto">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sp>
        <p:nvSpPr>
          <p:cNvPr id="2" name="Title 1"/>
          <p:cNvSpPr>
            <a:spLocks noGrp="1"/>
          </p:cNvSpPr>
          <p:nvPr>
            <p:ph type="ctrTitle"/>
          </p:nvPr>
        </p:nvSpPr>
        <p:spPr>
          <a:xfrm>
            <a:off x="531952" y="739776"/>
            <a:ext cx="11128097" cy="1470025"/>
          </a:xfrm>
          <a:prstGeom prst="rect">
            <a:avLst/>
          </a:prstGeo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6D9EFEB9-5DA1-4DAB-9F27-00105529E811}"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531952" y="3429452"/>
            <a:ext cx="11128097"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p:cNvPicPr>
            <a:picLocks noChangeAspect="1"/>
          </p:cNvPicPr>
          <p:nvPr userDrawn="1"/>
        </p:nvPicPr>
        <p:blipFill>
          <a:blip r:embed="rId2"/>
          <a:stretch>
            <a:fillRect/>
          </a:stretch>
        </p:blipFill>
        <p:spPr>
          <a:xfrm>
            <a:off x="551732" y="5912556"/>
            <a:ext cx="1238161" cy="783326"/>
          </a:xfrm>
          <a:prstGeom prst="rect">
            <a:avLst/>
          </a:prstGeom>
        </p:spPr>
      </p:pic>
    </p:spTree>
    <p:extLst>
      <p:ext uri="{BB962C8B-B14F-4D97-AF65-F5344CB8AC3E}">
        <p14:creationId xmlns:p14="http://schemas.microsoft.com/office/powerpoint/2010/main" val="245639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a:prstGeom prst="rect">
            <a:avLst/>
          </a:prstGeo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2" y="533400"/>
            <a:ext cx="6070139" cy="5410200"/>
          </a:xfrm>
          <a:prstGeom prst="rect">
            <a:avLst/>
          </a:prstGeo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a:prstGeom prst="rect">
            <a:avLst/>
          </a:prstGeo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1B3653-3D45-4E97-A3F0-630B260C60A2}"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48369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a:prstGeom prst="rect">
            <a:avLst/>
          </a:prstGeo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a:prstGeom prst="rect">
            <a:avLst/>
          </a:prstGeo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5C7F131-F886-4280-AF25-697738D50F5A}"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3" name="TextBox 2"/>
          <p:cNvSpPr txBox="1"/>
          <p:nvPr userDrawn="1"/>
        </p:nvSpPr>
        <p:spPr>
          <a:xfrm>
            <a:off x="6674556" y="667455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9909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a:prstGeom prst="rect">
            <a:avLst/>
          </a:prstGeo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a:prstGeom prst="rect">
            <a:avLst/>
          </a:prstGeo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F26E266-B3FC-4ECA-AEB4-50490C1C0A06}"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531950" y="1905000"/>
            <a:ext cx="2195132" cy="3072384"/>
          </a:xfrm>
          <a:prstGeom prst="rect">
            <a:avLst/>
          </a:prstGeo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44183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BC38EE-70D6-4EE3-B563-6C095BC1FD38}"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97246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7"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A84A38-0CA7-4B8C-92B5-0DB48EEC76C2}"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Content Placeholder 3"/>
          <p:cNvSpPr>
            <a:spLocks noGrp="1"/>
          </p:cNvSpPr>
          <p:nvPr>
            <p:ph sz="half" idx="13"/>
          </p:nvPr>
        </p:nvSpPr>
        <p:spPr>
          <a:xfrm>
            <a:off x="8184423" y="1524001"/>
            <a:ext cx="3475625" cy="4419600"/>
          </a:xfrm>
          <a:prstGeom prst="rect">
            <a:avLst/>
          </a:prstGeo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6838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2"/>
            <a:ext cx="5411607"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56203-CD8F-41A4-9CC2-E60CEF32576C}"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Content Placeholder 2"/>
          <p:cNvSpPr>
            <a:spLocks noGrp="1"/>
          </p:cNvSpPr>
          <p:nvPr>
            <p:ph sz="half" idx="13"/>
          </p:nvPr>
        </p:nvSpPr>
        <p:spPr>
          <a:xfrm>
            <a:off x="531952" y="3810002"/>
            <a:ext cx="5411608"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2"/>
            <a:ext cx="5411607" cy="2133599"/>
          </a:xfrm>
          <a:prstGeom prst="rect">
            <a:avLst/>
          </a:prstGeo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41781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BFF05C1-5AAE-40D0-9191-8C3CF3A26024}"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a:prstGeom prst="rect">
            <a:avLst/>
          </a:prstGeo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94468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030510" cy="2743200"/>
          </a:xfrm>
          <a:prstGeom prst="rect">
            <a:avLst/>
          </a:prstGeo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4E6277B-3DE9-4656-A417-ADDBF828A756}"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 name="Title 1"/>
          <p:cNvSpPr>
            <a:spLocks noGrp="1"/>
          </p:cNvSpPr>
          <p:nvPr>
            <p:ph type="title" hasCustomPrompt="1"/>
          </p:nvPr>
        </p:nvSpPr>
        <p:spPr>
          <a:xfrm>
            <a:off x="760610" y="1524000"/>
            <a:ext cx="4077762" cy="2743200"/>
          </a:xfrm>
          <a:prstGeom prst="rect">
            <a:avLst/>
          </a:prstGeo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44252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a:prstGeom prst="rect">
            <a:avLst/>
          </a:prstGeo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951" y="2362200"/>
            <a:ext cx="5414658" cy="35814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a:prstGeom prst="rect">
            <a:avLst/>
          </a:prstGeo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5390" y="2362200"/>
            <a:ext cx="5414658" cy="35814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09C7F-350E-4982-B44F-4C5FFCD90E48}"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2308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6C68728-AF07-42B2-896B-B4413B75B993}"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4087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a:prstGeom prst="rect">
            <a:avLst/>
          </a:prstGeo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2A966975-0C53-4CA1-BBC1-3E18FE505CF3}"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extBox 7"/>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pic>
        <p:nvPicPr>
          <p:cNvPr id="9" name="Picture 8"/>
          <p:cNvPicPr>
            <a:picLocks noChangeAspect="1"/>
          </p:cNvPicPr>
          <p:nvPr userDrawn="1"/>
        </p:nvPicPr>
        <p:blipFill>
          <a:blip r:embed="rId2"/>
          <a:stretch>
            <a:fillRect/>
          </a:stretch>
        </p:blipFill>
        <p:spPr>
          <a:xfrm>
            <a:off x="551732" y="5912556"/>
            <a:ext cx="1238161" cy="783326"/>
          </a:xfrm>
          <a:prstGeom prst="rect">
            <a:avLst/>
          </a:prstGeom>
        </p:spPr>
      </p:pic>
    </p:spTree>
    <p:extLst>
      <p:ext uri="{BB962C8B-B14F-4D97-AF65-F5344CB8AC3E}">
        <p14:creationId xmlns:p14="http://schemas.microsoft.com/office/powerpoint/2010/main" val="41039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A8DAB0-A84C-4870-8CE5-528CA1666224}"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531953" y="1373742"/>
            <a:ext cx="11128096"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390315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97C5D-618F-45B8-B732-C6B3758A9543}"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41089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1" y="1524000"/>
            <a:ext cx="7393474" cy="4419600"/>
          </a:xfrm>
          <a:prstGeom prst="rect">
            <a:avLst/>
          </a:prstGeo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3935" y="1524001"/>
            <a:ext cx="3506115" cy="4419600"/>
          </a:xfrm>
          <a:prstGeom prst="rect">
            <a:avLst/>
          </a:prstGeo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A9D0BD-0207-4D1E-9FF7-C49AB49BCC8F}"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179208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a:prstGeom prst="rect">
            <a:avLst/>
          </a:prstGeo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033CCA-C0D9-4885-8252-DA660297DE74}"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79422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D8F891-8177-4025-85B6-51C5BE56887A}"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248439" y="1524000"/>
            <a:ext cx="5414658" cy="347472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2930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113700-8401-467D-A52F-82465D7DBC42}"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358187"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4423" y="1524000"/>
            <a:ext cx="3475625" cy="3048000"/>
          </a:xfrm>
          <a:prstGeom prst="rect">
            <a:avLst/>
          </a:prstGeo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a:prstGeom prst="rect">
            <a:avLst/>
          </a:prstGeo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21510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E4AA258-71BD-42C7-95DF-9646F45E5B3C}"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533492" y="1850231"/>
            <a:ext cx="5248055" cy="3969544"/>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16586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1" y="406400"/>
            <a:ext cx="5564050" cy="889000"/>
          </a:xfrm>
          <a:prstGeom prst="rect">
            <a:avLst/>
          </a:prstGeo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86F476DC-C006-47A2-B073-71518A4C9AD0}"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749431" y="1013144"/>
            <a:ext cx="3963169" cy="5252348"/>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prstGeom prst="rect">
            <a:avLst/>
          </a:prstGeo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3" name="TextBox 2"/>
          <p:cNvSpPr txBox="1"/>
          <p:nvPr userDrawn="1"/>
        </p:nvSpPr>
        <p:spPr>
          <a:xfrm>
            <a:off x="6575778" y="6604000"/>
            <a:ext cx="914400" cy="914400"/>
          </a:xfrm>
          <a:prstGeom prst="rect">
            <a:avLst/>
          </a:prstGeom>
          <a:noFill/>
        </p:spPr>
        <p:txBody>
          <a:bodyPr wrap="none" lIns="0" tIns="0" rIns="0" bIns="0" rtlCol="0">
            <a:noAutofit/>
          </a:bodyPr>
          <a:lstStyle/>
          <a:p>
            <a:pPr>
              <a:lnSpc>
                <a:spcPct val="90000"/>
              </a:lnSpc>
            </a:pPr>
            <a:endParaRPr lang="en-US" dirty="0"/>
          </a:p>
        </p:txBody>
      </p:sp>
      <p:sp>
        <p:nvSpPr>
          <p:cNvPr id="4" name="TextBox 3"/>
          <p:cNvSpPr txBox="1"/>
          <p:nvPr userDrawn="1"/>
        </p:nvSpPr>
        <p:spPr>
          <a:xfrm>
            <a:off x="6081889" y="664633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7785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4" name="TextBox 13"/>
          <p:cNvSpPr txBox="1"/>
          <p:nvPr/>
        </p:nvSpPr>
        <p:spPr>
          <a:xfrm>
            <a:off x="5991199" y="6556248"/>
            <a:ext cx="2788377" cy="182880"/>
          </a:xfrm>
          <a:prstGeom prst="rect">
            <a:avLst/>
          </a:prstGeom>
          <a:noFill/>
        </p:spPr>
        <p:txBody>
          <a:bodyPr wrap="none" lIns="0" tIns="0" rIns="0" bIns="0" rtlCol="0" anchor="ctr" anchorCtr="0">
            <a:noAutofit/>
          </a:bodyPr>
          <a:lstStyle/>
          <a:p>
            <a:r>
              <a:rPr sz="800" dirty="0">
                <a:solidFill>
                  <a:srgbClr val="FFFFFF"/>
                </a:solidFill>
              </a:rPr>
              <a:t>Copyright © 201</a:t>
            </a:r>
            <a:r>
              <a:rPr lang="en-US" sz="800" dirty="0">
                <a:solidFill>
                  <a:srgbClr val="FFFFFF"/>
                </a:solidFill>
              </a:rPr>
              <a:t>7</a:t>
            </a:r>
            <a:r>
              <a:rPr sz="800" dirty="0">
                <a:solidFill>
                  <a:srgbClr val="FFFFFF"/>
                </a:solidFill>
              </a:rPr>
              <a:t> </a:t>
            </a:r>
            <a:r>
              <a:rPr lang="en-US" sz="800" dirty="0">
                <a:solidFill>
                  <a:srgbClr val="FFFFFF"/>
                </a:solidFill>
              </a:rPr>
              <a:t>Supero Tecnologia</a:t>
            </a:r>
            <a:r>
              <a:rPr lang="en-US" sz="800" baseline="0" dirty="0">
                <a:solidFill>
                  <a:srgbClr val="FFFFFF"/>
                </a:solidFill>
              </a:rPr>
              <a:t> </a:t>
            </a:r>
            <a:r>
              <a:rPr sz="800" dirty="0">
                <a:solidFill>
                  <a:srgbClr val="FFFFFF"/>
                </a:solidFill>
              </a:rPr>
              <a:t>.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22EF44C2-6E30-4415-9077-7588B752FDC5}"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760610" y="2666999"/>
            <a:ext cx="4573191" cy="1960881"/>
          </a:xfrm>
          <a:prstGeom prst="rect">
            <a:avLst/>
          </a:prstGeo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4573191" cy="2044700"/>
          </a:xfrm>
          <a:prstGeom prst="rect">
            <a:avLst/>
          </a:prstGeom>
        </p:spPr>
        <p:txBody>
          <a:bodyPr/>
          <a:lstStyle>
            <a:lvl1pPr>
              <a:defRPr sz="13800" b="1"/>
            </a:lvl1pPr>
          </a:lstStyle>
          <a:p>
            <a:r>
              <a:rPr lang="en-US" dirty="0"/>
              <a:t>XX</a:t>
            </a:r>
          </a:p>
        </p:txBody>
      </p:sp>
    </p:spTree>
    <p:extLst>
      <p:ext uri="{BB962C8B-B14F-4D97-AF65-F5344CB8AC3E}">
        <p14:creationId xmlns:p14="http://schemas.microsoft.com/office/powerpoint/2010/main" val="26819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96C84A-BED4-4F9D-92B3-3E4499F87539}"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1761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8765283" cy="1470025"/>
          </a:xfrm>
          <a:prstGeom prst="rect">
            <a:avLst/>
          </a:prstGeo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A7CB7640-3F06-4B41-9F63-CA2DBB2D0E06}" type="datetime1">
              <a:rPr lang="en-US" smtClean="0">
                <a:solidFill>
                  <a:srgbClr val="FFFFFF">
                    <a:lumMod val="60000"/>
                    <a:lumOff val="40000"/>
                  </a:srgbClr>
                </a:solidFill>
              </a:rPr>
              <a:pPr/>
              <a:t>10/6/2019</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DC1C5"/>
                </a:solidFill>
              </a:defRPr>
            </a:lvl1pPr>
          </a:lstStyle>
          <a:p>
            <a:fld id="{C51EAA63-D034-42AE-91FA-B13B9518C7BE}" type="slidenum">
              <a:rPr/>
              <a:pPr/>
              <a:t>‹nº›</a:t>
            </a:fld>
            <a:endParaRPr dirty="0"/>
          </a:p>
        </p:txBody>
      </p:sp>
      <p:sp>
        <p:nvSpPr>
          <p:cNvPr id="13" name="Text Placeholder 12"/>
          <p:cNvSpPr>
            <a:spLocks noGrp="1"/>
          </p:cNvSpPr>
          <p:nvPr>
            <p:ph type="body" sz="quarter" idx="13" hasCustomPrompt="1"/>
          </p:nvPr>
        </p:nvSpPr>
        <p:spPr>
          <a:xfrm>
            <a:off x="531952" y="3429452"/>
            <a:ext cx="8765283"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p:cNvPicPr>
            <a:picLocks noChangeAspect="1"/>
          </p:cNvPicPr>
          <p:nvPr userDrawn="1"/>
        </p:nvPicPr>
        <p:blipFill>
          <a:blip r:embed="rId3"/>
          <a:stretch>
            <a:fillRect/>
          </a:stretch>
        </p:blipFill>
        <p:spPr>
          <a:xfrm>
            <a:off x="551732" y="5912556"/>
            <a:ext cx="1238161" cy="783326"/>
          </a:xfrm>
          <a:prstGeom prst="rect">
            <a:avLst/>
          </a:prstGeom>
        </p:spPr>
      </p:pic>
      <p:sp>
        <p:nvSpPr>
          <p:cNvPr id="10" name="TextBox 9"/>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chemeClr val="tx1"/>
                </a:solidFill>
              </a:rPr>
              <a:t>Copyright © 2017 Supero Tecnologia</a:t>
            </a:r>
            <a:r>
              <a:rPr lang="en-US" sz="800" baseline="0" dirty="0">
                <a:solidFill>
                  <a:schemeClr val="tx1"/>
                </a:solidFill>
              </a:rPr>
              <a:t> </a:t>
            </a:r>
            <a:r>
              <a:rPr lang="en-US" sz="800" dirty="0">
                <a:solidFill>
                  <a:schemeClr val="tx1"/>
                </a:solidFill>
              </a:rPr>
              <a:t>. All rights reserved.  |</a:t>
            </a:r>
          </a:p>
        </p:txBody>
      </p:sp>
    </p:spTree>
    <p:extLst>
      <p:ext uri="{BB962C8B-B14F-4D97-AF65-F5344CB8AC3E}">
        <p14:creationId xmlns:p14="http://schemas.microsoft.com/office/powerpoint/2010/main" val="1739600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7F2B9-128D-4B5E-A5BE-B45F8C54C0DD}"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192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371D5-E396-472E-83BC-877779F1219B}"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6776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pic>
        <p:nvPicPr>
          <p:cNvPr id="11" name="Picture 2" descr="Z:\Mercado\Comercial\Materiais de Marketing\Material Institucional\Logotipia\Logotipo Aprovado Final.jpg"/>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773276" y="1345124"/>
            <a:ext cx="4677689" cy="2952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23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AC349F-B93B-42C4-A3D9-2DD15BFA40E4}" type="datetime1">
              <a:rPr lang="en-US" smtClean="0">
                <a:solidFill>
                  <a:srgbClr val="5F5F5F">
                    <a:lumMod val="60000"/>
                    <a:lumOff val="40000"/>
                  </a:srgbClr>
                </a:solidFill>
              </a:rPr>
              <a:pPr/>
              <a:t>10/6/2019</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‹nº›</a:t>
            </a:fld>
            <a:endParaRPr lang="en-US">
              <a:solidFill>
                <a:srgbClr val="5F5F5F">
                  <a:lumMod val="60000"/>
                  <a:lumOff val="40000"/>
                </a:srgbClr>
              </a:solidFill>
            </a:endParaRPr>
          </a:p>
        </p:txBody>
      </p:sp>
    </p:spTree>
    <p:extLst>
      <p:ext uri="{BB962C8B-B14F-4D97-AF65-F5344CB8AC3E}">
        <p14:creationId xmlns:p14="http://schemas.microsoft.com/office/powerpoint/2010/main" val="23221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a:prstGeom prst="rect">
            <a:avLst/>
          </a:prstGeo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952" y="533400"/>
            <a:ext cx="9527480" cy="5410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73C29BF-7F78-4A8B-8DD5-C178314AAD34}"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Tree>
    <p:extLst>
      <p:ext uri="{BB962C8B-B14F-4D97-AF65-F5344CB8AC3E}">
        <p14:creationId xmlns:p14="http://schemas.microsoft.com/office/powerpoint/2010/main" val="5559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
            <a:ext cx="12192000" cy="6857999"/>
          </a:xfrm>
          <a:prstGeom prst="rect">
            <a:avLst/>
          </a:prstGeom>
          <a:solidFill>
            <a:schemeClr val="accent3"/>
          </a:soli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7" name="Rectangle 6"/>
          <p:cNvSpPr/>
          <p:nvPr userDrawn="1"/>
        </p:nvSpPr>
        <p:spPr>
          <a:xfrm>
            <a:off x="7924797" y="0"/>
            <a:ext cx="4267203" cy="68580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p:ph type="title" hasCustomPrompt="1"/>
          </p:nvPr>
        </p:nvSpPr>
        <p:spPr>
          <a:xfrm>
            <a:off x="601982" y="2111023"/>
            <a:ext cx="6701932" cy="1640876"/>
          </a:xfrm>
          <a:prstGeom prst="rect">
            <a:avLst/>
          </a:prstGeom>
        </p:spPr>
        <p:txBody>
          <a:bodyPr anchor="b" anchorCtr="0"/>
          <a:lstStyle>
            <a:lvl1pPr>
              <a:defRPr sz="3733">
                <a:solidFill>
                  <a:schemeClr val="bg1"/>
                </a:solidFill>
              </a:defRPr>
            </a:lvl1pPr>
          </a:lstStyle>
          <a:p>
            <a:r>
              <a:rPr lang="en-US" dirty="0"/>
              <a:t>Click to edit title</a:t>
            </a:r>
          </a:p>
        </p:txBody>
      </p:sp>
      <p:sp>
        <p:nvSpPr>
          <p:cNvPr id="5" name="Text Placeholder 4"/>
          <p:cNvSpPr>
            <a:spLocks noGrp="1"/>
          </p:cNvSpPr>
          <p:nvPr>
            <p:ph type="body" sz="quarter" idx="13"/>
          </p:nvPr>
        </p:nvSpPr>
        <p:spPr>
          <a:xfrm>
            <a:off x="601134" y="3885701"/>
            <a:ext cx="6702777" cy="1397499"/>
          </a:xfrm>
          <a:prstGeom prst="rect">
            <a:avLst/>
          </a:prstGeom>
        </p:spPr>
        <p:txBody>
          <a:bodyPr lIns="0" tIns="0"/>
          <a:lstStyle>
            <a:lvl1pPr marL="0" indent="0">
              <a:spcAft>
                <a:spcPts val="0"/>
              </a:spcAft>
              <a:buNone/>
              <a:defRPr>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924800" y="0"/>
            <a:ext cx="4267200" cy="6858000"/>
          </a:xfrm>
          <a:prstGeom prst="rect">
            <a:avLst/>
          </a:prstGeom>
          <a:solidFill>
            <a:schemeClr val="accent3"/>
          </a:solidFill>
          <a:effectLst>
            <a:innerShdw blurRad="63500" dist="50800" dir="10800000">
              <a:prstClr val="black">
                <a:alpha val="50000"/>
              </a:prstClr>
            </a:innerShdw>
          </a:effectLst>
        </p:spPr>
        <p:txBody>
          <a:bodyPr anchor="ctr" anchorCtr="1"/>
          <a:lstStyle>
            <a:lvl1pPr marL="80431" indent="0">
              <a:buFontTx/>
              <a:buNone/>
              <a:defRPr baseline="0">
                <a:solidFill>
                  <a:schemeClr val="bg1"/>
                </a:solidFill>
              </a:defRPr>
            </a:lvl1pPr>
          </a:lstStyle>
          <a:p>
            <a:r>
              <a:rPr lang="en-US" dirty="0"/>
              <a:t>Insert Picture Here</a:t>
            </a:r>
          </a:p>
        </p:txBody>
      </p:sp>
    </p:spTree>
    <p:extLst>
      <p:ext uri="{BB962C8B-B14F-4D97-AF65-F5344CB8AC3E}">
        <p14:creationId xmlns:p14="http://schemas.microsoft.com/office/powerpoint/2010/main" val="261948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33285"/>
            <a:ext cx="12192000" cy="68912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8"/>
          <p:cNvSpPr/>
          <p:nvPr userDrawn="1"/>
        </p:nvSpPr>
        <p:spPr>
          <a:xfrm>
            <a:off x="0" y="-33285"/>
            <a:ext cx="12192000" cy="5542809"/>
          </a:xfrm>
          <a:prstGeom prst="rect">
            <a:avLst/>
          </a:prstGeom>
          <a:solidFill>
            <a:srgbClr val="FF7700"/>
          </a:soli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8576" y="338662"/>
            <a:ext cx="2865120" cy="883412"/>
          </a:xfrm>
          <a:prstGeom prst="rect">
            <a:avLst/>
          </a:prstGeom>
        </p:spPr>
      </p:pic>
      <p:sp>
        <p:nvSpPr>
          <p:cNvPr id="11" name="Rectangle 10"/>
          <p:cNvSpPr/>
          <p:nvPr userDrawn="1"/>
        </p:nvSpPr>
        <p:spPr>
          <a:xfrm>
            <a:off x="7924797" y="-33285"/>
            <a:ext cx="4267203" cy="5542809"/>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p:ph type="title" hasCustomPrompt="1"/>
          </p:nvPr>
        </p:nvSpPr>
        <p:spPr>
          <a:xfrm>
            <a:off x="601980" y="2111023"/>
            <a:ext cx="6701931" cy="1640876"/>
          </a:xfrm>
          <a:prstGeom prst="rect">
            <a:avLst/>
          </a:prstGeom>
        </p:spPr>
        <p:txBody>
          <a:bodyPr anchor="b" anchorCtr="0"/>
          <a:lstStyle>
            <a:lvl1pPr>
              <a:defRPr sz="3733">
                <a:solidFill>
                  <a:schemeClr val="bg1"/>
                </a:solidFill>
              </a:defRPr>
            </a:lvl1pPr>
          </a:lstStyle>
          <a:p>
            <a:r>
              <a:rPr lang="en-US" dirty="0"/>
              <a:t>Click to edit title</a:t>
            </a:r>
          </a:p>
        </p:txBody>
      </p:sp>
      <p:sp>
        <p:nvSpPr>
          <p:cNvPr id="5" name="Text Placeholder 4"/>
          <p:cNvSpPr>
            <a:spLocks noGrp="1"/>
          </p:cNvSpPr>
          <p:nvPr>
            <p:ph type="body" sz="quarter" idx="13"/>
          </p:nvPr>
        </p:nvSpPr>
        <p:spPr>
          <a:xfrm>
            <a:off x="601134" y="3885701"/>
            <a:ext cx="6702777" cy="1397499"/>
          </a:xfrm>
          <a:prstGeom prst="rect">
            <a:avLst/>
          </a:prstGeom>
        </p:spPr>
        <p:txBody>
          <a:bodyPr lIns="0" tIns="0"/>
          <a:lstStyle>
            <a:lvl1pPr marL="0" marR="0" indent="0" algn="l" defTabSz="304792"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a:t>Click to edit Master text styles</a:t>
            </a:r>
          </a:p>
          <a:p>
            <a:pPr lvl="1"/>
            <a:r>
              <a:rPr lang="en-US"/>
              <a:t>Second level</a:t>
            </a:r>
          </a:p>
        </p:txBody>
      </p:sp>
      <p:sp>
        <p:nvSpPr>
          <p:cNvPr id="3" name="Picture Placeholder 2"/>
          <p:cNvSpPr>
            <a:spLocks noGrp="1"/>
          </p:cNvSpPr>
          <p:nvPr>
            <p:ph type="pic" sz="quarter" idx="14" hasCustomPrompt="1"/>
          </p:nvPr>
        </p:nvSpPr>
        <p:spPr>
          <a:xfrm>
            <a:off x="7924800" y="-33865"/>
            <a:ext cx="4267200" cy="5543551"/>
          </a:xfrm>
          <a:prstGeom prst="rect">
            <a:avLst/>
          </a:prstGeom>
          <a:solidFill>
            <a:srgbClr val="FF7700"/>
          </a:solidFill>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80431" lvl="0" indent="0">
              <a:buFontTx/>
              <a:buNone/>
            </a:pPr>
            <a:r>
              <a:rPr lang="en-US" dirty="0"/>
              <a:t>Insert Picture Here</a:t>
            </a:r>
          </a:p>
        </p:txBody>
      </p:sp>
    </p:spTree>
    <p:extLst>
      <p:ext uri="{BB962C8B-B14F-4D97-AF65-F5344CB8AC3E}">
        <p14:creationId xmlns:p14="http://schemas.microsoft.com/office/powerpoint/2010/main" val="299075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5" name="Rectangle 4"/>
          <p:cNvSpPr/>
          <p:nvPr/>
        </p:nvSpPr>
        <p:spPr>
          <a:xfrm>
            <a:off x="1" y="6041001"/>
            <a:ext cx="12192000" cy="47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 name="Content Placeholder 2"/>
          <p:cNvSpPr>
            <a:spLocks noGrp="1"/>
          </p:cNvSpPr>
          <p:nvPr>
            <p:ph idx="1"/>
          </p:nvPr>
        </p:nvSpPr>
        <p:spPr>
          <a:xfrm>
            <a:off x="1072463" y="1602452"/>
            <a:ext cx="10972800" cy="4753192"/>
          </a:xfrm>
          <a:prstGeom prst="rect">
            <a:avLst/>
          </a:prstGeom>
        </p:spPr>
        <p:txBody>
          <a:bodyPr>
            <a:noAutofit/>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072463" y="327385"/>
            <a:ext cx="10972800" cy="1027283"/>
          </a:xfrm>
          <a:prstGeom prst="rect">
            <a:avLst/>
          </a:prstGeom>
        </p:spPr>
        <p:txBody>
          <a:bodyPr anchor="t" anchorCtr="0"/>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209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7" name="Rectangle 6"/>
          <p:cNvSpPr/>
          <p:nvPr/>
        </p:nvSpPr>
        <p:spPr>
          <a:xfrm>
            <a:off x="1" y="5984554"/>
            <a:ext cx="12192000" cy="47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 name="Content Placeholder 2"/>
          <p:cNvSpPr>
            <a:spLocks noGrp="1"/>
          </p:cNvSpPr>
          <p:nvPr>
            <p:ph idx="1"/>
          </p:nvPr>
        </p:nvSpPr>
        <p:spPr>
          <a:xfrm>
            <a:off x="1072463" y="1602452"/>
            <a:ext cx="10972800" cy="4753192"/>
          </a:xfrm>
          <a:prstGeom prst="rect">
            <a:avLst/>
          </a:prstGeom>
        </p:spPr>
        <p:txBody>
          <a:bodyPr>
            <a:noAutofit/>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1072463" y="327384"/>
            <a:ext cx="10972800" cy="541861"/>
          </a:xfrm>
          <a:prstGeom prst="rect">
            <a:avLst/>
          </a:prstGeom>
        </p:spPr>
        <p:txBody>
          <a:bodyPr anchor="t" anchorCtr="0"/>
          <a:lstStyle>
            <a:lvl1pPr>
              <a:defRPr/>
            </a:lvl1pPr>
          </a:lstStyle>
          <a:p>
            <a:r>
              <a:rPr lang="en-US"/>
              <a:t>Click to edit Master title style</a:t>
            </a:r>
            <a:endParaRPr lang="en-US" dirty="0"/>
          </a:p>
        </p:txBody>
      </p:sp>
      <p:sp>
        <p:nvSpPr>
          <p:cNvPr id="11" name="Text Placeholder 4"/>
          <p:cNvSpPr>
            <a:spLocks noGrp="1"/>
          </p:cNvSpPr>
          <p:nvPr>
            <p:ph type="body" sz="quarter" idx="13"/>
          </p:nvPr>
        </p:nvSpPr>
        <p:spPr>
          <a:xfrm>
            <a:off x="1072463" y="864288"/>
            <a:ext cx="10972800" cy="406400"/>
          </a:xfrm>
          <a:prstGeom prst="rect">
            <a:avLst/>
          </a:prstGeom>
        </p:spPr>
        <p:txBody>
          <a:bodyPr anchor="t" anchorCtr="0">
            <a:noAutofit/>
          </a:bodyPr>
          <a:lstStyle>
            <a:lvl1pPr marL="0" indent="0">
              <a:spcAft>
                <a:spcPts val="0"/>
              </a:spcAft>
              <a:buFontTx/>
              <a:buNone/>
              <a:defRPr sz="2667">
                <a:solidFill>
                  <a:srgbClr val="FF7700"/>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Tree>
    <p:extLst>
      <p:ext uri="{BB962C8B-B14F-4D97-AF65-F5344CB8AC3E}">
        <p14:creationId xmlns:p14="http://schemas.microsoft.com/office/powerpoint/2010/main" val="15437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Program Agenda">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3148075" y="2"/>
            <a:ext cx="9043927" cy="591537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9" name="Rectangle 8"/>
          <p:cNvSpPr/>
          <p:nvPr userDrawn="1"/>
        </p:nvSpPr>
        <p:spPr>
          <a:xfrm>
            <a:off x="3574794" y="-2821"/>
            <a:ext cx="8617205" cy="591537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Title 1"/>
          <p:cNvSpPr>
            <a:spLocks noGrp="1"/>
          </p:cNvSpPr>
          <p:nvPr userDrawn="1">
            <p:ph type="title" hasCustomPrompt="1"/>
          </p:nvPr>
        </p:nvSpPr>
        <p:spPr>
          <a:xfrm>
            <a:off x="610447" y="1562077"/>
            <a:ext cx="2299264" cy="1013779"/>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title</a:t>
            </a:r>
          </a:p>
        </p:txBody>
      </p:sp>
      <p:sp>
        <p:nvSpPr>
          <p:cNvPr id="5" name="Text Placeholder 4"/>
          <p:cNvSpPr>
            <a:spLocks noGrp="1"/>
          </p:cNvSpPr>
          <p:nvPr userDrawn="1">
            <p:ph type="body" sz="quarter" idx="13"/>
          </p:nvPr>
        </p:nvSpPr>
        <p:spPr>
          <a:xfrm>
            <a:off x="4233348" y="1496172"/>
            <a:ext cx="7392699" cy="3980273"/>
          </a:xfrm>
          <a:prstGeom prst="rect">
            <a:avLst/>
          </a:prstGeom>
        </p:spPr>
        <p:txBody>
          <a:bodyPr lIns="0" tIns="0"/>
          <a:lstStyle>
            <a:lvl1pPr marL="457189" indent="-457189">
              <a:lnSpc>
                <a:spcPct val="120000"/>
              </a:lnSpc>
              <a:buSzPct val="90000"/>
              <a:buFont typeface="Wingdings" pitchFamily="2" charset="2"/>
              <a:buChar char="§"/>
              <a:defRPr sz="32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2618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8765283" cy="1470025"/>
          </a:xfrm>
          <a:prstGeom prst="rect">
            <a:avLst/>
          </a:prstGeo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a:prstGeom prst="rect">
            <a:avLst/>
          </a:prstGeo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EC18402-6DDB-42BD-8C47-F9BA11E6E7FA}" type="datetime1">
              <a:rPr lang="en-US" smtClean="0">
                <a:solidFill>
                  <a:srgbClr val="FFFFFF">
                    <a:lumMod val="60000"/>
                    <a:lumOff val="40000"/>
                  </a:srgbClr>
                </a:solidFill>
              </a:rPr>
              <a:pPr/>
              <a:t>10/6/2019</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CC0C4"/>
                </a:solidFill>
              </a:defRPr>
            </a:lvl1pPr>
          </a:lstStyle>
          <a:p>
            <a:fld id="{C51EAA63-D034-42AE-91FA-B13B9518C7BE}" type="slidenum">
              <a:rPr/>
              <a:pPr/>
              <a:t>‹nº›</a:t>
            </a:fld>
            <a:endParaRPr dirty="0"/>
          </a:p>
        </p:txBody>
      </p:sp>
      <p:sp>
        <p:nvSpPr>
          <p:cNvPr id="13" name="Text Placeholder 12"/>
          <p:cNvSpPr>
            <a:spLocks noGrp="1"/>
          </p:cNvSpPr>
          <p:nvPr>
            <p:ph type="body" sz="quarter" idx="13" hasCustomPrompt="1"/>
          </p:nvPr>
        </p:nvSpPr>
        <p:spPr>
          <a:xfrm>
            <a:off x="531952" y="3429452"/>
            <a:ext cx="8765283" cy="2514149"/>
          </a:xfrm>
          <a:prstGeom prst="rect">
            <a:avLst/>
          </a:prstGeo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4" name="TextBox 13"/>
          <p:cNvSpPr txBox="1"/>
          <p:nvPr userDrawn="1"/>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FFFFFF"/>
                </a:solidFill>
              </a:rPr>
              <a:t>Copyright © 2017 Supero Tecnologia</a:t>
            </a:r>
            <a:r>
              <a:rPr lang="en-US" sz="800" baseline="0" dirty="0">
                <a:solidFill>
                  <a:srgbClr val="FFFFFF"/>
                </a:solidFill>
              </a:rPr>
              <a:t> </a:t>
            </a:r>
            <a:r>
              <a:rPr lang="en-US" sz="800" dirty="0">
                <a:solidFill>
                  <a:srgbClr val="FFFFFF"/>
                </a:solidFill>
              </a:rPr>
              <a:t>. All rights reserved.  |</a:t>
            </a:r>
          </a:p>
        </p:txBody>
      </p:sp>
    </p:spTree>
    <p:extLst>
      <p:ext uri="{BB962C8B-B14F-4D97-AF65-F5344CB8AC3E}">
        <p14:creationId xmlns:p14="http://schemas.microsoft.com/office/powerpoint/2010/main" val="3503475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6" name="Rectangle 15"/>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7" name="Rectangle 16"/>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8" name="Rectangle 17"/>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9" name="Rectangle 18"/>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34078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7" y="1565194"/>
            <a:ext cx="6707716" cy="1467631"/>
          </a:xfrm>
          <a:prstGeom prst="rect">
            <a:avLst/>
          </a:prstGeo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a:t>Click to edit text </a:t>
            </a:r>
          </a:p>
        </p:txBody>
      </p:sp>
      <p:sp>
        <p:nvSpPr>
          <p:cNvPr id="13" name="Rectangle 12"/>
          <p:cNvSpPr/>
          <p:nvPr userDrawn="1"/>
        </p:nvSpPr>
        <p:spPr>
          <a:xfrm>
            <a:off x="11331224" y="3"/>
            <a:ext cx="860776" cy="5901142"/>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4" name="Rectangle 13"/>
          <p:cNvSpPr/>
          <p:nvPr userDrawn="1"/>
        </p:nvSpPr>
        <p:spPr>
          <a:xfrm>
            <a:off x="7924801" y="-2820"/>
            <a:ext cx="426721" cy="5901142"/>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5" name="Rectangle 14"/>
          <p:cNvSpPr/>
          <p:nvPr userDrawn="1"/>
        </p:nvSpPr>
        <p:spPr>
          <a:xfrm>
            <a:off x="8351520" y="-2820"/>
            <a:ext cx="2979704" cy="5887154"/>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2" name="Rectangle 11"/>
          <p:cNvSpPr/>
          <p:nvPr userDrawn="1"/>
        </p:nvSpPr>
        <p:spPr>
          <a:xfrm>
            <a:off x="8351520" y="-2820"/>
            <a:ext cx="2979704" cy="588715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0" name="Picture Placeholder 11"/>
          <p:cNvSpPr>
            <a:spLocks noGrp="1"/>
          </p:cNvSpPr>
          <p:nvPr>
            <p:ph type="pic" sz="quarter" idx="12" hasCustomPrompt="1"/>
          </p:nvPr>
        </p:nvSpPr>
        <p:spPr>
          <a:xfrm>
            <a:off x="8344184" y="0"/>
            <a:ext cx="2987040" cy="5898444"/>
          </a:xfrm>
          <a:prstGeom prst="rect">
            <a:avLst/>
          </a:prstGeom>
          <a:ln>
            <a:noFill/>
          </a:ln>
          <a:effectLst/>
        </p:spPr>
        <p:txBody>
          <a:bodyPr anchor="ctr" anchorCtr="0"/>
          <a:lstStyle>
            <a:lvl1pPr marL="0" indent="0" algn="ctr">
              <a:buNone/>
              <a:defRPr>
                <a:ln>
                  <a:noFill/>
                </a:ln>
                <a:solidFill>
                  <a:schemeClr val="tx2"/>
                </a:solidFill>
              </a:defRPr>
            </a:lvl1pPr>
          </a:lstStyle>
          <a:p>
            <a:r>
              <a:rPr lang="en-US" dirty="0"/>
              <a:t>Insert Picture Here</a:t>
            </a:r>
          </a:p>
        </p:txBody>
      </p:sp>
    </p:spTree>
    <p:extLst>
      <p:ext uri="{BB962C8B-B14F-4D97-AF65-F5344CB8AC3E}">
        <p14:creationId xmlns:p14="http://schemas.microsoft.com/office/powerpoint/2010/main" val="4988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8"/>
            <a:ext cx="10972800" cy="565045"/>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882708"/>
            <a:ext cx="10972800" cy="40834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609600" y="1225547"/>
            <a:ext cx="10972800" cy="406400"/>
          </a:xfrm>
          <a:prstGeom prst="rect">
            <a:avLst/>
          </a:prstGeom>
        </p:spPr>
        <p:txBody>
          <a:bodyPr anchor="t" anchorCtr="0">
            <a:noAutofit/>
          </a:bodyPr>
          <a:lstStyle>
            <a:lvl1pPr marL="0" indent="0">
              <a:spcAft>
                <a:spcPts val="0"/>
              </a:spcAft>
              <a:buFontTx/>
              <a:buNone/>
              <a:defRPr sz="2667">
                <a:solidFill>
                  <a:schemeClr val="accent3"/>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Tree>
    <p:extLst>
      <p:ext uri="{BB962C8B-B14F-4D97-AF65-F5344CB8AC3E}">
        <p14:creationId xmlns:p14="http://schemas.microsoft.com/office/powerpoint/2010/main" val="364351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63902" y="575733"/>
            <a:ext cx="11128098" cy="8890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3371805-7496-42F1-842E-6456BAD2615C}" type="datetime1">
              <a:rPr lang="bg-BG" smtClean="0">
                <a:solidFill>
                  <a:srgbClr val="5F5F5F">
                    <a:lumMod val="60000"/>
                    <a:lumOff val="40000"/>
                  </a:srgbClr>
                </a:solidFill>
              </a:rPr>
              <a:pPr/>
              <a:t>6.10.2019 г.</a:t>
            </a:fld>
            <a:endParaRPr lang="bg-BG" dirty="0">
              <a:solidFill>
                <a:srgbClr val="5F5F5F">
                  <a:lumMod val="60000"/>
                  <a:lumOff val="40000"/>
                </a:srgbClr>
              </a:solidFill>
            </a:endParaRPr>
          </a:p>
        </p:txBody>
      </p:sp>
      <p:sp>
        <p:nvSpPr>
          <p:cNvPr id="4" name="Slide Number Placeholder 3"/>
          <p:cNvSpPr>
            <a:spLocks noGrp="1"/>
          </p:cNvSpPr>
          <p:nvPr>
            <p:ph type="sldNum" sz="quarter" idx="11"/>
          </p:nvPr>
        </p:nvSpPr>
        <p:spPr/>
        <p:txBody>
          <a:bodyPr/>
          <a:lstStyle/>
          <a:p>
            <a:fld id="{C51EAA63-D034-42AE-91FA-B13B9518C7BE}" type="slidenum">
              <a:rPr lang="uk-UA" smtClean="0">
                <a:solidFill>
                  <a:srgbClr val="5F5F5F">
                    <a:lumMod val="60000"/>
                    <a:lumOff val="40000"/>
                  </a:srgbClr>
                </a:solidFill>
              </a:rPr>
              <a:pPr/>
              <a:t>‹nº›</a:t>
            </a:fld>
            <a:endParaRPr lang="uk-UA" dirty="0">
              <a:solidFill>
                <a:srgbClr val="5F5F5F">
                  <a:lumMod val="60000"/>
                  <a:lumOff val="40000"/>
                </a:srgbClr>
              </a:solidFill>
            </a:endParaRPr>
          </a:p>
        </p:txBody>
      </p:sp>
      <p:sp>
        <p:nvSpPr>
          <p:cNvPr id="14" name="TextBox 13"/>
          <p:cNvSpPr txBox="1"/>
          <p:nvPr userDrawn="1"/>
        </p:nvSpPr>
        <p:spPr>
          <a:xfrm>
            <a:off x="1284111" y="16933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93256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C9C5ED9-4812-4D5C-A350-BBA54F3D9730}" type="datetimeFigureOut">
              <a:rPr lang="pt-BR" smtClean="0"/>
              <a:t>06/10/2019</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26DBA9D-A96A-46E4-9AEB-6F214E3669F7}" type="slidenum">
              <a:rPr lang="pt-BR" smtClean="0"/>
              <a:t>‹nº›</a:t>
            </a:fld>
            <a:endParaRPr lang="pt-BR"/>
          </a:p>
        </p:txBody>
      </p:sp>
    </p:spTree>
    <p:extLst>
      <p:ext uri="{BB962C8B-B14F-4D97-AF65-F5344CB8AC3E}">
        <p14:creationId xmlns:p14="http://schemas.microsoft.com/office/powerpoint/2010/main" val="16077356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C9C5ED9-4812-4D5C-A350-BBA54F3D9730}" type="datetimeFigureOut">
              <a:rPr lang="pt-BR" smtClean="0"/>
              <a:t>06/10/2019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3931122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AC9C5ED9-4812-4D5C-A350-BBA54F3D9730}" type="datetimeFigureOut">
              <a:rPr lang="pt-BR" smtClean="0"/>
              <a:t>06/10/2019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3219708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AC9C5ED9-4812-4D5C-A350-BBA54F3D9730}" type="datetimeFigureOut">
              <a:rPr lang="pt-BR" smtClean="0"/>
              <a:t>06/10/2019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2855371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AC9C5ED9-4812-4D5C-A350-BBA54F3D9730}" type="datetimeFigureOut">
              <a:rPr lang="pt-BR" smtClean="0"/>
              <a:t>06/10/2019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2302959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C9C5ED9-4812-4D5C-A350-BBA54F3D9730}" type="datetimeFigureOut">
              <a:rPr lang="pt-BR" smtClean="0"/>
              <a:t>06/10/2019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3980510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44253AC1-2357-4DDC-8553-65F138944772}"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CaixaDeTexto 4"/>
          <p:cNvSpPr txBox="1"/>
          <p:nvPr userDrawn="1"/>
        </p:nvSpPr>
        <p:spPr>
          <a:xfrm>
            <a:off x="6629400" y="6602506"/>
            <a:ext cx="914400" cy="914400"/>
          </a:xfrm>
          <a:prstGeom prst="rect">
            <a:avLst/>
          </a:prstGeom>
          <a:noFill/>
        </p:spPr>
        <p:txBody>
          <a:bodyPr wrap="none" lIns="0" tIns="0" rIns="0" bIns="0" rtlCol="0">
            <a:noAutofit/>
          </a:bodyPr>
          <a:lstStyle/>
          <a:p>
            <a:pPr>
              <a:lnSpc>
                <a:spcPct val="90000"/>
              </a:lnSpc>
            </a:pPr>
            <a:endParaRPr lang="pt-BR" dirty="0"/>
          </a:p>
        </p:txBody>
      </p:sp>
    </p:spTree>
    <p:extLst>
      <p:ext uri="{BB962C8B-B14F-4D97-AF65-F5344CB8AC3E}">
        <p14:creationId xmlns:p14="http://schemas.microsoft.com/office/powerpoint/2010/main" val="11851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9C5ED9-4812-4D5C-A350-BBA54F3D9730}" type="datetimeFigureOut">
              <a:rPr lang="pt-BR" smtClean="0"/>
              <a:t>06/10/2019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1052910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a:t>Editar estilos de texto Mestre</a:t>
            </a:r>
          </a:p>
        </p:txBody>
      </p:sp>
      <p:sp>
        <p:nvSpPr>
          <p:cNvPr id="5" name="Date Placeholder 4"/>
          <p:cNvSpPr>
            <a:spLocks noGrp="1"/>
          </p:cNvSpPr>
          <p:nvPr>
            <p:ph type="dt" sz="half" idx="10"/>
          </p:nvPr>
        </p:nvSpPr>
        <p:spPr/>
        <p:txBody>
          <a:bodyPr/>
          <a:lstStyle/>
          <a:p>
            <a:fld id="{AC9C5ED9-4812-4D5C-A350-BBA54F3D9730}" type="datetimeFigureOut">
              <a:rPr lang="pt-BR" smtClean="0"/>
              <a:t>06/10/2019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726DBA9D-A96A-46E4-9AEB-6F214E3669F7}" type="slidenum">
              <a:rPr lang="pt-BR" smtClean="0"/>
              <a:t>‹nº›</a:t>
            </a:fld>
            <a:endParaRPr lang="pt-BR"/>
          </a:p>
        </p:txBody>
      </p:sp>
    </p:spTree>
    <p:extLst>
      <p:ext uri="{BB962C8B-B14F-4D97-AF65-F5344CB8AC3E}">
        <p14:creationId xmlns:p14="http://schemas.microsoft.com/office/powerpoint/2010/main" val="2317372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C9C5ED9-4812-4D5C-A350-BBA54F3D9730}" type="datetimeFigureOut">
              <a:rPr lang="pt-BR" smtClean="0"/>
              <a:t>06/10/2019</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726DBA9D-A96A-46E4-9AEB-6F214E3669F7}" type="slidenum">
              <a:rPr lang="pt-BR" smtClean="0"/>
              <a:t>‹nº›</a:t>
            </a:fld>
            <a:endParaRPr lang="pt-BR"/>
          </a:p>
        </p:txBody>
      </p:sp>
    </p:spTree>
    <p:extLst>
      <p:ext uri="{BB962C8B-B14F-4D97-AF65-F5344CB8AC3E}">
        <p14:creationId xmlns:p14="http://schemas.microsoft.com/office/powerpoint/2010/main" val="3819502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C9C5ED9-4812-4D5C-A350-BBA54F3D9730}" type="datetimeFigureOut">
              <a:rPr lang="pt-BR" smtClean="0"/>
              <a:t>06/10/2019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3379906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C9C5ED9-4812-4D5C-A350-BBA54F3D9730}" type="datetimeFigureOut">
              <a:rPr lang="pt-BR" smtClean="0"/>
              <a:t>06/10/2019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6DBA9D-A96A-46E4-9AEB-6F214E3669F7}" type="slidenum">
              <a:rPr lang="pt-BR" smtClean="0"/>
              <a:t>‹nº›</a:t>
            </a:fld>
            <a:endParaRPr lang="pt-BR"/>
          </a:p>
        </p:txBody>
      </p:sp>
    </p:spTree>
    <p:extLst>
      <p:ext uri="{BB962C8B-B14F-4D97-AF65-F5344CB8AC3E}">
        <p14:creationId xmlns:p14="http://schemas.microsoft.com/office/powerpoint/2010/main" val="3142836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290282"/>
      </p:ext>
    </p:extLst>
  </p:cSld>
  <p:clrMapOvr>
    <a:masterClrMapping/>
  </p:clrMapOvr>
  <p:transition spd="med" advClick="0" advTm="3000">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3466661002"/>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elcome Page">
    <p:spTree>
      <p:nvGrpSpPr>
        <p:cNvPr id="1" name=""/>
        <p:cNvGrpSpPr/>
        <p:nvPr/>
      </p:nvGrpSpPr>
      <p:grpSpPr>
        <a:xfrm>
          <a:off x="0" y="0"/>
          <a:ext cx="0" cy="0"/>
          <a:chOff x="0" y="0"/>
          <a:chExt cx="0" cy="0"/>
        </a:xfrm>
      </p:grpSpPr>
      <p:sp>
        <p:nvSpPr>
          <p:cNvPr id="11" name="Picture Placeholder 13"/>
          <p:cNvSpPr>
            <a:spLocks noGrp="1"/>
          </p:cNvSpPr>
          <p:nvPr>
            <p:ph type="pic" sz="quarter" idx="12"/>
          </p:nvPr>
        </p:nvSpPr>
        <p:spPr>
          <a:xfrm>
            <a:off x="5283200" y="897883"/>
            <a:ext cx="1625600" cy="1625600"/>
          </a:xfrm>
          <a:prstGeom prst="ellipse">
            <a:avLst/>
          </a:prstGeom>
        </p:spPr>
        <p:txBody>
          <a:bodyPr/>
          <a:lstStyle>
            <a:lvl1pPr algn="ctr" rtl="0">
              <a:buNone/>
              <a:defRPr sz="1133">
                <a:latin typeface="Lato" pitchFamily="34" charset="0"/>
              </a:defRPr>
            </a:lvl1pPr>
          </a:lstStyle>
          <a:p>
            <a:endParaRPr lang="ar-SA" dirty="0"/>
          </a:p>
        </p:txBody>
      </p:sp>
    </p:spTree>
    <p:extLst>
      <p:ext uri="{BB962C8B-B14F-4D97-AF65-F5344CB8AC3E}">
        <p14:creationId xmlns:p14="http://schemas.microsoft.com/office/powerpoint/2010/main" val="3584677814"/>
      </p:ext>
    </p:extLst>
  </p:cSld>
  <p:clrMapOvr>
    <a:masterClrMapping/>
  </p:clrMapOvr>
  <p:transition spd="med" advClick="0" advTm="300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ho We Are Page">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792480" y="2180168"/>
            <a:ext cx="10607040" cy="3072648"/>
          </a:xfrm>
          <a:prstGeom prst="rect">
            <a:avLst/>
          </a:prstGeom>
        </p:spPr>
        <p:txBody>
          <a:bodyPr/>
          <a:lstStyle>
            <a:lvl1pPr algn="ctr" rtl="0">
              <a:defRPr sz="1867">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2941160584"/>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hat We Do Page">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792480" y="2180168"/>
            <a:ext cx="10607040" cy="4032249"/>
          </a:xfrm>
          <a:prstGeom prst="rect">
            <a:avLst/>
          </a:prstGeom>
        </p:spPr>
        <p:txBody>
          <a:bodyPr/>
          <a:lstStyle>
            <a:lvl1pPr algn="ctr" rtl="0">
              <a:defRPr sz="1867">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2624588052"/>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801F573-89F9-4A4E-82AE-0E3AD3D34E55}"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531952" y="1373742"/>
            <a:ext cx="11128097"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757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ur Solution Page">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792480" y="2180168"/>
            <a:ext cx="2350749" cy="2582341"/>
          </a:xfrm>
          <a:prstGeom prst="rect">
            <a:avLst/>
          </a:prstGeom>
        </p:spPr>
        <p:txBody>
          <a:bodyPr/>
          <a:lstStyle>
            <a:lvl1pPr algn="ctr" rtl="0">
              <a:defRPr sz="1867">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
        <p:nvSpPr>
          <p:cNvPr id="13" name="Picture Placeholder 11"/>
          <p:cNvSpPr>
            <a:spLocks noGrp="1"/>
          </p:cNvSpPr>
          <p:nvPr>
            <p:ph type="pic" sz="quarter" idx="13"/>
          </p:nvPr>
        </p:nvSpPr>
        <p:spPr>
          <a:xfrm>
            <a:off x="9026335" y="2180168"/>
            <a:ext cx="2350749" cy="2582341"/>
          </a:xfrm>
          <a:prstGeom prst="rect">
            <a:avLst/>
          </a:prstGeom>
        </p:spPr>
        <p:txBody>
          <a:bodyPr/>
          <a:lstStyle>
            <a:lvl1pPr algn="ctr" rtl="0">
              <a:defRPr sz="1867">
                <a:latin typeface="Lato" pitchFamily="34" charset="0"/>
              </a:defRPr>
            </a:lvl1pPr>
          </a:lstStyle>
          <a:p>
            <a:endParaRPr lang="ar-SA"/>
          </a:p>
        </p:txBody>
      </p:sp>
      <p:sp>
        <p:nvSpPr>
          <p:cNvPr id="14" name="Picture Placeholder 11"/>
          <p:cNvSpPr>
            <a:spLocks noGrp="1"/>
          </p:cNvSpPr>
          <p:nvPr>
            <p:ph type="pic" sz="quarter" idx="14"/>
          </p:nvPr>
        </p:nvSpPr>
        <p:spPr>
          <a:xfrm>
            <a:off x="6281717" y="2180168"/>
            <a:ext cx="2350749" cy="2582341"/>
          </a:xfrm>
          <a:prstGeom prst="rect">
            <a:avLst/>
          </a:prstGeom>
        </p:spPr>
        <p:txBody>
          <a:bodyPr/>
          <a:lstStyle>
            <a:lvl1pPr algn="ctr" rtl="0">
              <a:defRPr sz="1867">
                <a:latin typeface="Lato" pitchFamily="34" charset="0"/>
              </a:defRPr>
            </a:lvl1pPr>
          </a:lstStyle>
          <a:p>
            <a:endParaRPr lang="ar-SA"/>
          </a:p>
        </p:txBody>
      </p:sp>
      <p:sp>
        <p:nvSpPr>
          <p:cNvPr id="16" name="Picture Placeholder 11"/>
          <p:cNvSpPr>
            <a:spLocks noGrp="1"/>
          </p:cNvSpPr>
          <p:nvPr>
            <p:ph type="pic" sz="quarter" idx="15"/>
          </p:nvPr>
        </p:nvSpPr>
        <p:spPr>
          <a:xfrm>
            <a:off x="3537099" y="2180168"/>
            <a:ext cx="2350749" cy="2582341"/>
          </a:xfrm>
          <a:prstGeom prst="rect">
            <a:avLst/>
          </a:prstGeom>
        </p:spPr>
        <p:txBody>
          <a:bodyPr/>
          <a:lstStyle>
            <a:lvl1pPr algn="ctr" rtl="0">
              <a:defRPr sz="1867">
                <a:latin typeface="Lato" pitchFamily="34" charset="0"/>
              </a:defRPr>
            </a:lvl1pPr>
          </a:lstStyle>
          <a:p>
            <a:endParaRPr lang="ar-SA"/>
          </a:p>
        </p:txBody>
      </p:sp>
    </p:spTree>
    <p:extLst>
      <p:ext uri="{BB962C8B-B14F-4D97-AF65-F5344CB8AC3E}">
        <p14:creationId xmlns:p14="http://schemas.microsoft.com/office/powerpoint/2010/main" val="2030946892"/>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et Our Teamp Page">
    <p:spTree>
      <p:nvGrpSpPr>
        <p:cNvPr id="1" name=""/>
        <p:cNvGrpSpPr/>
        <p:nvPr/>
      </p:nvGrpSpPr>
      <p:grpSpPr>
        <a:xfrm>
          <a:off x="0" y="0"/>
          <a:ext cx="0" cy="0"/>
          <a:chOff x="0" y="0"/>
          <a:chExt cx="0" cy="0"/>
        </a:xfrm>
      </p:grpSpPr>
      <p:sp>
        <p:nvSpPr>
          <p:cNvPr id="10" name="Picture Placeholder 13"/>
          <p:cNvSpPr>
            <a:spLocks noGrp="1"/>
          </p:cNvSpPr>
          <p:nvPr>
            <p:ph type="pic" sz="quarter" idx="12"/>
          </p:nvPr>
        </p:nvSpPr>
        <p:spPr>
          <a:xfrm>
            <a:off x="1270328" y="2597151"/>
            <a:ext cx="1576845" cy="1576845"/>
          </a:xfrm>
          <a:prstGeom prst="ellipse">
            <a:avLst/>
          </a:prstGeom>
        </p:spPr>
        <p:txBody>
          <a:bodyPr/>
          <a:lstStyle>
            <a:lvl1pPr algn="ctr" rtl="0">
              <a:buNone/>
              <a:defRPr sz="1133">
                <a:latin typeface="Lato" pitchFamily="34" charset="0"/>
              </a:defRPr>
            </a:lvl1pPr>
          </a:lstStyle>
          <a:p>
            <a:endParaRPr lang="ar-SA" dirty="0"/>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
        <p:nvSpPr>
          <p:cNvPr id="35" name="Picture Placeholder 13"/>
          <p:cNvSpPr>
            <a:spLocks noGrp="1"/>
          </p:cNvSpPr>
          <p:nvPr>
            <p:ph type="pic" sz="quarter" idx="13"/>
          </p:nvPr>
        </p:nvSpPr>
        <p:spPr>
          <a:xfrm>
            <a:off x="3958152" y="2597151"/>
            <a:ext cx="1576845" cy="1576845"/>
          </a:xfrm>
          <a:prstGeom prst="ellipse">
            <a:avLst/>
          </a:prstGeom>
        </p:spPr>
        <p:txBody>
          <a:bodyPr/>
          <a:lstStyle>
            <a:lvl1pPr algn="ctr" rtl="0">
              <a:buNone/>
              <a:defRPr sz="1133">
                <a:latin typeface="Lato" pitchFamily="34" charset="0"/>
              </a:defRPr>
            </a:lvl1pPr>
          </a:lstStyle>
          <a:p>
            <a:endParaRPr lang="ar-SA" dirty="0"/>
          </a:p>
        </p:txBody>
      </p:sp>
      <p:sp>
        <p:nvSpPr>
          <p:cNvPr id="36" name="Picture Placeholder 13"/>
          <p:cNvSpPr>
            <a:spLocks noGrp="1"/>
          </p:cNvSpPr>
          <p:nvPr>
            <p:ph type="pic" sz="quarter" idx="14"/>
          </p:nvPr>
        </p:nvSpPr>
        <p:spPr>
          <a:xfrm>
            <a:off x="6657344" y="2597151"/>
            <a:ext cx="1576845" cy="1576845"/>
          </a:xfrm>
          <a:prstGeom prst="ellipse">
            <a:avLst/>
          </a:prstGeom>
        </p:spPr>
        <p:txBody>
          <a:bodyPr/>
          <a:lstStyle>
            <a:lvl1pPr algn="ctr" rtl="0">
              <a:buNone/>
              <a:defRPr sz="1133">
                <a:latin typeface="Lato" pitchFamily="34" charset="0"/>
              </a:defRPr>
            </a:lvl1pPr>
          </a:lstStyle>
          <a:p>
            <a:endParaRPr lang="ar-SA" dirty="0"/>
          </a:p>
        </p:txBody>
      </p:sp>
      <p:sp>
        <p:nvSpPr>
          <p:cNvPr id="37" name="Picture Placeholder 13"/>
          <p:cNvSpPr>
            <a:spLocks noGrp="1"/>
          </p:cNvSpPr>
          <p:nvPr>
            <p:ph type="pic" sz="quarter" idx="15"/>
          </p:nvPr>
        </p:nvSpPr>
        <p:spPr>
          <a:xfrm>
            <a:off x="9334523" y="2597151"/>
            <a:ext cx="1576845" cy="1576845"/>
          </a:xfrm>
          <a:prstGeom prst="ellipse">
            <a:avLst/>
          </a:prstGeom>
        </p:spPr>
        <p:txBody>
          <a:bodyPr/>
          <a:lstStyle>
            <a:lvl1pPr algn="ctr" rtl="0">
              <a:buNone/>
              <a:defRPr sz="1133">
                <a:latin typeface="Lato" pitchFamily="34" charset="0"/>
              </a:defRPr>
            </a:lvl1pPr>
          </a:lstStyle>
          <a:p>
            <a:endParaRPr lang="ar-SA" dirty="0"/>
          </a:p>
        </p:txBody>
      </p:sp>
    </p:spTree>
    <p:extLst>
      <p:ext uri="{BB962C8B-B14F-4D97-AF65-F5344CB8AC3E}">
        <p14:creationId xmlns:p14="http://schemas.microsoft.com/office/powerpoint/2010/main" val="342509206"/>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ny Timeline Page">
    <p:spTree>
      <p:nvGrpSpPr>
        <p:cNvPr id="1" name=""/>
        <p:cNvGrpSpPr/>
        <p:nvPr/>
      </p:nvGrpSpPr>
      <p:grpSpPr>
        <a:xfrm>
          <a:off x="0" y="0"/>
          <a:ext cx="0" cy="0"/>
          <a:chOff x="0" y="0"/>
          <a:chExt cx="0" cy="0"/>
        </a:xfrm>
      </p:grpSpPr>
      <p:sp>
        <p:nvSpPr>
          <p:cNvPr id="24" name="Picture Placeholder 13"/>
          <p:cNvSpPr>
            <a:spLocks noGrp="1"/>
          </p:cNvSpPr>
          <p:nvPr>
            <p:ph type="pic" sz="quarter" idx="14"/>
          </p:nvPr>
        </p:nvSpPr>
        <p:spPr>
          <a:xfrm>
            <a:off x="8474036" y="2311964"/>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23" name="Picture Placeholder 13"/>
          <p:cNvSpPr>
            <a:spLocks noGrp="1"/>
          </p:cNvSpPr>
          <p:nvPr>
            <p:ph type="pic" sz="quarter" idx="13"/>
          </p:nvPr>
        </p:nvSpPr>
        <p:spPr>
          <a:xfrm>
            <a:off x="5319848" y="4759240"/>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14" name="Picture Placeholder 13"/>
          <p:cNvSpPr>
            <a:spLocks noGrp="1"/>
          </p:cNvSpPr>
          <p:nvPr>
            <p:ph type="pic" sz="quarter" idx="12"/>
          </p:nvPr>
        </p:nvSpPr>
        <p:spPr>
          <a:xfrm>
            <a:off x="2150527" y="2305051"/>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2686051762"/>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ny Timeline Page 2">
    <p:spTree>
      <p:nvGrpSpPr>
        <p:cNvPr id="1" name=""/>
        <p:cNvGrpSpPr/>
        <p:nvPr/>
      </p:nvGrpSpPr>
      <p:grpSpPr>
        <a:xfrm>
          <a:off x="0" y="0"/>
          <a:ext cx="0" cy="0"/>
          <a:chOff x="0" y="0"/>
          <a:chExt cx="0" cy="0"/>
        </a:xfrm>
      </p:grpSpPr>
      <p:sp>
        <p:nvSpPr>
          <p:cNvPr id="9" name="Picture Placeholder 13"/>
          <p:cNvSpPr>
            <a:spLocks noGrp="1"/>
          </p:cNvSpPr>
          <p:nvPr>
            <p:ph type="pic" sz="quarter" idx="14"/>
          </p:nvPr>
        </p:nvSpPr>
        <p:spPr>
          <a:xfrm>
            <a:off x="8474036" y="1704961"/>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10" name="Picture Placeholder 13"/>
          <p:cNvSpPr>
            <a:spLocks noGrp="1"/>
          </p:cNvSpPr>
          <p:nvPr>
            <p:ph type="pic" sz="quarter" idx="13"/>
          </p:nvPr>
        </p:nvSpPr>
        <p:spPr>
          <a:xfrm>
            <a:off x="5319848" y="4158587"/>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11" name="Picture Placeholder 13"/>
          <p:cNvSpPr>
            <a:spLocks noGrp="1"/>
          </p:cNvSpPr>
          <p:nvPr>
            <p:ph type="pic" sz="quarter" idx="12"/>
          </p:nvPr>
        </p:nvSpPr>
        <p:spPr>
          <a:xfrm>
            <a:off x="2163225" y="1704397"/>
            <a:ext cx="1341120" cy="1341120"/>
          </a:xfrm>
          <a:prstGeom prst="ellipse">
            <a:avLst/>
          </a:prstGeom>
        </p:spPr>
        <p:txBody>
          <a:bodyPr/>
          <a:lstStyle>
            <a:lvl1pPr algn="ctr" rtl="0">
              <a:buNone/>
              <a:defRPr sz="1133">
                <a:latin typeface="Lato" pitchFamily="34" charset="0"/>
              </a:defRPr>
            </a:lvl1pPr>
          </a:lstStyle>
          <a:p>
            <a:endParaRPr lang="ar-SA" dirty="0"/>
          </a:p>
        </p:txBody>
      </p:sp>
      <p:sp>
        <p:nvSpPr>
          <p:cNvPr id="2" name="Oval 1"/>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3" name="TextBox 2"/>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1175764682"/>
      </p:ext>
    </p:extLst>
  </p:cSld>
  <p:clrMapOvr>
    <a:masterClrMapping/>
  </p:clrMapOvr>
  <p:transition spd="med" advClick="0" advTm="300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
            <a:ext cx="3048000" cy="5143500"/>
          </a:xfrm>
          <a:prstGeom prst="rect">
            <a:avLst/>
          </a:prstGeom>
          <a:ln w="12700">
            <a:noFill/>
          </a:ln>
        </p:spPr>
        <p:txBody>
          <a:bodyPr/>
          <a:lstStyle>
            <a:lvl1pPr algn="l" rtl="0">
              <a:defRPr sz="1600">
                <a:latin typeface="Lato" pitchFamily="34" charset="0"/>
              </a:defRPr>
            </a:lvl1pPr>
          </a:lstStyle>
          <a:p>
            <a:endParaRPr lang="ar-SA"/>
          </a:p>
        </p:txBody>
      </p:sp>
      <p:sp>
        <p:nvSpPr>
          <p:cNvPr id="9" name="Picture Placeholder 6"/>
          <p:cNvSpPr>
            <a:spLocks noGrp="1"/>
          </p:cNvSpPr>
          <p:nvPr>
            <p:ph type="pic" sz="quarter" idx="11"/>
          </p:nvPr>
        </p:nvSpPr>
        <p:spPr>
          <a:xfrm>
            <a:off x="3047979" y="1"/>
            <a:ext cx="3048000" cy="5143500"/>
          </a:xfrm>
          <a:prstGeom prst="rect">
            <a:avLst/>
          </a:prstGeom>
          <a:ln w="12700">
            <a:noFill/>
          </a:ln>
        </p:spPr>
        <p:txBody>
          <a:bodyPr/>
          <a:lstStyle>
            <a:lvl1pPr algn="l" rtl="0">
              <a:defRPr sz="1600">
                <a:latin typeface="Lato" pitchFamily="34" charset="0"/>
              </a:defRPr>
            </a:lvl1pPr>
          </a:lstStyle>
          <a:p>
            <a:endParaRPr lang="ar-SA"/>
          </a:p>
        </p:txBody>
      </p:sp>
      <p:sp>
        <p:nvSpPr>
          <p:cNvPr id="10" name="Picture Placeholder 6"/>
          <p:cNvSpPr>
            <a:spLocks noGrp="1"/>
          </p:cNvSpPr>
          <p:nvPr>
            <p:ph type="pic" sz="quarter" idx="12"/>
          </p:nvPr>
        </p:nvSpPr>
        <p:spPr>
          <a:xfrm>
            <a:off x="6096000" y="1"/>
            <a:ext cx="3048000" cy="5143500"/>
          </a:xfrm>
          <a:prstGeom prst="rect">
            <a:avLst/>
          </a:prstGeom>
          <a:ln w="12700">
            <a:noFill/>
          </a:ln>
        </p:spPr>
        <p:txBody>
          <a:bodyPr/>
          <a:lstStyle>
            <a:lvl1pPr algn="l" rtl="0">
              <a:defRPr sz="1600">
                <a:latin typeface="Lato" pitchFamily="34" charset="0"/>
              </a:defRPr>
            </a:lvl1pPr>
          </a:lstStyle>
          <a:p>
            <a:endParaRPr lang="ar-SA"/>
          </a:p>
        </p:txBody>
      </p:sp>
      <p:sp>
        <p:nvSpPr>
          <p:cNvPr id="11" name="Picture Placeholder 6"/>
          <p:cNvSpPr>
            <a:spLocks noGrp="1"/>
          </p:cNvSpPr>
          <p:nvPr>
            <p:ph type="pic" sz="quarter" idx="13"/>
          </p:nvPr>
        </p:nvSpPr>
        <p:spPr>
          <a:xfrm>
            <a:off x="9144000" y="1"/>
            <a:ext cx="3048000" cy="5143500"/>
          </a:xfrm>
          <a:prstGeom prst="rect">
            <a:avLst/>
          </a:prstGeom>
          <a:ln w="12700">
            <a:noFill/>
          </a:ln>
        </p:spPr>
        <p:txBody>
          <a:bodyPr/>
          <a:lstStyle>
            <a:lvl1pPr algn="l" rtl="0">
              <a:defRPr sz="1600">
                <a:latin typeface="Lato" pitchFamily="34" charset="0"/>
              </a:defRPr>
            </a:lvl1pPr>
          </a:lstStyle>
          <a:p>
            <a:endParaRPr lang="ar-SA"/>
          </a:p>
        </p:txBody>
      </p:sp>
    </p:spTree>
    <p:extLst>
      <p:ext uri="{BB962C8B-B14F-4D97-AF65-F5344CB8AC3E}">
        <p14:creationId xmlns:p14="http://schemas.microsoft.com/office/powerpoint/2010/main" val="1095530373"/>
      </p:ext>
    </p:extLst>
  </p:cSld>
  <p:clrMapOvr>
    <a:masterClrMapping/>
  </p:clrMapOvr>
  <p:transition spd="med" advClick="0" advTm="300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ject Features">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4381488" y="2180168"/>
            <a:ext cx="6995597" cy="4032249"/>
          </a:xfrm>
          <a:prstGeom prst="rect">
            <a:avLst/>
          </a:prstGeom>
        </p:spPr>
        <p:txBody>
          <a:bodyPr/>
          <a:lstStyle>
            <a:lvl1pPr algn="ctr" rtl="0">
              <a:defRPr sz="1867">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345242281"/>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ur Portfolio">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793751" y="2180168"/>
            <a:ext cx="4919133" cy="4032249"/>
          </a:xfrm>
          <a:prstGeom prst="rect">
            <a:avLst/>
          </a:prstGeom>
        </p:spPr>
        <p:txBody>
          <a:bodyPr/>
          <a:lstStyle>
            <a:lvl1pPr algn="ctr" rtl="0">
              <a:defRPr sz="1867">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
        <p:nvSpPr>
          <p:cNvPr id="10" name="Picture Placeholder 11"/>
          <p:cNvSpPr>
            <a:spLocks noGrp="1"/>
          </p:cNvSpPr>
          <p:nvPr>
            <p:ph type="pic" sz="quarter" idx="13"/>
          </p:nvPr>
        </p:nvSpPr>
        <p:spPr>
          <a:xfrm>
            <a:off x="6457951" y="2180168"/>
            <a:ext cx="4919133" cy="4032249"/>
          </a:xfrm>
          <a:prstGeom prst="rect">
            <a:avLst/>
          </a:prstGeom>
        </p:spPr>
        <p:txBody>
          <a:bodyPr/>
          <a:lstStyle>
            <a:lvl1pPr algn="ctr" rtl="0">
              <a:defRPr sz="1867">
                <a:latin typeface="Lato" pitchFamily="34" charset="0"/>
              </a:defRPr>
            </a:lvl1pPr>
          </a:lstStyle>
          <a:p>
            <a:endParaRPr lang="ar-SA"/>
          </a:p>
        </p:txBody>
      </p:sp>
    </p:spTree>
    <p:extLst>
      <p:ext uri="{BB962C8B-B14F-4D97-AF65-F5344CB8AC3E}">
        <p14:creationId xmlns:p14="http://schemas.microsoft.com/office/powerpoint/2010/main" val="1807361553"/>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Slide with Numbers">
    <p:spTree>
      <p:nvGrpSpPr>
        <p:cNvPr id="1" name=""/>
        <p:cNvGrpSpPr/>
        <p:nvPr/>
      </p:nvGrpSpPr>
      <p:grpSpPr>
        <a:xfrm>
          <a:off x="0" y="0"/>
          <a:ext cx="0" cy="0"/>
          <a:chOff x="0" y="0"/>
          <a:chExt cx="0" cy="0"/>
        </a:xfrm>
      </p:grpSpPr>
      <p:sp>
        <p:nvSpPr>
          <p:cNvPr id="2" name="Oval 1"/>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3" name="TextBox 2"/>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1577616301"/>
      </p:ext>
    </p:extLst>
  </p:cSld>
  <p:clrMapOvr>
    <a:masterClrMapping/>
  </p:clrMapOvr>
  <p:transition spd="med" advClick="0" advTm="300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Project Slide">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819150" y="2695576"/>
            <a:ext cx="5695951" cy="3495675"/>
          </a:xfrm>
          <a:prstGeom prst="rect">
            <a:avLst/>
          </a:prstGeom>
        </p:spPr>
        <p:txBody>
          <a:bodyPr/>
          <a:lstStyle>
            <a:lvl1pPr algn="l" rtl="0">
              <a:defRPr sz="1600">
                <a:latin typeface="Lato" pitchFamily="34" charset="0"/>
              </a:defRPr>
            </a:lvl1pPr>
          </a:lstStyle>
          <a:p>
            <a:endParaRPr lang="en-US"/>
          </a:p>
        </p:txBody>
      </p:sp>
      <p:sp>
        <p:nvSpPr>
          <p:cNvPr id="41"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42" name="Straight Connector 41"/>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4" name="Oval 43"/>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45" name="TextBox 44"/>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4007689420"/>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b Project Slide Show in Tablet">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4848226" y="2540000"/>
            <a:ext cx="2492375" cy="3302000"/>
          </a:xfrm>
          <a:prstGeom prst="rect">
            <a:avLst/>
          </a:prstGeom>
        </p:spPr>
        <p:txBody>
          <a:bodyPr/>
          <a:lstStyle>
            <a:lvl1pPr algn="l" rtl="0">
              <a:defRPr sz="1600">
                <a:latin typeface="Lato" pitchFamily="34" charset="0"/>
              </a:defRPr>
            </a:lvl1pPr>
          </a:lstStyle>
          <a:p>
            <a:endParaRPr lang="en-US"/>
          </a:p>
        </p:txBody>
      </p:sp>
      <p:sp>
        <p:nvSpPr>
          <p:cNvPr id="41"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42" name="Straight Connector 41"/>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4" name="Oval 43"/>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45" name="TextBox 44"/>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4033437687"/>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11128098" cy="889000"/>
          </a:xfrm>
          <a:prstGeom prst="rect">
            <a:avLst/>
          </a:prstGeom>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0A77DF01-0A7F-4353-A4CB-940BC09B5F06}"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0" cy="3962401"/>
          </a:xfrm>
          <a:prstGeom prst="rect">
            <a:avLst/>
          </a:prstGeo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462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pp. Features">
    <p:spTree>
      <p:nvGrpSpPr>
        <p:cNvPr id="1" name=""/>
        <p:cNvGrpSpPr/>
        <p:nvPr/>
      </p:nvGrpSpPr>
      <p:grpSpPr>
        <a:xfrm>
          <a:off x="0" y="0"/>
          <a:ext cx="0" cy="0"/>
          <a:chOff x="0" y="0"/>
          <a:chExt cx="0" cy="0"/>
        </a:xfrm>
      </p:grpSpPr>
      <p:sp>
        <p:nvSpPr>
          <p:cNvPr id="39" name="Picture Placeholder 38"/>
          <p:cNvSpPr>
            <a:spLocks noGrp="1"/>
          </p:cNvSpPr>
          <p:nvPr>
            <p:ph type="pic" sz="quarter" idx="12"/>
          </p:nvPr>
        </p:nvSpPr>
        <p:spPr>
          <a:xfrm>
            <a:off x="1904999" y="2857501"/>
            <a:ext cx="1892300" cy="2849033"/>
          </a:xfrm>
          <a:prstGeom prst="rect">
            <a:avLst/>
          </a:prstGeom>
        </p:spPr>
        <p:txBody>
          <a:bodyPr/>
          <a:lstStyle>
            <a:lvl1pPr algn="ctr" rtl="0">
              <a:defRPr sz="2000">
                <a:latin typeface="Lato" pitchFamily="34" charset="0"/>
              </a:defRPr>
            </a:lvl1pPr>
          </a:lstStyle>
          <a:p>
            <a:endParaRPr lang="ar-SA"/>
          </a:p>
        </p:txBody>
      </p:sp>
      <p:sp>
        <p:nvSpPr>
          <p:cNvPr id="8" name="Text Placeholder 7"/>
          <p:cNvSpPr>
            <a:spLocks noGrp="1"/>
          </p:cNvSpPr>
          <p:nvPr>
            <p:ph type="body" sz="quarter" idx="10"/>
          </p:nvPr>
        </p:nvSpPr>
        <p:spPr>
          <a:xfrm>
            <a:off x="791183" y="584200"/>
            <a:ext cx="10609636" cy="558784"/>
          </a:xfrm>
          <a:prstGeom prst="rect">
            <a:avLst/>
          </a:prstGeom>
        </p:spPr>
        <p:txBody>
          <a:bodyPr lIns="0" tIns="0" rIns="0" bIns="0" anchor="ctr" anchorCtr="0">
            <a:noAutofit/>
          </a:bodyPr>
          <a:lstStyle>
            <a:lvl1pPr marL="0" indent="0" algn="ctr" rtl="0">
              <a:spcBef>
                <a:spcPts val="0"/>
              </a:spcBef>
              <a:buNone/>
              <a:defRPr sz="4000" b="0" cap="none" spc="0" baseline="0">
                <a:solidFill>
                  <a:schemeClr val="accent1"/>
                </a:solidFill>
                <a:latin typeface="Source Sans Pro Light" pitchFamily="34" charset="0"/>
                <a:ea typeface="Open Sans Light" pitchFamily="34" charset="0"/>
              </a:defRPr>
            </a:lvl1pPr>
          </a:lstStyle>
          <a:p>
            <a:pPr lvl="0"/>
            <a:r>
              <a:rPr lang="en-US" dirty="0"/>
              <a:t>Click to edit Master text styles</a:t>
            </a:r>
          </a:p>
        </p:txBody>
      </p:sp>
      <p:cxnSp>
        <p:nvCxnSpPr>
          <p:cNvPr id="9" name="Straight Connector 8"/>
          <p:cNvCxnSpPr/>
          <p:nvPr userDrawn="1"/>
        </p:nvCxnSpPr>
        <p:spPr>
          <a:xfrm>
            <a:off x="792480" y="1712371"/>
            <a:ext cx="10607040" cy="211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1"/>
          </p:nvPr>
        </p:nvSpPr>
        <p:spPr>
          <a:xfrm>
            <a:off x="793751" y="1189551"/>
            <a:ext cx="10604500" cy="304800"/>
          </a:xfrm>
          <a:prstGeom prst="rect">
            <a:avLst/>
          </a:prstGeom>
        </p:spPr>
        <p:txBody>
          <a:bodyPr lIns="0" tIns="0" rIns="0" bIns="0" anchor="ctr" anchorCtr="0">
            <a:noAutofit/>
          </a:bodyPr>
          <a:lstStyle>
            <a:lvl1pPr marL="0" indent="0" algn="ctr" rtl="0">
              <a:spcBef>
                <a:spcPts val="0"/>
              </a:spcBef>
              <a:buNone/>
              <a:defRPr sz="1133">
                <a:solidFill>
                  <a:schemeClr val="accent5"/>
                </a:solidFill>
                <a:latin typeface="Lato" pitchFamily="34" charset="0"/>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15" name="Oval 14"/>
          <p:cNvSpPr/>
          <p:nvPr userDrawn="1"/>
        </p:nvSpPr>
        <p:spPr>
          <a:xfrm>
            <a:off x="11487165" y="327036"/>
            <a:ext cx="349235" cy="34923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18" name="TextBox 17"/>
          <p:cNvSpPr txBox="1"/>
          <p:nvPr userDrawn="1"/>
        </p:nvSpPr>
        <p:spPr>
          <a:xfrm>
            <a:off x="11505139" y="409578"/>
            <a:ext cx="288925" cy="174343"/>
          </a:xfrm>
          <a:prstGeom prst="rect">
            <a:avLst/>
          </a:prstGeom>
          <a:noFill/>
        </p:spPr>
        <p:txBody>
          <a:bodyPr wrap="square" lIns="0" tIns="0" rIns="0" bIns="0" rtlCol="1">
            <a:spAutoFit/>
          </a:bodyPr>
          <a:lstStyle/>
          <a:p>
            <a:pPr algn="ctr" rtl="0"/>
            <a:fld id="{74661D5A-9BD6-4923-8702-8D0735A2977B}" type="slidenum">
              <a:rPr lang="ar-SA" sz="1133" smtClean="0">
                <a:solidFill>
                  <a:schemeClr val="bg1"/>
                </a:solidFill>
                <a:latin typeface="Lato" pitchFamily="34" charset="0"/>
                <a:ea typeface="Open Sans" pitchFamily="34" charset="0"/>
              </a:rPr>
              <a:pPr algn="ctr" rtl="0"/>
              <a:t>‹nº›</a:t>
            </a:fld>
            <a:endParaRPr lang="ar-SA" sz="1133" dirty="0">
              <a:solidFill>
                <a:schemeClr val="bg1"/>
              </a:solidFill>
              <a:latin typeface="Lato" pitchFamily="34" charset="0"/>
              <a:ea typeface="Open Sans" pitchFamily="34" charset="0"/>
            </a:endParaRPr>
          </a:p>
        </p:txBody>
      </p:sp>
    </p:spTree>
    <p:extLst>
      <p:ext uri="{BB962C8B-B14F-4D97-AF65-F5344CB8AC3E}">
        <p14:creationId xmlns:p14="http://schemas.microsoft.com/office/powerpoint/2010/main" val="102009850"/>
      </p:ext>
    </p:extLst>
  </p:cSld>
  <p:clrMapOvr>
    <a:overrideClrMapping bg1="lt1" tx1="dk1" bg2="lt2" tx2="dk2" accent1="accent1" accent2="accent2" accent3="accent3" accent4="accent4" accent5="accent5" accent6="accent6" hlink="hlink" folHlink="folHlink"/>
  </p:clrMapOvr>
  <p:transition spd="med" advClick="0" advTm="300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algn="l" rtl="0">
              <a:defRPr sz="2133"/>
            </a:lvl1pPr>
          </a:lstStyle>
          <a:p>
            <a:endParaRPr lang="ar-SA"/>
          </a:p>
        </p:txBody>
      </p:sp>
    </p:spTree>
    <p:extLst>
      <p:ext uri="{BB962C8B-B14F-4D97-AF65-F5344CB8AC3E}">
        <p14:creationId xmlns:p14="http://schemas.microsoft.com/office/powerpoint/2010/main" val="2421023012"/>
      </p:ext>
    </p:extLst>
  </p:cSld>
  <p:clrMapOvr>
    <a:masterClrMapping/>
  </p:clrMapOvr>
  <p:transition spd="med" advClick="0" advTm="300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43492"/>
      </p:ext>
    </p:extLst>
  </p:cSld>
  <p:clrMapOvr>
    <a:masterClrMapping/>
  </p:clrMapOvr>
  <p:transition spd="med" advClick="0" advTm="300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ull Picture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algn="l" rtl="0">
              <a:defRPr>
                <a:latin typeface="Lato" pitchFamily="34" charset="0"/>
              </a:defRPr>
            </a:lvl1pPr>
          </a:lstStyle>
          <a:p>
            <a:endParaRPr lang="ar-SA"/>
          </a:p>
        </p:txBody>
      </p:sp>
    </p:spTree>
    <p:extLst>
      <p:ext uri="{BB962C8B-B14F-4D97-AF65-F5344CB8AC3E}">
        <p14:creationId xmlns:p14="http://schemas.microsoft.com/office/powerpoint/2010/main" val="3301436269"/>
      </p:ext>
    </p:extLst>
  </p:cSld>
  <p:clrMapOvr>
    <a:masterClrMapping/>
  </p:clrMapOvr>
  <p:transition spd="med" advClick="0" advTm="300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Full Color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Tree>
    <p:extLst>
      <p:ext uri="{BB962C8B-B14F-4D97-AF65-F5344CB8AC3E}">
        <p14:creationId xmlns:p14="http://schemas.microsoft.com/office/powerpoint/2010/main" val="291767256"/>
      </p:ext>
    </p:extLst>
  </p:cSld>
  <p:clrMapOvr>
    <a:masterClrMapping/>
  </p:clrMapOvr>
  <p:transition spd="med" advClick="0" advTm="300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Full Color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Tree>
    <p:extLst>
      <p:ext uri="{BB962C8B-B14F-4D97-AF65-F5344CB8AC3E}">
        <p14:creationId xmlns:p14="http://schemas.microsoft.com/office/powerpoint/2010/main" val="1973266032"/>
      </p:ext>
    </p:extLst>
  </p:cSld>
  <p:clrMapOvr>
    <a:masterClrMapping/>
  </p:clrMapOvr>
  <p:transition spd="med" advClick="0" advTm="300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36059247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1180267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25530400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255820A-5129-4C70-9EC0-14717AD1CE19}" type="datetimeFigureOut">
              <a:rPr lang="pt-BR" smtClean="0"/>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43065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a:prstGeom prst="rect">
            <a:avLst/>
          </a:prstGeo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a:prstGeom prst="rect">
            <a:avLst/>
          </a:prstGeo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953394-28B0-427E-B1EC-3088A87EB68A}"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5" name="TextBox 4"/>
          <p:cNvSpPr txBox="1"/>
          <p:nvPr userDrawn="1"/>
        </p:nvSpPr>
        <p:spPr>
          <a:xfrm>
            <a:off x="6829778" y="6646333"/>
            <a:ext cx="914400" cy="914400"/>
          </a:xfrm>
          <a:prstGeom prst="rect">
            <a:avLst/>
          </a:prstGeom>
          <a:noFill/>
        </p:spPr>
        <p:txBody>
          <a:bodyPr wrap="none" lIns="0" tIns="0" rIns="0" bIns="0" rtlCol="0">
            <a:noAutofit/>
          </a:bodyPr>
          <a:lstStyle/>
          <a:p>
            <a:pPr>
              <a:lnSpc>
                <a:spcPct val="90000"/>
              </a:lnSpc>
            </a:pPr>
            <a:endParaRPr lang="en-US" dirty="0"/>
          </a:p>
        </p:txBody>
      </p:sp>
      <p:sp>
        <p:nvSpPr>
          <p:cNvPr id="7" name="TextBox 6"/>
          <p:cNvSpPr txBox="1"/>
          <p:nvPr userDrawn="1"/>
        </p:nvSpPr>
        <p:spPr>
          <a:xfrm>
            <a:off x="6223000" y="660400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260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255820A-5129-4C70-9EC0-14717AD1CE19}" type="datetimeFigureOut">
              <a:rPr lang="pt-BR" smtClean="0"/>
              <a:t>06/10/2019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24479944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255820A-5129-4C70-9EC0-14717AD1CE19}" type="datetimeFigureOut">
              <a:rPr lang="pt-BR" smtClean="0"/>
              <a:t>06/10/2019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4023140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255820A-5129-4C70-9EC0-14717AD1CE19}" type="datetimeFigureOut">
              <a:rPr lang="pt-BR" smtClean="0"/>
              <a:t>06/10/2019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11173596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1255820A-5129-4C70-9EC0-14717AD1CE19}" type="datetimeFigureOut">
              <a:rPr lang="pt-BR" smtClean="0"/>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1092176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1255820A-5129-4C70-9EC0-14717AD1CE19}" type="datetimeFigureOut">
              <a:rPr lang="pt-BR" smtClean="0"/>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35698699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14660719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CF9849-9578-4342-A868-5D8A3302D649}" type="slidenum">
              <a:rPr lang="pt-BR" smtClean="0"/>
              <a:t>‹nº›</a:t>
            </a:fld>
            <a:endParaRPr lang="pt-BR"/>
          </a:p>
        </p:txBody>
      </p:sp>
    </p:spTree>
    <p:extLst>
      <p:ext uri="{BB962C8B-B14F-4D97-AF65-F5344CB8AC3E}">
        <p14:creationId xmlns:p14="http://schemas.microsoft.com/office/powerpoint/2010/main" val="22553009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8_Title Slide">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12192000" cy="1179288"/>
          </a:xfrm>
          <a:prstGeom prst="rect">
            <a:avLst/>
          </a:prstGeom>
          <a:noFill/>
          <a:ln>
            <a:noFill/>
          </a:ln>
        </p:spPr>
        <p:txBody>
          <a:bodyPr wrap="square" lIns="91425" tIns="91425" rIns="91425" bIns="91425" anchor="ctr" anchorCtr="0"/>
          <a:lstStyle>
            <a:lvl1pPr marL="0" marR="0" lvl="0" indent="0" algn="ctr" rtl="0">
              <a:spcBef>
                <a:spcPts val="0"/>
              </a:spcBef>
              <a:spcAft>
                <a:spcPts val="0"/>
              </a:spcAft>
              <a:buClr>
                <a:srgbClr val="3F3F3F"/>
              </a:buClr>
              <a:buSzPts val="1400"/>
              <a:buFont typeface="Arial"/>
              <a:buNone/>
              <a:defRPr sz="5867" b="0" i="0" u="none" strike="noStrike" cap="none">
                <a:solidFill>
                  <a:srgbClr val="3F3F3F"/>
                </a:solidFill>
                <a:latin typeface="Arial"/>
                <a:ea typeface="Arial"/>
                <a:cs typeface="Arial"/>
                <a:sym typeface="Arial"/>
              </a:defRPr>
            </a:lvl1pPr>
            <a:lvl2pPr lvl="1" indent="0">
              <a:spcBef>
                <a:spcPts val="0"/>
              </a:spcBef>
              <a:spcAft>
                <a:spcPts val="0"/>
              </a:spcAft>
              <a:buSzPts val="1400"/>
              <a:buNone/>
              <a:defRPr sz="2400"/>
            </a:lvl2pPr>
            <a:lvl3pPr lvl="2" indent="0">
              <a:spcBef>
                <a:spcPts val="0"/>
              </a:spcBef>
              <a:spcAft>
                <a:spcPts val="0"/>
              </a:spcAft>
              <a:buSzPts val="1400"/>
              <a:buNone/>
              <a:defRPr sz="2400"/>
            </a:lvl3pPr>
            <a:lvl4pPr lvl="3" indent="0">
              <a:spcBef>
                <a:spcPts val="0"/>
              </a:spcBef>
              <a:spcAft>
                <a:spcPts val="0"/>
              </a:spcAft>
              <a:buSzPts val="1400"/>
              <a:buNone/>
              <a:defRPr sz="2400"/>
            </a:lvl4pPr>
            <a:lvl5pPr lvl="4" indent="0">
              <a:spcBef>
                <a:spcPts val="0"/>
              </a:spcBef>
              <a:spcAft>
                <a:spcPts val="0"/>
              </a:spcAft>
              <a:buSzPts val="1400"/>
              <a:buNone/>
              <a:defRPr sz="2400"/>
            </a:lvl5pPr>
            <a:lvl6pPr lvl="5" indent="0">
              <a:spcBef>
                <a:spcPts val="0"/>
              </a:spcBef>
              <a:spcAft>
                <a:spcPts val="0"/>
              </a:spcAft>
              <a:buSzPts val="1400"/>
              <a:buNone/>
              <a:defRPr sz="2400"/>
            </a:lvl6pPr>
            <a:lvl7pPr lvl="6" indent="0">
              <a:spcBef>
                <a:spcPts val="0"/>
              </a:spcBef>
              <a:spcAft>
                <a:spcPts val="0"/>
              </a:spcAft>
              <a:buSzPts val="1400"/>
              <a:buNone/>
              <a:defRPr sz="2400"/>
            </a:lvl7pPr>
            <a:lvl8pPr lvl="7" indent="0">
              <a:spcBef>
                <a:spcPts val="0"/>
              </a:spcBef>
              <a:spcAft>
                <a:spcPts val="0"/>
              </a:spcAft>
              <a:buSzPts val="1400"/>
              <a:buNone/>
              <a:defRPr sz="2400"/>
            </a:lvl8pPr>
            <a:lvl9pPr lvl="8" indent="0">
              <a:spcBef>
                <a:spcPts val="0"/>
              </a:spcBef>
              <a:spcAft>
                <a:spcPts val="0"/>
              </a:spcAft>
              <a:buSzPts val="1400"/>
              <a:buNone/>
              <a:defRPr sz="2400"/>
            </a:lvl9pPr>
          </a:lstStyle>
          <a:p>
            <a:endParaRPr/>
          </a:p>
        </p:txBody>
      </p:sp>
    </p:spTree>
    <p:extLst>
      <p:ext uri="{BB962C8B-B14F-4D97-AF65-F5344CB8AC3E}">
        <p14:creationId xmlns:p14="http://schemas.microsoft.com/office/powerpoint/2010/main" val="37930134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pt-BR"/>
              <a:t>Clique para editar o estilo do título mestre</a:t>
            </a:r>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37343975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127144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title"/>
          </p:nvPr>
        </p:nvSpPr>
        <p:spPr>
          <a:xfrm>
            <a:off x="531952" y="2600324"/>
            <a:ext cx="11128098" cy="1371600"/>
          </a:xfrm>
          <a:prstGeom prst="rect">
            <a:avLst/>
          </a:prstGeo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a:prstGeom prst="rect">
            <a:avLst/>
          </a:prstGeo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6F57B36B-CC31-4617-8AB9-7BE3D719E90E}"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6" name="TextBox 15"/>
          <p:cNvSpPr txBox="1"/>
          <p:nvPr userDrawn="1"/>
        </p:nvSpPr>
        <p:spPr>
          <a:xfrm>
            <a:off x="5991199" y="6556248"/>
            <a:ext cx="2788377" cy="182880"/>
          </a:xfrm>
          <a:prstGeom prst="rect">
            <a:avLst/>
          </a:prstGeom>
          <a:noFill/>
        </p:spPr>
        <p:txBody>
          <a:bodyPr wrap="non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FFFFFF"/>
                </a:solidFill>
              </a:rPr>
              <a:t>Copyright © 2017 Supero Tecnologia</a:t>
            </a:r>
            <a:r>
              <a:rPr lang="en-US" sz="800" baseline="0" dirty="0">
                <a:solidFill>
                  <a:srgbClr val="FFFFFF"/>
                </a:solidFill>
              </a:rPr>
              <a:t> </a:t>
            </a:r>
            <a:r>
              <a:rPr lang="en-US" sz="800" dirty="0">
                <a:solidFill>
                  <a:srgbClr val="FFFFFF"/>
                </a:solidFill>
              </a:rPr>
              <a:t>. All rights reserved.  |</a:t>
            </a:r>
          </a:p>
        </p:txBody>
      </p:sp>
      <p:sp>
        <p:nvSpPr>
          <p:cNvPr id="19" name="Rectangle 18"/>
          <p:cNvSpPr/>
          <p:nvPr userDrawn="1"/>
        </p:nvSpPr>
        <p:spPr>
          <a:xfrm>
            <a:off x="493887" y="5813777"/>
            <a:ext cx="1270001" cy="1044223"/>
          </a:xfrm>
          <a:prstGeom prst="rect">
            <a:avLst/>
          </a:prstGeom>
          <a:solidFill>
            <a:srgbClr val="FFFFFF"/>
          </a:solidFill>
          <a:ln w="1905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0" name="Picture 19"/>
          <p:cNvPicPr>
            <a:picLocks noChangeAspect="1"/>
          </p:cNvPicPr>
          <p:nvPr userDrawn="1"/>
        </p:nvPicPr>
        <p:blipFill>
          <a:blip r:embed="rId3"/>
          <a:stretch>
            <a:fillRect/>
          </a:stretch>
        </p:blipFill>
        <p:spPr>
          <a:xfrm>
            <a:off x="495287" y="5969003"/>
            <a:ext cx="1238161" cy="783326"/>
          </a:xfrm>
          <a:prstGeom prst="rect">
            <a:avLst/>
          </a:prstGeom>
        </p:spPr>
      </p:pic>
    </p:spTree>
    <p:extLst>
      <p:ext uri="{BB962C8B-B14F-4D97-AF65-F5344CB8AC3E}">
        <p14:creationId xmlns:p14="http://schemas.microsoft.com/office/powerpoint/2010/main" val="250175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29791348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32584791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5898097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20556469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809163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9746732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18662058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35014979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09600" y="274639"/>
            <a:ext cx="80264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28F2780-FBD2-47BB-BD85-37A5E3B24A5A}" type="slidenum">
              <a:rPr lang="pt-BR" smtClean="0"/>
              <a:pPr/>
              <a:t>‹nº›</a:t>
            </a:fld>
            <a:endParaRPr lang="pt-BR"/>
          </a:p>
        </p:txBody>
      </p:sp>
    </p:spTree>
    <p:extLst>
      <p:ext uri="{BB962C8B-B14F-4D97-AF65-F5344CB8AC3E}">
        <p14:creationId xmlns:p14="http://schemas.microsoft.com/office/powerpoint/2010/main" val="2327948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5.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64403" y="6556248"/>
            <a:ext cx="1226717"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53371805-7496-42F1-842E-6456BAD2615C}" type="datetime1">
              <a:rPr lang="en-US" smtClean="0">
                <a:solidFill>
                  <a:srgbClr val="5F5F5F">
                    <a:lumMod val="60000"/>
                    <a:lumOff val="40000"/>
                  </a:srgbClr>
                </a:solidFill>
              </a:rPr>
              <a:pPr/>
              <a:t>10/6/2019</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‹nº›</a:t>
            </a:fld>
            <a:endParaRPr dirty="0">
              <a:solidFill>
                <a:srgbClr val="5F5F5F">
                  <a:lumMod val="60000"/>
                  <a:lumOff val="40000"/>
                </a:srgbClr>
              </a:solidFill>
            </a:endParaRPr>
          </a:p>
        </p:txBody>
      </p:sp>
      <p:sp>
        <p:nvSpPr>
          <p:cNvPr id="15" name="TextBox 14"/>
          <p:cNvSpPr txBox="1"/>
          <p:nvPr/>
        </p:nvSpPr>
        <p:spPr>
          <a:xfrm>
            <a:off x="3380643" y="7163024"/>
            <a:ext cx="2788377"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48"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49" name="Text Placeholder 2"/>
          <p:cNvSpPr>
            <a:spLocks noGrp="1"/>
          </p:cNvSpPr>
          <p:nvPr>
            <p:ph type="body" idx="1"/>
          </p:nvPr>
        </p:nvSpPr>
        <p:spPr>
          <a:xfrm>
            <a:off x="531289" y="1524001"/>
            <a:ext cx="11129420" cy="4419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 name="TextBox 51"/>
          <p:cNvSpPr txBox="1"/>
          <p:nvPr/>
        </p:nvSpPr>
        <p:spPr>
          <a:xfrm>
            <a:off x="5991199" y="6556248"/>
            <a:ext cx="2788377"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 Supero Tecnologia</a:t>
            </a:r>
            <a:r>
              <a:rPr lang="en-US" sz="800" baseline="0" dirty="0">
                <a:solidFill>
                  <a:srgbClr val="5F5F5F">
                    <a:lumMod val="60000"/>
                    <a:lumOff val="40000"/>
                  </a:srgbClr>
                </a:solidFill>
              </a:rPr>
              <a:t> </a:t>
            </a:r>
            <a:r>
              <a:rPr lang="en-US" sz="800" dirty="0">
                <a:solidFill>
                  <a:srgbClr val="5F5F5F">
                    <a:lumMod val="60000"/>
                    <a:lumOff val="40000"/>
                  </a:srgbClr>
                </a:solidFill>
              </a:rPr>
              <a:t>. All rights reserved.  |</a:t>
            </a:r>
          </a:p>
        </p:txBody>
      </p:sp>
    </p:spTree>
    <p:extLst>
      <p:ext uri="{BB962C8B-B14F-4D97-AF65-F5344CB8AC3E}">
        <p14:creationId xmlns:p14="http://schemas.microsoft.com/office/powerpoint/2010/main" val="252932959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682" r:id="rId35"/>
    <p:sldLayoutId id="2147483683" r:id="rId36"/>
    <p:sldLayoutId id="2147483695" r:id="rId37"/>
    <p:sldLayoutId id="2147483696" r:id="rId38"/>
    <p:sldLayoutId id="2147483698" r:id="rId39"/>
    <p:sldLayoutId id="2147483699" r:id="rId40"/>
    <p:sldLayoutId id="2147483700" r:id="rId41"/>
    <p:sldLayoutId id="2147483704" r:id="rId42"/>
    <p:sldLayoutId id="214748374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C9C5ED9-4812-4D5C-A350-BBA54F3D9730}" type="datetimeFigureOut">
              <a:rPr lang="pt-BR" smtClean="0"/>
              <a:t>06/10/2019</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726DBA9D-A96A-46E4-9AEB-6F214E3669F7}" type="slidenum">
              <a:rPr lang="pt-BR" smtClean="0"/>
              <a:t>‹nº›</a:t>
            </a:fld>
            <a:endParaRPr lang="pt-BR"/>
          </a:p>
        </p:txBody>
      </p:sp>
    </p:spTree>
    <p:extLst>
      <p:ext uri="{BB962C8B-B14F-4D97-AF65-F5344CB8AC3E}">
        <p14:creationId xmlns:p14="http://schemas.microsoft.com/office/powerpoint/2010/main" val="205015748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4315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transition spd="med" advClick="0" advTm="3000"/>
  <p:txStyles>
    <p:titleStyle>
      <a:lvl1pPr algn="ctr" defTabSz="1219170" rtl="1" eaLnBrk="1" latinLnBrk="0" hangingPunct="1">
        <a:spcBef>
          <a:spcPct val="0"/>
        </a:spcBef>
        <a:buNone/>
        <a:defRPr sz="5867" kern="1200">
          <a:solidFill>
            <a:schemeClr val="tx1"/>
          </a:solidFill>
          <a:latin typeface="+mj-lt"/>
          <a:ea typeface="+mj-ea"/>
          <a:cs typeface="+mj-cs"/>
        </a:defRPr>
      </a:lvl1pPr>
    </p:titleStyle>
    <p:bodyStyle>
      <a:lvl1pPr marL="457189" indent="-457189" algn="r" defTabSz="1219170" rtl="1"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r" defTabSz="1219170" rtl="1"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r" defTabSz="1219170" rtl="1"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ar-SA"/>
      </a:defPPr>
      <a:lvl1pPr marL="0" algn="r" defTabSz="1219170" rtl="1" eaLnBrk="1" latinLnBrk="0" hangingPunct="1">
        <a:defRPr sz="2400" kern="1200">
          <a:solidFill>
            <a:schemeClr val="tx1"/>
          </a:solidFill>
          <a:latin typeface="+mn-lt"/>
          <a:ea typeface="+mn-ea"/>
          <a:cs typeface="+mn-cs"/>
        </a:defRPr>
      </a:lvl1pPr>
      <a:lvl2pPr marL="609585" algn="r" defTabSz="1219170" rtl="1" eaLnBrk="1" latinLnBrk="0" hangingPunct="1">
        <a:defRPr sz="2400" kern="1200">
          <a:solidFill>
            <a:schemeClr val="tx1"/>
          </a:solidFill>
          <a:latin typeface="+mn-lt"/>
          <a:ea typeface="+mn-ea"/>
          <a:cs typeface="+mn-cs"/>
        </a:defRPr>
      </a:lvl2pPr>
      <a:lvl3pPr marL="1219170" algn="r" defTabSz="1219170" rtl="1" eaLnBrk="1" latinLnBrk="0" hangingPunct="1">
        <a:defRPr sz="2400" kern="1200">
          <a:solidFill>
            <a:schemeClr val="tx1"/>
          </a:solidFill>
          <a:latin typeface="+mn-lt"/>
          <a:ea typeface="+mn-ea"/>
          <a:cs typeface="+mn-cs"/>
        </a:defRPr>
      </a:lvl3pPr>
      <a:lvl4pPr marL="1828754" algn="r" defTabSz="1219170" rtl="1" eaLnBrk="1" latinLnBrk="0" hangingPunct="1">
        <a:defRPr sz="2400" kern="1200">
          <a:solidFill>
            <a:schemeClr val="tx1"/>
          </a:solidFill>
          <a:latin typeface="+mn-lt"/>
          <a:ea typeface="+mn-ea"/>
          <a:cs typeface="+mn-cs"/>
        </a:defRPr>
      </a:lvl4pPr>
      <a:lvl5pPr marL="2438339" algn="r" defTabSz="1219170" rtl="1" eaLnBrk="1" latinLnBrk="0" hangingPunct="1">
        <a:defRPr sz="2400" kern="1200">
          <a:solidFill>
            <a:schemeClr val="tx1"/>
          </a:solidFill>
          <a:latin typeface="+mn-lt"/>
          <a:ea typeface="+mn-ea"/>
          <a:cs typeface="+mn-cs"/>
        </a:defRPr>
      </a:lvl5pPr>
      <a:lvl6pPr marL="3047924" algn="r" defTabSz="1219170" rtl="1" eaLnBrk="1" latinLnBrk="0" hangingPunct="1">
        <a:defRPr sz="2400" kern="1200">
          <a:solidFill>
            <a:schemeClr val="tx1"/>
          </a:solidFill>
          <a:latin typeface="+mn-lt"/>
          <a:ea typeface="+mn-ea"/>
          <a:cs typeface="+mn-cs"/>
        </a:defRPr>
      </a:lvl6pPr>
      <a:lvl7pPr marL="3657509" algn="r" defTabSz="1219170" rtl="1" eaLnBrk="1" latinLnBrk="0" hangingPunct="1">
        <a:defRPr sz="2400" kern="1200">
          <a:solidFill>
            <a:schemeClr val="tx1"/>
          </a:solidFill>
          <a:latin typeface="+mn-lt"/>
          <a:ea typeface="+mn-ea"/>
          <a:cs typeface="+mn-cs"/>
        </a:defRPr>
      </a:lvl7pPr>
      <a:lvl8pPr marL="4267093" algn="r" defTabSz="1219170" rtl="1" eaLnBrk="1" latinLnBrk="0" hangingPunct="1">
        <a:defRPr sz="2400" kern="1200">
          <a:solidFill>
            <a:schemeClr val="tx1"/>
          </a:solidFill>
          <a:latin typeface="+mn-lt"/>
          <a:ea typeface="+mn-ea"/>
          <a:cs typeface="+mn-cs"/>
        </a:defRPr>
      </a:lvl8pPr>
      <a:lvl9pPr marL="4876678" algn="r" defTabSz="1219170" rtl="1"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5820A-5129-4C70-9EC0-14717AD1CE19}" type="datetimeFigureOut">
              <a:rPr lang="pt-BR" smtClean="0"/>
              <a:t>06/10/2019</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F9849-9578-4342-A868-5D8A3302D649}" type="slidenum">
              <a:rPr lang="pt-BR" smtClean="0"/>
              <a:t>‹nº›</a:t>
            </a:fld>
            <a:endParaRPr lang="pt-BR"/>
          </a:p>
        </p:txBody>
      </p:sp>
    </p:spTree>
    <p:extLst>
      <p:ext uri="{BB962C8B-B14F-4D97-AF65-F5344CB8AC3E}">
        <p14:creationId xmlns:p14="http://schemas.microsoft.com/office/powerpoint/2010/main" val="260394670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t-BR"/>
              <a:t>Clique para editar o estilo do título mestre</a:t>
            </a:r>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8FEF53-3F44-43AC-9F04-BF98CD3D40B9}" type="datetimeFigureOut">
              <a:rPr lang="pt-BR" smtClean="0"/>
              <a:pPr/>
              <a:t>06/10/2019</a:t>
            </a:fld>
            <a:endParaRPr lang="pt-BR"/>
          </a:p>
        </p:txBody>
      </p:sp>
      <p:sp>
        <p:nvSpPr>
          <p:cNvPr id="5" name="Espaço Reservado para Rodapé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F2780-FBD2-47BB-BD85-37A5E3B24A5A}" type="slidenum">
              <a:rPr lang="pt-BR" smtClean="0"/>
              <a:pPr/>
              <a:t>‹nº›</a:t>
            </a:fld>
            <a:endParaRPr lang="pt-BR"/>
          </a:p>
        </p:txBody>
      </p:sp>
    </p:spTree>
    <p:extLst>
      <p:ext uri="{BB962C8B-B14F-4D97-AF65-F5344CB8AC3E}">
        <p14:creationId xmlns:p14="http://schemas.microsoft.com/office/powerpoint/2010/main" val="2434156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9.xml"/><Relationship Id="rId6" Type="http://schemas.openxmlformats.org/officeDocument/2006/relationships/image" Target="../media/image62.gif"/><Relationship Id="rId5" Type="http://schemas.openxmlformats.org/officeDocument/2006/relationships/image" Target="../media/image61.png"/><Relationship Id="rId4" Type="http://schemas.openxmlformats.org/officeDocument/2006/relationships/image" Target="../media/image60.emf"/></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4.tiff"/><Relationship Id="rId3" Type="http://schemas.openxmlformats.org/officeDocument/2006/relationships/image" Target="../media/image69.png"/><Relationship Id="rId7" Type="http://schemas.openxmlformats.org/officeDocument/2006/relationships/image" Target="../media/image73.tiff"/><Relationship Id="rId2" Type="http://schemas.openxmlformats.org/officeDocument/2006/relationships/image" Target="../media/image68.jpg"/><Relationship Id="rId1" Type="http://schemas.openxmlformats.org/officeDocument/2006/relationships/slideLayout" Target="../slideLayouts/slideLayout56.xml"/><Relationship Id="rId6" Type="http://schemas.openxmlformats.org/officeDocument/2006/relationships/image" Target="../media/image72.tiff"/><Relationship Id="rId11" Type="http://schemas.openxmlformats.org/officeDocument/2006/relationships/image" Target="../media/image58.tiff"/><Relationship Id="rId5" Type="http://schemas.openxmlformats.org/officeDocument/2006/relationships/image" Target="../media/image71.tiff"/><Relationship Id="rId10" Type="http://schemas.openxmlformats.org/officeDocument/2006/relationships/image" Target="../media/image76.tiff"/><Relationship Id="rId4" Type="http://schemas.openxmlformats.org/officeDocument/2006/relationships/image" Target="../media/image70.tiff"/><Relationship Id="rId9" Type="http://schemas.openxmlformats.org/officeDocument/2006/relationships/image" Target="../media/image75.tiff"/></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8.tiff"/><Relationship Id="rId2" Type="http://schemas.openxmlformats.org/officeDocument/2006/relationships/image" Target="../media/image77.tiff"/><Relationship Id="rId1" Type="http://schemas.openxmlformats.org/officeDocument/2006/relationships/slideLayout" Target="../slideLayouts/slideLayout56.xml"/><Relationship Id="rId6" Type="http://schemas.openxmlformats.org/officeDocument/2006/relationships/image" Target="../media/image81.tiff"/><Relationship Id="rId5" Type="http://schemas.openxmlformats.org/officeDocument/2006/relationships/image" Target="../media/image80.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45.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5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45.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5.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0" Type="http://schemas.openxmlformats.org/officeDocument/2006/relationships/slideLayout" Target="../slideLayouts/slideLayout89.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 Id="rId14" Type="http://schemas.openxmlformats.org/officeDocument/2006/relationships/image" Target="../media/image27.tiff"/></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31.png"/><Relationship Id="rId26" Type="http://schemas.openxmlformats.org/officeDocument/2006/relationships/image" Target="../media/image39.tiff"/><Relationship Id="rId39" Type="http://schemas.openxmlformats.org/officeDocument/2006/relationships/image" Target="../media/image50.emf"/><Relationship Id="rId3" Type="http://schemas.openxmlformats.org/officeDocument/2006/relationships/tags" Target="../tags/tag12.xml"/><Relationship Id="rId21" Type="http://schemas.openxmlformats.org/officeDocument/2006/relationships/image" Target="../media/image34.png"/><Relationship Id="rId34" Type="http://schemas.openxmlformats.org/officeDocument/2006/relationships/image" Target="../media/image47.tiff"/><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tiff"/><Relationship Id="rId38" Type="http://schemas.openxmlformats.org/officeDocument/2006/relationships/image" Target="../media/image20.png"/><Relationship Id="rId2" Type="http://schemas.openxmlformats.org/officeDocument/2006/relationships/tags" Target="../tags/tag1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tiff"/><Relationship Id="rId41" Type="http://schemas.openxmlformats.org/officeDocument/2006/relationships/image" Target="../media/image52.emf"/><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37.png"/><Relationship Id="rId32" Type="http://schemas.openxmlformats.org/officeDocument/2006/relationships/image" Target="../media/image45.tiff"/><Relationship Id="rId37" Type="http://schemas.openxmlformats.org/officeDocument/2006/relationships/image" Target="../media/image14.png"/><Relationship Id="rId40" Type="http://schemas.openxmlformats.org/officeDocument/2006/relationships/image" Target="../media/image51.jpeg"/><Relationship Id="rId5" Type="http://schemas.openxmlformats.org/officeDocument/2006/relationships/tags" Target="../tags/tag14.xml"/><Relationship Id="rId15" Type="http://schemas.openxmlformats.org/officeDocument/2006/relationships/image" Target="../media/image28.jpeg"/><Relationship Id="rId23" Type="http://schemas.openxmlformats.org/officeDocument/2006/relationships/image" Target="../media/image36.png"/><Relationship Id="rId28" Type="http://schemas.openxmlformats.org/officeDocument/2006/relationships/image" Target="../media/image41.tiff"/><Relationship Id="rId36" Type="http://schemas.openxmlformats.org/officeDocument/2006/relationships/image" Target="../media/image49.tiff"/><Relationship Id="rId10" Type="http://schemas.openxmlformats.org/officeDocument/2006/relationships/tags" Target="../tags/tag19.xml"/><Relationship Id="rId19" Type="http://schemas.openxmlformats.org/officeDocument/2006/relationships/image" Target="../media/image32.png"/><Relationship Id="rId31" Type="http://schemas.openxmlformats.org/officeDocument/2006/relationships/image" Target="../media/image44.tiff"/><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4.xml"/><Relationship Id="rId22" Type="http://schemas.openxmlformats.org/officeDocument/2006/relationships/image" Target="../media/image35.png"/><Relationship Id="rId27" Type="http://schemas.openxmlformats.org/officeDocument/2006/relationships/image" Target="../media/image40.tiff"/><Relationship Id="rId30" Type="http://schemas.openxmlformats.org/officeDocument/2006/relationships/image" Target="../media/image43.tiff"/><Relationship Id="rId35" Type="http://schemas.openxmlformats.org/officeDocument/2006/relationships/image" Target="../media/image48.tiff"/></Relationships>
</file>

<file path=ppt/slides/_rels/slide8.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tags" Target="../tags/tag24.xml"/><Relationship Id="rId7"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5.xml"/><Relationship Id="rId5" Type="http://schemas.openxmlformats.org/officeDocument/2006/relationships/slideLayout" Target="../slideLayouts/slideLayout89.xml"/><Relationship Id="rId4" Type="http://schemas.openxmlformats.org/officeDocument/2006/relationships/tags" Target="../tags/tag25.xml"/><Relationship Id="rId9"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notesSlide" Target="../notesSlides/notesSlide6.xml"/><Relationship Id="rId7" Type="http://schemas.openxmlformats.org/officeDocument/2006/relationships/image" Target="../media/image57.png"/><Relationship Id="rId2" Type="http://schemas.openxmlformats.org/officeDocument/2006/relationships/slideLayout" Target="../slideLayouts/slideLayout89.xml"/><Relationship Id="rId1" Type="http://schemas.openxmlformats.org/officeDocument/2006/relationships/tags" Target="../tags/tag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F5CBDB1-C399-469A-B21F-251E6E6A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aixaDeTexto 1">
            <a:extLst>
              <a:ext uri="{FF2B5EF4-FFF2-40B4-BE49-F238E27FC236}">
                <a16:creationId xmlns:a16="http://schemas.microsoft.com/office/drawing/2014/main" id="{75795D60-E584-4CFA-9105-70A9549FD466}"/>
              </a:ext>
            </a:extLst>
          </p:cNvPr>
          <p:cNvSpPr txBox="1"/>
          <p:nvPr/>
        </p:nvSpPr>
        <p:spPr>
          <a:xfrm>
            <a:off x="1274164" y="5111646"/>
            <a:ext cx="914400" cy="914400"/>
          </a:xfrm>
          <a:prstGeom prst="rect">
            <a:avLst/>
          </a:prstGeom>
          <a:noFill/>
        </p:spPr>
        <p:txBody>
          <a:bodyPr wrap="none" lIns="0" tIns="0" rIns="0" bIns="0" rtlCol="0">
            <a:noAutofit/>
          </a:bodyPr>
          <a:lstStyle/>
          <a:p>
            <a:pPr>
              <a:lnSpc>
                <a:spcPct val="90000"/>
              </a:lnSpc>
            </a:pPr>
            <a:endParaRPr lang="pt-BR" dirty="0"/>
          </a:p>
        </p:txBody>
      </p:sp>
      <p:sp>
        <p:nvSpPr>
          <p:cNvPr id="11" name="Retângulo 10">
            <a:extLst>
              <a:ext uri="{FF2B5EF4-FFF2-40B4-BE49-F238E27FC236}">
                <a16:creationId xmlns:a16="http://schemas.microsoft.com/office/drawing/2014/main" id="{BE0B470A-0886-4A61-B9EA-3346D750D18E}"/>
              </a:ext>
            </a:extLst>
          </p:cNvPr>
          <p:cNvSpPr/>
          <p:nvPr/>
        </p:nvSpPr>
        <p:spPr>
          <a:xfrm>
            <a:off x="0" y="5111646"/>
            <a:ext cx="5696262" cy="1117836"/>
          </a:xfrm>
          <a:prstGeom prst="rect">
            <a:avLst/>
          </a:prstGeom>
          <a:solidFill>
            <a:srgbClr val="FF7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a:latin typeface="+mj-lt"/>
              <a:ea typeface="Tahoma" charset="0"/>
              <a:cs typeface="Tahoma" charset="0"/>
            </a:endParaRPr>
          </a:p>
        </p:txBody>
      </p:sp>
      <p:sp>
        <p:nvSpPr>
          <p:cNvPr id="18" name="CaixaDeTexto 17">
            <a:extLst>
              <a:ext uri="{FF2B5EF4-FFF2-40B4-BE49-F238E27FC236}">
                <a16:creationId xmlns:a16="http://schemas.microsoft.com/office/drawing/2014/main" id="{E33D820C-8C44-4940-A63F-2274D2884226}"/>
              </a:ext>
            </a:extLst>
          </p:cNvPr>
          <p:cNvSpPr txBox="1"/>
          <p:nvPr/>
        </p:nvSpPr>
        <p:spPr>
          <a:xfrm>
            <a:off x="1590139" y="5439731"/>
            <a:ext cx="4494564" cy="461665"/>
          </a:xfrm>
          <a:prstGeom prst="rect">
            <a:avLst/>
          </a:prstGeom>
          <a:noFill/>
        </p:spPr>
        <p:txBody>
          <a:bodyPr wrap="square" rtlCol="0">
            <a:spAutoFit/>
          </a:bodyPr>
          <a:lstStyle/>
          <a:p>
            <a:r>
              <a:rPr lang="pt-BR" sz="2400" b="1" dirty="0">
                <a:solidFill>
                  <a:schemeClr val="bg1"/>
                </a:solidFill>
                <a:latin typeface="+mj-lt"/>
                <a:ea typeface="Tahoma" charset="0"/>
                <a:cs typeface="Tahoma" charset="0"/>
              </a:rPr>
              <a:t>Apresentação Executiva</a:t>
            </a:r>
            <a:endParaRPr lang="pt-BR" sz="2400" dirty="0">
              <a:solidFill>
                <a:schemeClr val="bg1"/>
              </a:solidFill>
              <a:latin typeface="+mj-lt"/>
              <a:ea typeface="Tahoma" charset="0"/>
              <a:cs typeface="Tahoma" charset="0"/>
            </a:endParaRPr>
          </a:p>
        </p:txBody>
      </p:sp>
      <p:pic>
        <p:nvPicPr>
          <p:cNvPr id="20" name="Imagem 19">
            <a:extLst>
              <a:ext uri="{FF2B5EF4-FFF2-40B4-BE49-F238E27FC236}">
                <a16:creationId xmlns:a16="http://schemas.microsoft.com/office/drawing/2014/main" id="{0FD6AADD-617A-4EAB-8595-F2CC91D9151D}"/>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94870" y="5165179"/>
            <a:ext cx="1079294" cy="1079294"/>
          </a:xfrm>
          <a:prstGeom prst="rect">
            <a:avLst/>
          </a:prstGeom>
        </p:spPr>
      </p:pic>
    </p:spTree>
    <p:extLst>
      <p:ext uri="{BB962C8B-B14F-4D97-AF65-F5344CB8AC3E}">
        <p14:creationId xmlns:p14="http://schemas.microsoft.com/office/powerpoint/2010/main" val="329986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61"/>
          <p:cNvGrpSpPr/>
          <p:nvPr/>
        </p:nvGrpSpPr>
        <p:grpSpPr>
          <a:xfrm>
            <a:off x="1330328" y="1317487"/>
            <a:ext cx="9023350" cy="4897784"/>
            <a:chOff x="288925" y="980729"/>
            <a:chExt cx="8734425" cy="4991446"/>
          </a:xfrm>
        </p:grpSpPr>
        <p:sp>
          <p:nvSpPr>
            <p:cNvPr id="59395" name="Line 7"/>
            <p:cNvSpPr>
              <a:spLocks noChangeShapeType="1"/>
            </p:cNvSpPr>
            <p:nvPr/>
          </p:nvSpPr>
          <p:spPr bwMode="auto">
            <a:xfrm>
              <a:off x="288925" y="2273300"/>
              <a:ext cx="8734425" cy="1588"/>
            </a:xfrm>
            <a:prstGeom prst="line">
              <a:avLst/>
            </a:prstGeom>
            <a:noFill/>
            <a:ln w="38100">
              <a:solidFill>
                <a:srgbClr val="FFFFFF"/>
              </a:solidFill>
              <a:round/>
              <a:headEnd/>
              <a:tailEnd/>
            </a:ln>
          </p:spPr>
          <p:txBody>
            <a:bodyPr lIns="0" tIns="0" rIns="0" bIns="0">
              <a:spAutoFit/>
            </a:bodyPr>
            <a:lstStyle/>
            <a:p>
              <a:endParaRPr lang="pt-BR" dirty="0">
                <a:solidFill>
                  <a:prstClr val="black"/>
                </a:solidFill>
                <a:latin typeface="Calibri"/>
              </a:endParaRPr>
            </a:p>
          </p:txBody>
        </p:sp>
        <p:sp>
          <p:nvSpPr>
            <p:cNvPr id="5" name="Rectangle 5"/>
            <p:cNvSpPr>
              <a:spLocks noChangeArrowheads="1"/>
            </p:cNvSpPr>
            <p:nvPr/>
          </p:nvSpPr>
          <p:spPr bwMode="auto">
            <a:xfrm>
              <a:off x="5648325" y="1412776"/>
              <a:ext cx="3122613" cy="4559399"/>
            </a:xfrm>
            <a:prstGeom prst="rect">
              <a:avLst/>
            </a:prstGeom>
            <a:solidFill>
              <a:schemeClr val="bg1">
                <a:lumMod val="85000"/>
              </a:schemeClr>
            </a:solidFill>
            <a:ln w="38100" algn="ctr">
              <a:noFill/>
              <a:miter lim="800000"/>
              <a:headEnd/>
              <a:tailEnd/>
            </a:ln>
          </p:spPr>
          <p:txBody>
            <a:bodyPr wrap="none" lIns="0" tIns="0" rIns="0" bIns="0" anchor="ctr"/>
            <a:lstStyle/>
            <a:p>
              <a:pPr defTabSz="449263" eaLnBrk="0" hangingPunct="0">
                <a:lnSpc>
                  <a:spcPct val="68000"/>
                </a:lnSpc>
                <a:defRPr/>
              </a:pPr>
              <a:endParaRPr lang="fr-FR" sz="2200">
                <a:solidFill>
                  <a:prstClr val="black"/>
                </a:solidFill>
                <a:latin typeface="Calibri"/>
              </a:endParaRPr>
            </a:p>
          </p:txBody>
        </p:sp>
        <p:sp>
          <p:nvSpPr>
            <p:cNvPr id="6" name="Rectangle 3"/>
            <p:cNvSpPr>
              <a:spLocks noChangeArrowheads="1"/>
            </p:cNvSpPr>
            <p:nvPr/>
          </p:nvSpPr>
          <p:spPr bwMode="auto">
            <a:xfrm>
              <a:off x="323850" y="1412776"/>
              <a:ext cx="5343525" cy="4546699"/>
            </a:xfrm>
            <a:prstGeom prst="rect">
              <a:avLst/>
            </a:prstGeom>
            <a:solidFill>
              <a:schemeClr val="bg1">
                <a:lumMod val="85000"/>
              </a:schemeClr>
            </a:solidFill>
            <a:ln w="12700" algn="ctr">
              <a:noFill/>
              <a:miter lim="800000"/>
              <a:headEnd/>
              <a:tailEnd/>
            </a:ln>
          </p:spPr>
          <p:txBody>
            <a:bodyPr wrap="none" lIns="0" tIns="0" rIns="0" bIns="0" anchor="ctr"/>
            <a:lstStyle/>
            <a:p>
              <a:pPr defTabSz="449263" eaLnBrk="0" hangingPunct="0">
                <a:lnSpc>
                  <a:spcPct val="68000"/>
                </a:lnSpc>
                <a:defRPr/>
              </a:pPr>
              <a:endParaRPr lang="fr-FR" sz="2200">
                <a:solidFill>
                  <a:prstClr val="black"/>
                </a:solidFill>
                <a:latin typeface="Calibri"/>
              </a:endParaRPr>
            </a:p>
          </p:txBody>
        </p:sp>
        <p:sp>
          <p:nvSpPr>
            <p:cNvPr id="7" name="Rectangle 4"/>
            <p:cNvSpPr>
              <a:spLocks noChangeArrowheads="1"/>
            </p:cNvSpPr>
            <p:nvPr/>
          </p:nvSpPr>
          <p:spPr bwMode="auto">
            <a:xfrm>
              <a:off x="6465888" y="2290763"/>
              <a:ext cx="2373312" cy="3651250"/>
            </a:xfrm>
            <a:prstGeom prst="rect">
              <a:avLst/>
            </a:prstGeom>
            <a:solidFill>
              <a:schemeClr val="bg1">
                <a:lumMod val="85000"/>
              </a:schemeClr>
            </a:solidFill>
            <a:ln w="12700" algn="ctr">
              <a:noFill/>
              <a:miter lim="800000"/>
              <a:headEnd/>
              <a:tailEnd/>
            </a:ln>
          </p:spPr>
          <p:txBody>
            <a:bodyPr wrap="none" lIns="0" tIns="0" rIns="0" bIns="0" anchor="ctr"/>
            <a:lstStyle/>
            <a:p>
              <a:pPr defTabSz="449263" eaLnBrk="0" hangingPunct="0">
                <a:lnSpc>
                  <a:spcPct val="68000"/>
                </a:lnSpc>
                <a:defRPr/>
              </a:pPr>
              <a:endParaRPr lang="fr-FR" sz="2200">
                <a:solidFill>
                  <a:prstClr val="white"/>
                </a:solidFill>
                <a:latin typeface="Calibri"/>
              </a:endParaRPr>
            </a:p>
          </p:txBody>
        </p:sp>
        <p:sp>
          <p:nvSpPr>
            <p:cNvPr id="8" name="Rectangle 28"/>
            <p:cNvSpPr txBox="1">
              <a:spLocks noChangeArrowheads="1"/>
            </p:cNvSpPr>
            <p:nvPr/>
          </p:nvSpPr>
          <p:spPr bwMode="auto">
            <a:xfrm>
              <a:off x="1475656" y="1628800"/>
              <a:ext cx="2589213" cy="318924"/>
            </a:xfrm>
            <a:prstGeom prst="rect">
              <a:avLst/>
            </a:prstGeom>
            <a:noFill/>
            <a:ln w="9525">
              <a:noFill/>
              <a:round/>
              <a:headEnd/>
              <a:tailEnd/>
            </a:ln>
          </p:spPr>
          <p:txBody>
            <a:bodyPr lIns="0" tIns="72000" rIns="0" bIns="0">
              <a:spAutoFit/>
            </a:bodyPr>
            <a:lstStyle/>
            <a:p>
              <a:pPr marL="222250" indent="-222250" defTabSz="449263" eaLnBrk="0" hangingPunct="0">
                <a:defRPr/>
              </a:pPr>
              <a:r>
                <a:rPr lang="en-US" sz="1600" kern="0" dirty="0">
                  <a:solidFill>
                    <a:prstClr val="black"/>
                  </a:solidFill>
                  <a:latin typeface="Tele-GroteskHal" pitchFamily="2" charset="0"/>
                </a:rPr>
                <a:t>Alta </a:t>
              </a:r>
              <a:r>
                <a:rPr lang="en-US" sz="1600" kern="0" dirty="0" err="1">
                  <a:solidFill>
                    <a:prstClr val="black"/>
                  </a:solidFill>
                  <a:latin typeface="Tele-GroteskHal" pitchFamily="2" charset="0"/>
                </a:rPr>
                <a:t>Gestão</a:t>
              </a:r>
              <a:endParaRPr lang="pt-BR" sz="1600" kern="0" dirty="0">
                <a:solidFill>
                  <a:prstClr val="black"/>
                </a:solidFill>
                <a:latin typeface="Tele-GroteskHal" pitchFamily="2" charset="0"/>
              </a:endParaRPr>
            </a:p>
          </p:txBody>
        </p:sp>
        <p:sp>
          <p:nvSpPr>
            <p:cNvPr id="59400" name="Rectangle 29"/>
            <p:cNvSpPr>
              <a:spLocks noChangeArrowheads="1"/>
            </p:cNvSpPr>
            <p:nvPr/>
          </p:nvSpPr>
          <p:spPr bwMode="auto">
            <a:xfrm>
              <a:off x="1475656" y="2684298"/>
              <a:ext cx="2589213" cy="318924"/>
            </a:xfrm>
            <a:prstGeom prst="rect">
              <a:avLst/>
            </a:prstGeom>
            <a:noFill/>
            <a:ln w="9525" algn="ctr">
              <a:noFill/>
              <a:round/>
              <a:headEnd/>
              <a:tailEnd/>
            </a:ln>
          </p:spPr>
          <p:txBody>
            <a:bodyPr wrap="square" lIns="0" tIns="72000" rIns="0" bIns="0">
              <a:spAutoFit/>
            </a:bodyPr>
            <a:lstStyle/>
            <a:p>
              <a:pPr marL="222250" indent="-222250" defTabSz="449263" eaLnBrk="0" hangingPunct="0">
                <a:defRPr/>
              </a:pPr>
              <a:r>
                <a:rPr lang="de-DE" sz="1600" dirty="0">
                  <a:solidFill>
                    <a:prstClr val="black"/>
                  </a:solidFill>
                  <a:latin typeface="Tele-GroteskHal" pitchFamily="2" charset="0"/>
                </a:rPr>
                <a:t>Patrocinadores</a:t>
              </a:r>
            </a:p>
          </p:txBody>
        </p:sp>
        <p:sp>
          <p:nvSpPr>
            <p:cNvPr id="59402" name="Rectangle 36"/>
            <p:cNvSpPr>
              <a:spLocks noChangeArrowheads="1"/>
            </p:cNvSpPr>
            <p:nvPr/>
          </p:nvSpPr>
          <p:spPr bwMode="auto">
            <a:xfrm>
              <a:off x="6804025" y="1628800"/>
              <a:ext cx="1774825" cy="318924"/>
            </a:xfrm>
            <a:prstGeom prst="rect">
              <a:avLst/>
            </a:prstGeom>
            <a:noFill/>
            <a:ln w="9525" algn="ctr">
              <a:noFill/>
              <a:round/>
              <a:headEnd/>
              <a:tailEnd/>
            </a:ln>
          </p:spPr>
          <p:txBody>
            <a:bodyPr lIns="0" tIns="72000" rIns="0" bIns="0">
              <a:spAutoFit/>
            </a:bodyPr>
            <a:lstStyle/>
            <a:p>
              <a:pPr marL="222250" indent="-222250" algn="r" defTabSz="449263" eaLnBrk="0" hangingPunct="0"/>
              <a:r>
                <a:rPr lang="en-US" sz="1600" dirty="0" err="1">
                  <a:solidFill>
                    <a:prstClr val="black"/>
                  </a:solidFill>
                  <a:latin typeface="Tele-GroteskHal" pitchFamily="2" charset="0"/>
                </a:rPr>
                <a:t>Sidnei</a:t>
              </a:r>
              <a:r>
                <a:rPr lang="en-US" sz="1600" dirty="0">
                  <a:solidFill>
                    <a:prstClr val="black"/>
                  </a:solidFill>
                  <a:latin typeface="Tele-GroteskHal" pitchFamily="2" charset="0"/>
                </a:rPr>
                <a:t> </a:t>
              </a:r>
              <a:r>
                <a:rPr lang="en-US" sz="1600" dirty="0" err="1">
                  <a:solidFill>
                    <a:prstClr val="black"/>
                  </a:solidFill>
                  <a:latin typeface="Tele-GroteskHal" pitchFamily="2" charset="0"/>
                </a:rPr>
                <a:t>Bunde</a:t>
              </a:r>
              <a:r>
                <a:rPr lang="en-US" sz="1600" dirty="0">
                  <a:solidFill>
                    <a:prstClr val="black"/>
                  </a:solidFill>
                  <a:latin typeface="Tele-GroteskHal" pitchFamily="2" charset="0"/>
                </a:rPr>
                <a:t> e Board</a:t>
              </a:r>
            </a:p>
          </p:txBody>
        </p:sp>
        <p:sp>
          <p:nvSpPr>
            <p:cNvPr id="59403" name="Rectangle 37"/>
            <p:cNvSpPr>
              <a:spLocks noChangeArrowheads="1"/>
            </p:cNvSpPr>
            <p:nvPr/>
          </p:nvSpPr>
          <p:spPr bwMode="auto">
            <a:xfrm>
              <a:off x="6300788" y="2684298"/>
              <a:ext cx="2332037" cy="565146"/>
            </a:xfrm>
            <a:prstGeom prst="rect">
              <a:avLst/>
            </a:prstGeom>
            <a:noFill/>
            <a:ln w="9525" algn="ctr">
              <a:noFill/>
              <a:round/>
              <a:headEnd/>
              <a:tailEnd/>
            </a:ln>
          </p:spPr>
          <p:txBody>
            <a:bodyPr lIns="0" tIns="72000" rIns="0" bIns="0">
              <a:spAutoFit/>
            </a:bodyPr>
            <a:lstStyle/>
            <a:p>
              <a:pPr algn="r" defTabSz="449263" eaLnBrk="0" hangingPunct="0"/>
              <a:r>
                <a:rPr lang="en-US" sz="1600" dirty="0">
                  <a:solidFill>
                    <a:prstClr val="black"/>
                  </a:solidFill>
                  <a:latin typeface="Tele-GroteskHal" pitchFamily="2" charset="0"/>
                </a:rPr>
                <a:t>Gustavo </a:t>
              </a:r>
              <a:r>
                <a:rPr lang="en-US" sz="1600" dirty="0" err="1">
                  <a:solidFill>
                    <a:prstClr val="black"/>
                  </a:solidFill>
                  <a:latin typeface="Tele-GroteskHal" pitchFamily="2" charset="0"/>
                </a:rPr>
                <a:t>Castanheira</a:t>
              </a:r>
              <a:endParaRPr lang="en-US" sz="1600" dirty="0">
                <a:solidFill>
                  <a:prstClr val="black"/>
                </a:solidFill>
                <a:latin typeface="Tele-GroteskHal" pitchFamily="2" charset="0"/>
              </a:endParaRPr>
            </a:p>
            <a:p>
              <a:pPr algn="r" defTabSz="449263" eaLnBrk="0" hangingPunct="0"/>
              <a:r>
                <a:rPr lang="en-US" sz="1600" dirty="0">
                  <a:solidFill>
                    <a:prstClr val="black"/>
                  </a:solidFill>
                  <a:latin typeface="Tele-GroteskHal" pitchFamily="2" charset="0"/>
                </a:rPr>
                <a:t>Adriano </a:t>
              </a:r>
              <a:r>
                <a:rPr lang="en-US" sz="1600" dirty="0" err="1">
                  <a:solidFill>
                    <a:prstClr val="black"/>
                  </a:solidFill>
                  <a:latin typeface="Tele-GroteskHal" pitchFamily="2" charset="0"/>
                </a:rPr>
                <a:t>Kasburg</a:t>
              </a:r>
              <a:endParaRPr lang="en-US" sz="1600" dirty="0">
                <a:solidFill>
                  <a:prstClr val="black"/>
                </a:solidFill>
                <a:latin typeface="Tele-GroteskHal" pitchFamily="2" charset="0"/>
              </a:endParaRPr>
            </a:p>
          </p:txBody>
        </p:sp>
        <p:sp>
          <p:nvSpPr>
            <p:cNvPr id="59404" name="Rectangle 38"/>
            <p:cNvSpPr>
              <a:spLocks noChangeArrowheads="1"/>
            </p:cNvSpPr>
            <p:nvPr/>
          </p:nvSpPr>
          <p:spPr bwMode="auto">
            <a:xfrm>
              <a:off x="6660232" y="3715639"/>
              <a:ext cx="1963068" cy="318924"/>
            </a:xfrm>
            <a:prstGeom prst="rect">
              <a:avLst/>
            </a:prstGeom>
            <a:noFill/>
            <a:ln w="9525" algn="ctr">
              <a:noFill/>
              <a:round/>
              <a:headEnd/>
              <a:tailEnd/>
            </a:ln>
          </p:spPr>
          <p:txBody>
            <a:bodyPr wrap="square" lIns="0" tIns="72000" rIns="0" bIns="0">
              <a:spAutoFit/>
            </a:bodyPr>
            <a:lstStyle/>
            <a:p>
              <a:pPr algn="r" defTabSz="449263" eaLnBrk="0" hangingPunct="0"/>
              <a:r>
                <a:rPr lang="en-US" sz="1600" dirty="0">
                  <a:solidFill>
                    <a:prstClr val="black"/>
                  </a:solidFill>
                  <a:latin typeface="Tele-GroteskHal" pitchFamily="2" charset="0"/>
                </a:rPr>
                <a:t>Rodrigo </a:t>
              </a:r>
              <a:r>
                <a:rPr lang="en-US" sz="1600" dirty="0" err="1">
                  <a:solidFill>
                    <a:prstClr val="black"/>
                  </a:solidFill>
                  <a:latin typeface="Tele-GroteskHal" pitchFamily="2" charset="0"/>
                </a:rPr>
                <a:t>Saramento</a:t>
              </a:r>
              <a:endParaRPr lang="en-US" sz="1600" dirty="0">
                <a:solidFill>
                  <a:prstClr val="black"/>
                </a:solidFill>
                <a:latin typeface="Tele-GroteskHal" pitchFamily="2" charset="0"/>
              </a:endParaRPr>
            </a:p>
          </p:txBody>
        </p:sp>
        <p:sp>
          <p:nvSpPr>
            <p:cNvPr id="59405" name="Rectangle 39"/>
            <p:cNvSpPr>
              <a:spLocks noChangeArrowheads="1"/>
            </p:cNvSpPr>
            <p:nvPr/>
          </p:nvSpPr>
          <p:spPr bwMode="auto">
            <a:xfrm>
              <a:off x="6226048" y="4949696"/>
              <a:ext cx="2390775" cy="575953"/>
            </a:xfrm>
            <a:prstGeom prst="rect">
              <a:avLst/>
            </a:prstGeom>
            <a:noFill/>
            <a:ln w="9525" algn="ctr">
              <a:noFill/>
              <a:round/>
              <a:headEnd/>
              <a:tailEnd/>
            </a:ln>
          </p:spPr>
          <p:txBody>
            <a:bodyPr wrap="square" lIns="0" tIns="72000" rIns="0" bIns="0">
              <a:spAutoFit/>
            </a:bodyPr>
            <a:lstStyle/>
            <a:p>
              <a:pPr marL="222250" indent="-222250" algn="r" defTabSz="449263" eaLnBrk="0" hangingPunct="0"/>
              <a:r>
                <a:rPr lang="en-US" sz="1600" dirty="0">
                  <a:solidFill>
                    <a:prstClr val="black"/>
                  </a:solidFill>
                  <a:latin typeface="Tele-GroteskHal" pitchFamily="2" charset="0"/>
                </a:rPr>
                <a:t>GP, </a:t>
              </a:r>
              <a:r>
                <a:rPr lang="en-US" sz="1600" dirty="0" err="1">
                  <a:solidFill>
                    <a:prstClr val="black"/>
                  </a:solidFill>
                  <a:latin typeface="Tele-GroteskHal" pitchFamily="2" charset="0"/>
                </a:rPr>
                <a:t>Analistas</a:t>
              </a:r>
              <a:endParaRPr lang="en-US" sz="1600" dirty="0">
                <a:solidFill>
                  <a:prstClr val="black"/>
                </a:solidFill>
                <a:latin typeface="Tele-GroteskHal" pitchFamily="2" charset="0"/>
              </a:endParaRPr>
            </a:p>
            <a:p>
              <a:pPr marL="222250" indent="-222250" algn="r" defTabSz="449263" eaLnBrk="0" hangingPunct="0"/>
              <a:r>
                <a:rPr lang="en-US" sz="1600" dirty="0" err="1">
                  <a:solidFill>
                    <a:prstClr val="black"/>
                  </a:solidFill>
                  <a:latin typeface="Tele-GroteskHal" pitchFamily="2" charset="0"/>
                </a:rPr>
                <a:t>Programadores</a:t>
              </a:r>
              <a:endParaRPr lang="en-US" sz="1600" dirty="0">
                <a:solidFill>
                  <a:prstClr val="black"/>
                </a:solidFill>
                <a:latin typeface="Tele-GroteskHal" pitchFamily="2" charset="0"/>
              </a:endParaRPr>
            </a:p>
          </p:txBody>
        </p:sp>
        <p:sp>
          <p:nvSpPr>
            <p:cNvPr id="59407" name="Rectangle 5"/>
            <p:cNvSpPr>
              <a:spLocks noChangeArrowheads="1"/>
            </p:cNvSpPr>
            <p:nvPr/>
          </p:nvSpPr>
          <p:spPr bwMode="auto">
            <a:xfrm flipH="1">
              <a:off x="1331912" y="980729"/>
              <a:ext cx="3671887" cy="4970810"/>
            </a:xfrm>
            <a:prstGeom prst="rect">
              <a:avLst/>
            </a:prstGeom>
            <a:noFill/>
            <a:ln w="38100" algn="ctr">
              <a:solidFill>
                <a:srgbClr val="427BAB"/>
              </a:solidFill>
              <a:miter lim="800000"/>
              <a:headEnd/>
              <a:tailEnd/>
            </a:ln>
          </p:spPr>
          <p:txBody>
            <a:bodyPr wrap="none" lIns="0" tIns="0" rIns="0" bIns="0" anchor="ctr"/>
            <a:lstStyle/>
            <a:p>
              <a:pPr defTabSz="449263" eaLnBrk="0" hangingPunct="0">
                <a:lnSpc>
                  <a:spcPct val="68000"/>
                </a:lnSpc>
              </a:pPr>
              <a:endParaRPr lang="fr-FR" sz="2200">
                <a:solidFill>
                  <a:prstClr val="black"/>
                </a:solidFill>
                <a:latin typeface="Calibri"/>
              </a:endParaRPr>
            </a:p>
          </p:txBody>
        </p:sp>
        <p:sp>
          <p:nvSpPr>
            <p:cNvPr id="59408" name="Rectangle 5"/>
            <p:cNvSpPr>
              <a:spLocks noChangeArrowheads="1"/>
            </p:cNvSpPr>
            <p:nvPr/>
          </p:nvSpPr>
          <p:spPr bwMode="auto">
            <a:xfrm>
              <a:off x="5003800" y="980729"/>
              <a:ext cx="3786188" cy="4970810"/>
            </a:xfrm>
            <a:prstGeom prst="rect">
              <a:avLst/>
            </a:prstGeom>
            <a:noFill/>
            <a:ln w="38100" algn="ctr">
              <a:solidFill>
                <a:schemeClr val="tx2"/>
              </a:solidFill>
              <a:miter lim="800000"/>
              <a:headEnd/>
              <a:tailEnd/>
            </a:ln>
          </p:spPr>
          <p:txBody>
            <a:bodyPr wrap="none" lIns="0" tIns="0" rIns="0" bIns="0" anchor="ctr"/>
            <a:lstStyle/>
            <a:p>
              <a:pPr defTabSz="449263" eaLnBrk="0" hangingPunct="0">
                <a:lnSpc>
                  <a:spcPct val="68000"/>
                </a:lnSpc>
              </a:pPr>
              <a:endParaRPr lang="fr-FR" sz="2200">
                <a:solidFill>
                  <a:prstClr val="black"/>
                </a:solidFill>
                <a:latin typeface="Calibri"/>
              </a:endParaRPr>
            </a:p>
          </p:txBody>
        </p:sp>
        <p:sp>
          <p:nvSpPr>
            <p:cNvPr id="18449" name="AutoShape 6"/>
            <p:cNvSpPr>
              <a:spLocks noChangeArrowheads="1"/>
            </p:cNvSpPr>
            <p:nvPr/>
          </p:nvSpPr>
          <p:spPr bwMode="auto">
            <a:xfrm>
              <a:off x="2700338" y="1052513"/>
              <a:ext cx="4271962" cy="4897437"/>
            </a:xfrm>
            <a:prstGeom prst="triangle">
              <a:avLst>
                <a:gd name="adj" fmla="val 53704"/>
              </a:avLst>
            </a:prstGeom>
            <a:solidFill>
              <a:schemeClr val="tx2">
                <a:lumMod val="60000"/>
                <a:lumOff val="40000"/>
              </a:schemeClr>
            </a:solidFill>
            <a:ln w="12700" algn="ctr">
              <a:solidFill>
                <a:schemeClr val="bg1"/>
              </a:solidFill>
              <a:miter lim="800000"/>
              <a:headEnd/>
              <a:tailEnd/>
            </a:ln>
          </p:spPr>
          <p:txBody>
            <a:bodyPr lIns="0" tIns="0" rIns="0" bIns="0" anchor="ctr"/>
            <a:lstStyle/>
            <a:p>
              <a:pPr defTabSz="449263" eaLnBrk="0" hangingPunct="0">
                <a:lnSpc>
                  <a:spcPct val="68000"/>
                </a:lnSpc>
                <a:spcBef>
                  <a:spcPct val="25000"/>
                </a:spcBef>
                <a:defRPr/>
              </a:pPr>
              <a:endParaRPr lang="en-GB" sz="2200" dirty="0">
                <a:solidFill>
                  <a:prstClr val="black"/>
                </a:solidFill>
                <a:latin typeface="Tele-GroteskHal" pitchFamily="2" charset="0"/>
              </a:endParaRPr>
            </a:p>
          </p:txBody>
        </p:sp>
        <p:sp>
          <p:nvSpPr>
            <p:cNvPr id="59410" name="Rectangle 32"/>
            <p:cNvSpPr>
              <a:spLocks noChangeArrowheads="1"/>
            </p:cNvSpPr>
            <p:nvPr/>
          </p:nvSpPr>
          <p:spPr bwMode="auto">
            <a:xfrm>
              <a:off x="4335436" y="1849438"/>
              <a:ext cx="1296144" cy="633561"/>
            </a:xfrm>
            <a:prstGeom prst="rect">
              <a:avLst/>
            </a:prstGeom>
            <a:noFill/>
            <a:ln w="9525" algn="ctr">
              <a:noFill/>
              <a:round/>
              <a:headEnd/>
              <a:tailEnd/>
            </a:ln>
          </p:spPr>
          <p:txBody>
            <a:bodyPr lIns="0" tIns="72000" rIns="0" bIns="0"/>
            <a:lstStyle/>
            <a:p>
              <a:pPr marL="222250" indent="-222250" algn="ctr" defTabSz="449263" eaLnBrk="0" hangingPunct="0"/>
              <a:r>
                <a:rPr lang="en-US" sz="1400" dirty="0" err="1">
                  <a:solidFill>
                    <a:prstClr val="white"/>
                  </a:solidFill>
                  <a:latin typeface="Tele-GroteskHal" pitchFamily="2" charset="0"/>
                </a:rPr>
                <a:t>Comitê</a:t>
              </a:r>
              <a:endParaRPr lang="en-US" sz="1400" dirty="0">
                <a:solidFill>
                  <a:prstClr val="white"/>
                </a:solidFill>
                <a:latin typeface="Tele-GroteskHal" pitchFamily="2" charset="0"/>
              </a:endParaRPr>
            </a:p>
            <a:p>
              <a:pPr marL="222250" indent="-222250" algn="ctr" defTabSz="449263" eaLnBrk="0" hangingPunct="0"/>
              <a:r>
                <a:rPr lang="en-US" sz="1400" dirty="0" err="1">
                  <a:solidFill>
                    <a:prstClr val="white"/>
                  </a:solidFill>
                  <a:latin typeface="Tele-GroteskHal" pitchFamily="2" charset="0"/>
                </a:rPr>
                <a:t>Executivo</a:t>
              </a:r>
              <a:endParaRPr lang="en-US" sz="1400" dirty="0">
                <a:solidFill>
                  <a:prstClr val="white"/>
                </a:solidFill>
                <a:latin typeface="Tele-GroteskHal" pitchFamily="2" charset="0"/>
              </a:endParaRPr>
            </a:p>
          </p:txBody>
        </p:sp>
        <p:sp>
          <p:nvSpPr>
            <p:cNvPr id="59413" name="Rectangle 33"/>
            <p:cNvSpPr>
              <a:spLocks noChangeArrowheads="1"/>
            </p:cNvSpPr>
            <p:nvPr/>
          </p:nvSpPr>
          <p:spPr bwMode="auto">
            <a:xfrm>
              <a:off x="4391888" y="2660976"/>
              <a:ext cx="1188224" cy="648072"/>
            </a:xfrm>
            <a:prstGeom prst="rect">
              <a:avLst/>
            </a:prstGeom>
            <a:noFill/>
            <a:ln w="9525" algn="ctr">
              <a:noFill/>
              <a:round/>
              <a:headEnd/>
              <a:tailEnd/>
            </a:ln>
          </p:spPr>
          <p:txBody>
            <a:bodyPr lIns="0" tIns="72000" rIns="0" bIns="0"/>
            <a:lstStyle/>
            <a:p>
              <a:pPr algn="ctr" defTabSz="449263" eaLnBrk="0" hangingPunct="0"/>
              <a:r>
                <a:rPr lang="en-US" sz="1600" dirty="0" err="1">
                  <a:solidFill>
                    <a:prstClr val="white"/>
                  </a:solidFill>
                  <a:latin typeface="Tele-GroteskHal" pitchFamily="2" charset="0"/>
                </a:rPr>
                <a:t>Comitê</a:t>
              </a:r>
              <a:endParaRPr lang="en-US" sz="1600" dirty="0">
                <a:solidFill>
                  <a:prstClr val="white"/>
                </a:solidFill>
                <a:latin typeface="Tele-GroteskHal" pitchFamily="2" charset="0"/>
              </a:endParaRPr>
            </a:p>
            <a:p>
              <a:pPr algn="ctr" defTabSz="449263" eaLnBrk="0" hangingPunct="0"/>
              <a:r>
                <a:rPr lang="en-US" sz="1600" dirty="0" err="1">
                  <a:solidFill>
                    <a:prstClr val="white"/>
                  </a:solidFill>
                  <a:latin typeface="Tele-GroteskHal" pitchFamily="2" charset="0"/>
                </a:rPr>
                <a:t>Deliberativo</a:t>
              </a:r>
              <a:endParaRPr lang="en-US" sz="1600" dirty="0">
                <a:solidFill>
                  <a:prstClr val="white"/>
                </a:solidFill>
                <a:latin typeface="Tele-GroteskHal" pitchFamily="2" charset="0"/>
              </a:endParaRPr>
            </a:p>
          </p:txBody>
        </p:sp>
        <p:sp>
          <p:nvSpPr>
            <p:cNvPr id="59414" name="Line 7"/>
            <p:cNvSpPr>
              <a:spLocks noChangeShapeType="1"/>
            </p:cNvSpPr>
            <p:nvPr/>
          </p:nvSpPr>
          <p:spPr bwMode="auto">
            <a:xfrm>
              <a:off x="338138" y="2563813"/>
              <a:ext cx="8532812" cy="1587"/>
            </a:xfrm>
            <a:prstGeom prst="line">
              <a:avLst/>
            </a:prstGeom>
            <a:noFill/>
            <a:ln w="50800">
              <a:solidFill>
                <a:srgbClr val="FFFFFF"/>
              </a:solidFill>
              <a:round/>
              <a:headEnd/>
              <a:tailEnd/>
            </a:ln>
          </p:spPr>
          <p:txBody>
            <a:bodyPr lIns="0" tIns="0" rIns="0" bIns="0">
              <a:spAutoFit/>
            </a:bodyPr>
            <a:lstStyle/>
            <a:p>
              <a:endParaRPr lang="pt-BR" dirty="0">
                <a:solidFill>
                  <a:prstClr val="black"/>
                </a:solidFill>
                <a:latin typeface="Calibri"/>
              </a:endParaRPr>
            </a:p>
          </p:txBody>
        </p:sp>
        <p:sp>
          <p:nvSpPr>
            <p:cNvPr id="59415" name="Line 8"/>
            <p:cNvSpPr>
              <a:spLocks noChangeShapeType="1"/>
            </p:cNvSpPr>
            <p:nvPr/>
          </p:nvSpPr>
          <p:spPr bwMode="auto">
            <a:xfrm>
              <a:off x="1341472" y="3429000"/>
              <a:ext cx="7416000" cy="0"/>
            </a:xfrm>
            <a:prstGeom prst="line">
              <a:avLst/>
            </a:prstGeom>
            <a:noFill/>
            <a:ln w="25400">
              <a:solidFill>
                <a:srgbClr val="FFFFFF"/>
              </a:solidFill>
              <a:round/>
              <a:headEnd/>
              <a:tailEnd/>
            </a:ln>
          </p:spPr>
          <p:txBody>
            <a:bodyPr lIns="0" tIns="0" rIns="0" bIns="0">
              <a:spAutoFit/>
            </a:bodyPr>
            <a:lstStyle/>
            <a:p>
              <a:endParaRPr lang="pt-BR" dirty="0">
                <a:solidFill>
                  <a:prstClr val="black"/>
                </a:solidFill>
                <a:latin typeface="Calibri"/>
              </a:endParaRPr>
            </a:p>
          </p:txBody>
        </p:sp>
        <p:sp>
          <p:nvSpPr>
            <p:cNvPr id="59416" name="Line 9"/>
            <p:cNvSpPr>
              <a:spLocks noChangeShapeType="1"/>
            </p:cNvSpPr>
            <p:nvPr/>
          </p:nvSpPr>
          <p:spPr bwMode="auto">
            <a:xfrm>
              <a:off x="338138" y="4652963"/>
              <a:ext cx="8532812" cy="1587"/>
            </a:xfrm>
            <a:prstGeom prst="line">
              <a:avLst/>
            </a:prstGeom>
            <a:noFill/>
            <a:ln w="50800">
              <a:solidFill>
                <a:srgbClr val="FFFFFF"/>
              </a:solidFill>
              <a:round/>
              <a:headEnd/>
              <a:tailEnd/>
            </a:ln>
          </p:spPr>
          <p:txBody>
            <a:bodyPr lIns="0" tIns="0" rIns="0" bIns="0">
              <a:spAutoFit/>
            </a:bodyPr>
            <a:lstStyle/>
            <a:p>
              <a:endParaRPr lang="pt-BR" dirty="0">
                <a:solidFill>
                  <a:prstClr val="black"/>
                </a:solidFill>
                <a:latin typeface="Calibri"/>
              </a:endParaRPr>
            </a:p>
          </p:txBody>
        </p:sp>
        <p:grpSp>
          <p:nvGrpSpPr>
            <p:cNvPr id="3" name="Group 91"/>
            <p:cNvGrpSpPr>
              <a:grpSpLocks/>
            </p:cNvGrpSpPr>
            <p:nvPr/>
          </p:nvGrpSpPr>
          <p:grpSpPr bwMode="auto">
            <a:xfrm>
              <a:off x="5508625" y="4149725"/>
              <a:ext cx="679450" cy="465138"/>
              <a:chOff x="3560" y="3070"/>
              <a:chExt cx="428" cy="315"/>
            </a:xfrm>
          </p:grpSpPr>
          <p:sp>
            <p:nvSpPr>
              <p:cNvPr id="59492" name="Rectangle 110"/>
              <p:cNvSpPr>
                <a:spLocks noChangeArrowheads="1"/>
              </p:cNvSpPr>
              <p:nvPr/>
            </p:nvSpPr>
            <p:spPr bwMode="auto">
              <a:xfrm>
                <a:off x="3560" y="3070"/>
                <a:ext cx="427" cy="315"/>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pic>
            <p:nvPicPr>
              <p:cNvPr id="59493" name="Picture 111"/>
              <p:cNvPicPr>
                <a:picLocks noChangeAspect="1" noChangeArrowheads="1"/>
              </p:cNvPicPr>
              <p:nvPr/>
            </p:nvPicPr>
            <p:blipFill>
              <a:blip r:embed="rId3" cstate="print"/>
              <a:srcRect/>
              <a:stretch>
                <a:fillRect/>
              </a:stretch>
            </p:blipFill>
            <p:spPr bwMode="auto">
              <a:xfrm>
                <a:off x="3560" y="3070"/>
                <a:ext cx="428" cy="314"/>
              </a:xfrm>
              <a:prstGeom prst="rect">
                <a:avLst/>
              </a:prstGeom>
              <a:noFill/>
              <a:ln w="9525">
                <a:noFill/>
                <a:miter lim="800000"/>
                <a:headEnd/>
                <a:tailEnd/>
              </a:ln>
            </p:spPr>
          </p:pic>
          <p:sp>
            <p:nvSpPr>
              <p:cNvPr id="59494" name="Rectangle 112"/>
              <p:cNvSpPr>
                <a:spLocks noChangeArrowheads="1"/>
              </p:cNvSpPr>
              <p:nvPr/>
            </p:nvSpPr>
            <p:spPr bwMode="auto">
              <a:xfrm>
                <a:off x="3560" y="3070"/>
                <a:ext cx="427" cy="315"/>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95" name="Line 114"/>
              <p:cNvSpPr>
                <a:spLocks noChangeShapeType="1"/>
              </p:cNvSpPr>
              <p:nvPr/>
            </p:nvSpPr>
            <p:spPr bwMode="auto">
              <a:xfrm flipH="1">
                <a:off x="3632" y="3352"/>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96" name="Line 115"/>
              <p:cNvSpPr>
                <a:spLocks noChangeShapeType="1"/>
              </p:cNvSpPr>
              <p:nvPr/>
            </p:nvSpPr>
            <p:spPr bwMode="auto">
              <a:xfrm flipH="1">
                <a:off x="3632" y="331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97" name="Line 116"/>
              <p:cNvSpPr>
                <a:spLocks noChangeShapeType="1"/>
              </p:cNvSpPr>
              <p:nvPr/>
            </p:nvSpPr>
            <p:spPr bwMode="auto">
              <a:xfrm flipH="1">
                <a:off x="3632" y="327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98" name="Line 117"/>
              <p:cNvSpPr>
                <a:spLocks noChangeShapeType="1"/>
              </p:cNvSpPr>
              <p:nvPr/>
            </p:nvSpPr>
            <p:spPr bwMode="auto">
              <a:xfrm flipH="1">
                <a:off x="3632" y="3230"/>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99" name="Line 118"/>
              <p:cNvSpPr>
                <a:spLocks noChangeShapeType="1"/>
              </p:cNvSpPr>
              <p:nvPr/>
            </p:nvSpPr>
            <p:spPr bwMode="auto">
              <a:xfrm>
                <a:off x="363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00" name="Line 119"/>
              <p:cNvSpPr>
                <a:spLocks noChangeShapeType="1"/>
              </p:cNvSpPr>
              <p:nvPr/>
            </p:nvSpPr>
            <p:spPr bwMode="auto">
              <a:xfrm>
                <a:off x="3727"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01" name="Line 120"/>
              <p:cNvSpPr>
                <a:spLocks noChangeShapeType="1"/>
              </p:cNvSpPr>
              <p:nvPr/>
            </p:nvSpPr>
            <p:spPr bwMode="auto">
              <a:xfrm>
                <a:off x="382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02" name="Rectangle 121"/>
              <p:cNvSpPr>
                <a:spLocks noChangeArrowheads="1"/>
              </p:cNvSpPr>
              <p:nvPr/>
            </p:nvSpPr>
            <p:spPr bwMode="auto">
              <a:xfrm>
                <a:off x="3590"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3" name="Rectangle 122"/>
              <p:cNvSpPr>
                <a:spLocks noChangeArrowheads="1"/>
              </p:cNvSpPr>
              <p:nvPr/>
            </p:nvSpPr>
            <p:spPr bwMode="auto">
              <a:xfrm>
                <a:off x="3685"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4" name="Rectangle 123"/>
              <p:cNvSpPr>
                <a:spLocks noChangeArrowheads="1"/>
              </p:cNvSpPr>
              <p:nvPr/>
            </p:nvSpPr>
            <p:spPr bwMode="auto">
              <a:xfrm>
                <a:off x="3780" y="3173"/>
                <a:ext cx="83"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5" name="Rectangle 124"/>
              <p:cNvSpPr>
                <a:spLocks noChangeArrowheads="1"/>
              </p:cNvSpPr>
              <p:nvPr/>
            </p:nvSpPr>
            <p:spPr bwMode="auto">
              <a:xfrm>
                <a:off x="3883" y="3213"/>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6" name="Rectangle 125"/>
              <p:cNvSpPr>
                <a:spLocks noChangeArrowheads="1"/>
              </p:cNvSpPr>
              <p:nvPr/>
            </p:nvSpPr>
            <p:spPr bwMode="auto">
              <a:xfrm>
                <a:off x="3883" y="3254"/>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7" name="Rectangle 126"/>
              <p:cNvSpPr>
                <a:spLocks noChangeArrowheads="1"/>
              </p:cNvSpPr>
              <p:nvPr/>
            </p:nvSpPr>
            <p:spPr bwMode="auto">
              <a:xfrm>
                <a:off x="3883" y="3295"/>
                <a:ext cx="67" cy="33"/>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8" name="Rectangle 127"/>
              <p:cNvSpPr>
                <a:spLocks noChangeArrowheads="1"/>
              </p:cNvSpPr>
              <p:nvPr/>
            </p:nvSpPr>
            <p:spPr bwMode="auto">
              <a:xfrm>
                <a:off x="3883" y="3335"/>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09" name="Rectangle 128"/>
              <p:cNvSpPr>
                <a:spLocks noChangeArrowheads="1"/>
              </p:cNvSpPr>
              <p:nvPr/>
            </p:nvSpPr>
            <p:spPr bwMode="auto">
              <a:xfrm>
                <a:off x="3715" y="3086"/>
                <a:ext cx="125"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10" name="Line 129"/>
              <p:cNvSpPr>
                <a:spLocks noChangeShapeType="1"/>
              </p:cNvSpPr>
              <p:nvPr/>
            </p:nvSpPr>
            <p:spPr bwMode="auto">
              <a:xfrm flipH="1">
                <a:off x="3632" y="3156"/>
                <a:ext cx="285"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11" name="Line 130"/>
              <p:cNvSpPr>
                <a:spLocks noChangeShapeType="1"/>
              </p:cNvSpPr>
              <p:nvPr/>
            </p:nvSpPr>
            <p:spPr bwMode="auto">
              <a:xfrm>
                <a:off x="3917" y="3156"/>
                <a:ext cx="0" cy="3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12" name="Rectangle 131"/>
              <p:cNvSpPr>
                <a:spLocks noChangeArrowheads="1"/>
              </p:cNvSpPr>
              <p:nvPr/>
            </p:nvSpPr>
            <p:spPr bwMode="auto">
              <a:xfrm>
                <a:off x="3875"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13" name="Line 132"/>
              <p:cNvSpPr>
                <a:spLocks noChangeShapeType="1"/>
              </p:cNvSpPr>
              <p:nvPr/>
            </p:nvSpPr>
            <p:spPr bwMode="auto">
              <a:xfrm>
                <a:off x="3778" y="3120"/>
                <a:ext cx="0" cy="36"/>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14" name="Rectangle 134"/>
              <p:cNvSpPr>
                <a:spLocks noChangeArrowheads="1"/>
              </p:cNvSpPr>
              <p:nvPr/>
            </p:nvSpPr>
            <p:spPr bwMode="auto">
              <a:xfrm>
                <a:off x="3560" y="3070"/>
                <a:ext cx="427" cy="315"/>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pic>
            <p:nvPicPr>
              <p:cNvPr id="59515" name="Picture 135"/>
              <p:cNvPicPr>
                <a:picLocks noChangeAspect="1" noChangeArrowheads="1"/>
              </p:cNvPicPr>
              <p:nvPr/>
            </p:nvPicPr>
            <p:blipFill>
              <a:blip r:embed="rId3" cstate="print"/>
              <a:srcRect/>
              <a:stretch>
                <a:fillRect/>
              </a:stretch>
            </p:blipFill>
            <p:spPr bwMode="auto">
              <a:xfrm>
                <a:off x="3560" y="3070"/>
                <a:ext cx="428" cy="314"/>
              </a:xfrm>
              <a:prstGeom prst="rect">
                <a:avLst/>
              </a:prstGeom>
              <a:noFill/>
              <a:ln w="9525">
                <a:noFill/>
                <a:miter lim="800000"/>
                <a:headEnd/>
                <a:tailEnd/>
              </a:ln>
            </p:spPr>
          </p:pic>
          <p:sp>
            <p:nvSpPr>
              <p:cNvPr id="59516" name="Rectangle 136"/>
              <p:cNvSpPr>
                <a:spLocks noChangeArrowheads="1"/>
              </p:cNvSpPr>
              <p:nvPr/>
            </p:nvSpPr>
            <p:spPr bwMode="auto">
              <a:xfrm>
                <a:off x="3560" y="3070"/>
                <a:ext cx="427" cy="315"/>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17" name="Line 137"/>
              <p:cNvSpPr>
                <a:spLocks noChangeShapeType="1"/>
              </p:cNvSpPr>
              <p:nvPr/>
            </p:nvSpPr>
            <p:spPr bwMode="auto">
              <a:xfrm flipH="1">
                <a:off x="3632" y="3352"/>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18" name="Line 138"/>
              <p:cNvSpPr>
                <a:spLocks noChangeShapeType="1"/>
              </p:cNvSpPr>
              <p:nvPr/>
            </p:nvSpPr>
            <p:spPr bwMode="auto">
              <a:xfrm flipH="1">
                <a:off x="3632" y="331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19" name="Line 139"/>
              <p:cNvSpPr>
                <a:spLocks noChangeShapeType="1"/>
              </p:cNvSpPr>
              <p:nvPr/>
            </p:nvSpPr>
            <p:spPr bwMode="auto">
              <a:xfrm flipH="1">
                <a:off x="3632" y="327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20" name="Line 140"/>
              <p:cNvSpPr>
                <a:spLocks noChangeShapeType="1"/>
              </p:cNvSpPr>
              <p:nvPr/>
            </p:nvSpPr>
            <p:spPr bwMode="auto">
              <a:xfrm flipH="1">
                <a:off x="3632" y="3230"/>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21" name="Line 141"/>
              <p:cNvSpPr>
                <a:spLocks noChangeShapeType="1"/>
              </p:cNvSpPr>
              <p:nvPr/>
            </p:nvSpPr>
            <p:spPr bwMode="auto">
              <a:xfrm>
                <a:off x="363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22" name="Line 142"/>
              <p:cNvSpPr>
                <a:spLocks noChangeShapeType="1"/>
              </p:cNvSpPr>
              <p:nvPr/>
            </p:nvSpPr>
            <p:spPr bwMode="auto">
              <a:xfrm>
                <a:off x="3727"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23" name="Line 143"/>
              <p:cNvSpPr>
                <a:spLocks noChangeShapeType="1"/>
              </p:cNvSpPr>
              <p:nvPr/>
            </p:nvSpPr>
            <p:spPr bwMode="auto">
              <a:xfrm>
                <a:off x="382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24" name="Rectangle 144"/>
              <p:cNvSpPr>
                <a:spLocks noChangeArrowheads="1"/>
              </p:cNvSpPr>
              <p:nvPr/>
            </p:nvSpPr>
            <p:spPr bwMode="auto">
              <a:xfrm>
                <a:off x="3590"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25" name="Rectangle 145"/>
              <p:cNvSpPr>
                <a:spLocks noChangeArrowheads="1"/>
              </p:cNvSpPr>
              <p:nvPr/>
            </p:nvSpPr>
            <p:spPr bwMode="auto">
              <a:xfrm>
                <a:off x="3685"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26" name="Rectangle 146"/>
              <p:cNvSpPr>
                <a:spLocks noChangeArrowheads="1"/>
              </p:cNvSpPr>
              <p:nvPr/>
            </p:nvSpPr>
            <p:spPr bwMode="auto">
              <a:xfrm>
                <a:off x="3780" y="3173"/>
                <a:ext cx="83"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27" name="Rectangle 147"/>
              <p:cNvSpPr>
                <a:spLocks noChangeArrowheads="1"/>
              </p:cNvSpPr>
              <p:nvPr/>
            </p:nvSpPr>
            <p:spPr bwMode="auto">
              <a:xfrm>
                <a:off x="3883" y="3213"/>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28" name="Rectangle 148"/>
              <p:cNvSpPr>
                <a:spLocks noChangeArrowheads="1"/>
              </p:cNvSpPr>
              <p:nvPr/>
            </p:nvSpPr>
            <p:spPr bwMode="auto">
              <a:xfrm>
                <a:off x="3883" y="3254"/>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29" name="Rectangle 149"/>
              <p:cNvSpPr>
                <a:spLocks noChangeArrowheads="1"/>
              </p:cNvSpPr>
              <p:nvPr/>
            </p:nvSpPr>
            <p:spPr bwMode="auto">
              <a:xfrm>
                <a:off x="3883" y="3295"/>
                <a:ext cx="67" cy="33"/>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30" name="Rectangle 150"/>
              <p:cNvSpPr>
                <a:spLocks noChangeArrowheads="1"/>
              </p:cNvSpPr>
              <p:nvPr/>
            </p:nvSpPr>
            <p:spPr bwMode="auto">
              <a:xfrm>
                <a:off x="3883" y="3335"/>
                <a:ext cx="67"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31" name="Rectangle 151"/>
              <p:cNvSpPr>
                <a:spLocks noChangeArrowheads="1"/>
              </p:cNvSpPr>
              <p:nvPr/>
            </p:nvSpPr>
            <p:spPr bwMode="auto">
              <a:xfrm>
                <a:off x="3715" y="3086"/>
                <a:ext cx="125"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32" name="Line 152"/>
              <p:cNvSpPr>
                <a:spLocks noChangeShapeType="1"/>
              </p:cNvSpPr>
              <p:nvPr/>
            </p:nvSpPr>
            <p:spPr bwMode="auto">
              <a:xfrm flipH="1">
                <a:off x="3632" y="3156"/>
                <a:ext cx="285"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3" name="Line 153"/>
              <p:cNvSpPr>
                <a:spLocks noChangeShapeType="1"/>
              </p:cNvSpPr>
              <p:nvPr/>
            </p:nvSpPr>
            <p:spPr bwMode="auto">
              <a:xfrm>
                <a:off x="3917" y="3156"/>
                <a:ext cx="0" cy="3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4" name="Rectangle 154"/>
              <p:cNvSpPr>
                <a:spLocks noChangeArrowheads="1"/>
              </p:cNvSpPr>
              <p:nvPr/>
            </p:nvSpPr>
            <p:spPr bwMode="auto">
              <a:xfrm>
                <a:off x="3875" y="3173"/>
                <a:ext cx="84" cy="34"/>
              </a:xfrm>
              <a:prstGeom prst="rect">
                <a:avLst/>
              </a:prstGeom>
              <a:solidFill>
                <a:srgbClr val="FF0066"/>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35" name="Line 155"/>
              <p:cNvSpPr>
                <a:spLocks noChangeShapeType="1"/>
              </p:cNvSpPr>
              <p:nvPr/>
            </p:nvSpPr>
            <p:spPr bwMode="auto">
              <a:xfrm>
                <a:off x="3778" y="3120"/>
                <a:ext cx="0" cy="36"/>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6" name="Line 156"/>
              <p:cNvSpPr>
                <a:spLocks noChangeShapeType="1"/>
              </p:cNvSpPr>
              <p:nvPr/>
            </p:nvSpPr>
            <p:spPr bwMode="auto">
              <a:xfrm flipH="1">
                <a:off x="3632" y="3352"/>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7" name="Line 157"/>
              <p:cNvSpPr>
                <a:spLocks noChangeShapeType="1"/>
              </p:cNvSpPr>
              <p:nvPr/>
            </p:nvSpPr>
            <p:spPr bwMode="auto">
              <a:xfrm flipH="1">
                <a:off x="3632" y="331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8" name="Line 158"/>
              <p:cNvSpPr>
                <a:spLocks noChangeShapeType="1"/>
              </p:cNvSpPr>
              <p:nvPr/>
            </p:nvSpPr>
            <p:spPr bwMode="auto">
              <a:xfrm flipH="1">
                <a:off x="3632" y="3271"/>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39" name="Line 159"/>
              <p:cNvSpPr>
                <a:spLocks noChangeShapeType="1"/>
              </p:cNvSpPr>
              <p:nvPr/>
            </p:nvSpPr>
            <p:spPr bwMode="auto">
              <a:xfrm flipH="1">
                <a:off x="3632" y="3230"/>
                <a:ext cx="261"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40" name="Line 160"/>
              <p:cNvSpPr>
                <a:spLocks noChangeShapeType="1"/>
              </p:cNvSpPr>
              <p:nvPr/>
            </p:nvSpPr>
            <p:spPr bwMode="auto">
              <a:xfrm>
                <a:off x="363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41" name="Line 161"/>
              <p:cNvSpPr>
                <a:spLocks noChangeShapeType="1"/>
              </p:cNvSpPr>
              <p:nvPr/>
            </p:nvSpPr>
            <p:spPr bwMode="auto">
              <a:xfrm>
                <a:off x="3727"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42" name="Line 162"/>
              <p:cNvSpPr>
                <a:spLocks noChangeShapeType="1"/>
              </p:cNvSpPr>
              <p:nvPr/>
            </p:nvSpPr>
            <p:spPr bwMode="auto">
              <a:xfrm>
                <a:off x="3822" y="3156"/>
                <a:ext cx="0" cy="19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43" name="Rectangle 163"/>
              <p:cNvSpPr>
                <a:spLocks noChangeArrowheads="1"/>
              </p:cNvSpPr>
              <p:nvPr/>
            </p:nvSpPr>
            <p:spPr bwMode="auto">
              <a:xfrm>
                <a:off x="3590" y="3173"/>
                <a:ext cx="84"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4" name="Rectangle 164"/>
              <p:cNvSpPr>
                <a:spLocks noChangeArrowheads="1"/>
              </p:cNvSpPr>
              <p:nvPr/>
            </p:nvSpPr>
            <p:spPr bwMode="auto">
              <a:xfrm>
                <a:off x="3685" y="3173"/>
                <a:ext cx="84"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5" name="Rectangle 165"/>
              <p:cNvSpPr>
                <a:spLocks noChangeArrowheads="1"/>
              </p:cNvSpPr>
              <p:nvPr/>
            </p:nvSpPr>
            <p:spPr bwMode="auto">
              <a:xfrm>
                <a:off x="3780" y="3173"/>
                <a:ext cx="83"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6" name="Rectangle 166"/>
              <p:cNvSpPr>
                <a:spLocks noChangeArrowheads="1"/>
              </p:cNvSpPr>
              <p:nvPr/>
            </p:nvSpPr>
            <p:spPr bwMode="auto">
              <a:xfrm>
                <a:off x="3883" y="3213"/>
                <a:ext cx="67"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7" name="Rectangle 167"/>
              <p:cNvSpPr>
                <a:spLocks noChangeArrowheads="1"/>
              </p:cNvSpPr>
              <p:nvPr/>
            </p:nvSpPr>
            <p:spPr bwMode="auto">
              <a:xfrm>
                <a:off x="3883" y="3254"/>
                <a:ext cx="67"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8" name="Rectangle 168"/>
              <p:cNvSpPr>
                <a:spLocks noChangeArrowheads="1"/>
              </p:cNvSpPr>
              <p:nvPr/>
            </p:nvSpPr>
            <p:spPr bwMode="auto">
              <a:xfrm>
                <a:off x="3883" y="3295"/>
                <a:ext cx="67" cy="33"/>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49" name="Rectangle 169"/>
              <p:cNvSpPr>
                <a:spLocks noChangeArrowheads="1"/>
              </p:cNvSpPr>
              <p:nvPr/>
            </p:nvSpPr>
            <p:spPr bwMode="auto">
              <a:xfrm>
                <a:off x="3883" y="3335"/>
                <a:ext cx="67"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50" name="Rectangle 170"/>
              <p:cNvSpPr>
                <a:spLocks noChangeArrowheads="1"/>
              </p:cNvSpPr>
              <p:nvPr/>
            </p:nvSpPr>
            <p:spPr bwMode="auto">
              <a:xfrm>
                <a:off x="3715" y="3086"/>
                <a:ext cx="125"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51" name="Line 171"/>
              <p:cNvSpPr>
                <a:spLocks noChangeShapeType="1"/>
              </p:cNvSpPr>
              <p:nvPr/>
            </p:nvSpPr>
            <p:spPr bwMode="auto">
              <a:xfrm flipH="1">
                <a:off x="3632" y="3156"/>
                <a:ext cx="285"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52" name="Line 172"/>
              <p:cNvSpPr>
                <a:spLocks noChangeShapeType="1"/>
              </p:cNvSpPr>
              <p:nvPr/>
            </p:nvSpPr>
            <p:spPr bwMode="auto">
              <a:xfrm>
                <a:off x="3917" y="3156"/>
                <a:ext cx="0" cy="35"/>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553" name="Rectangle 173"/>
              <p:cNvSpPr>
                <a:spLocks noChangeArrowheads="1"/>
              </p:cNvSpPr>
              <p:nvPr/>
            </p:nvSpPr>
            <p:spPr bwMode="auto">
              <a:xfrm>
                <a:off x="3875" y="3173"/>
                <a:ext cx="84" cy="34"/>
              </a:xfrm>
              <a:prstGeom prst="rect">
                <a:avLst/>
              </a:prstGeom>
              <a:solidFill>
                <a:schemeClr val="tx2"/>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554" name="Line 174"/>
              <p:cNvSpPr>
                <a:spLocks noChangeShapeType="1"/>
              </p:cNvSpPr>
              <p:nvPr/>
            </p:nvSpPr>
            <p:spPr bwMode="auto">
              <a:xfrm>
                <a:off x="3778" y="3120"/>
                <a:ext cx="0" cy="36"/>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grpSp>
        <p:grpSp>
          <p:nvGrpSpPr>
            <p:cNvPr id="4" name="Gruppieren 330"/>
            <p:cNvGrpSpPr>
              <a:grpSpLocks/>
            </p:cNvGrpSpPr>
            <p:nvPr/>
          </p:nvGrpSpPr>
          <p:grpSpPr bwMode="auto">
            <a:xfrm>
              <a:off x="3603625" y="4149724"/>
              <a:ext cx="681038" cy="465139"/>
              <a:chOff x="7791450" y="1359174"/>
              <a:chExt cx="681038" cy="464948"/>
            </a:xfrm>
          </p:grpSpPr>
          <p:sp>
            <p:nvSpPr>
              <p:cNvPr id="59429" name="Rectangle 43"/>
              <p:cNvSpPr>
                <a:spLocks noChangeArrowheads="1"/>
              </p:cNvSpPr>
              <p:nvPr/>
            </p:nvSpPr>
            <p:spPr bwMode="auto">
              <a:xfrm>
                <a:off x="7791450" y="1359175"/>
                <a:ext cx="681038" cy="464947"/>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pic>
            <p:nvPicPr>
              <p:cNvPr id="59430" name="Picture 44"/>
              <p:cNvPicPr>
                <a:picLocks noChangeAspect="1" noChangeArrowheads="1"/>
              </p:cNvPicPr>
              <p:nvPr/>
            </p:nvPicPr>
            <p:blipFill>
              <a:blip r:embed="rId4" cstate="print"/>
              <a:srcRect/>
              <a:stretch>
                <a:fillRect/>
              </a:stretch>
            </p:blipFill>
            <p:spPr bwMode="auto">
              <a:xfrm>
                <a:off x="7791450" y="1359175"/>
                <a:ext cx="681038" cy="464947"/>
              </a:xfrm>
              <a:prstGeom prst="rect">
                <a:avLst/>
              </a:prstGeom>
              <a:noFill/>
              <a:ln w="9525">
                <a:noFill/>
                <a:miter lim="800000"/>
                <a:headEnd/>
                <a:tailEnd/>
              </a:ln>
            </p:spPr>
          </p:pic>
          <p:sp>
            <p:nvSpPr>
              <p:cNvPr id="59431" name="Rectangle 45"/>
              <p:cNvSpPr>
                <a:spLocks noChangeArrowheads="1"/>
              </p:cNvSpPr>
              <p:nvPr/>
            </p:nvSpPr>
            <p:spPr bwMode="auto">
              <a:xfrm>
                <a:off x="7791450" y="1359175"/>
                <a:ext cx="681038" cy="464947"/>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32" name="Line 47"/>
              <p:cNvSpPr>
                <a:spLocks noChangeShapeType="1"/>
              </p:cNvSpPr>
              <p:nvPr/>
            </p:nvSpPr>
            <p:spPr bwMode="auto">
              <a:xfrm flipH="1">
                <a:off x="7905750" y="1776889"/>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3" name="Line 48"/>
              <p:cNvSpPr>
                <a:spLocks noChangeShapeType="1"/>
              </p:cNvSpPr>
              <p:nvPr/>
            </p:nvSpPr>
            <p:spPr bwMode="auto">
              <a:xfrm flipH="1">
                <a:off x="7905750" y="1716372"/>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4" name="Line 49"/>
              <p:cNvSpPr>
                <a:spLocks noChangeShapeType="1"/>
              </p:cNvSpPr>
              <p:nvPr/>
            </p:nvSpPr>
            <p:spPr bwMode="auto">
              <a:xfrm flipH="1">
                <a:off x="7905750" y="1657331"/>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5" name="Line 50"/>
              <p:cNvSpPr>
                <a:spLocks noChangeShapeType="1"/>
              </p:cNvSpPr>
              <p:nvPr/>
            </p:nvSpPr>
            <p:spPr bwMode="auto">
              <a:xfrm flipH="1">
                <a:off x="7905750" y="1596815"/>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6" name="Line 51"/>
              <p:cNvSpPr>
                <a:spLocks noChangeShapeType="1"/>
              </p:cNvSpPr>
              <p:nvPr/>
            </p:nvSpPr>
            <p:spPr bwMode="auto">
              <a:xfrm>
                <a:off x="7905750"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7" name="Line 52"/>
              <p:cNvSpPr>
                <a:spLocks noChangeShapeType="1"/>
              </p:cNvSpPr>
              <p:nvPr/>
            </p:nvSpPr>
            <p:spPr bwMode="auto">
              <a:xfrm>
                <a:off x="8056563"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8" name="Line 53"/>
              <p:cNvSpPr>
                <a:spLocks noChangeShapeType="1"/>
              </p:cNvSpPr>
              <p:nvPr/>
            </p:nvSpPr>
            <p:spPr bwMode="auto">
              <a:xfrm>
                <a:off x="8207375"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39" name="Rectangle 54"/>
              <p:cNvSpPr>
                <a:spLocks noChangeArrowheads="1"/>
              </p:cNvSpPr>
              <p:nvPr/>
            </p:nvSpPr>
            <p:spPr bwMode="auto">
              <a:xfrm>
                <a:off x="7839075"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0" name="Rectangle 55"/>
              <p:cNvSpPr>
                <a:spLocks noChangeArrowheads="1"/>
              </p:cNvSpPr>
              <p:nvPr/>
            </p:nvSpPr>
            <p:spPr bwMode="auto">
              <a:xfrm>
                <a:off x="7989888"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1" name="Rectangle 56"/>
              <p:cNvSpPr>
                <a:spLocks noChangeArrowheads="1"/>
              </p:cNvSpPr>
              <p:nvPr/>
            </p:nvSpPr>
            <p:spPr bwMode="auto">
              <a:xfrm>
                <a:off x="8140700"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2" name="Rectangle 57"/>
              <p:cNvSpPr>
                <a:spLocks noChangeArrowheads="1"/>
              </p:cNvSpPr>
              <p:nvPr/>
            </p:nvSpPr>
            <p:spPr bwMode="auto">
              <a:xfrm>
                <a:off x="8305800" y="1571722"/>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3" name="Rectangle 58"/>
              <p:cNvSpPr>
                <a:spLocks noChangeArrowheads="1"/>
              </p:cNvSpPr>
              <p:nvPr/>
            </p:nvSpPr>
            <p:spPr bwMode="auto">
              <a:xfrm>
                <a:off x="8305800" y="1632239"/>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4" name="Rectangle 59"/>
              <p:cNvSpPr>
                <a:spLocks noChangeArrowheads="1"/>
              </p:cNvSpPr>
              <p:nvPr/>
            </p:nvSpPr>
            <p:spPr bwMode="auto">
              <a:xfrm>
                <a:off x="8305800" y="1691280"/>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5" name="Rectangle 60"/>
              <p:cNvSpPr>
                <a:spLocks noChangeArrowheads="1"/>
              </p:cNvSpPr>
              <p:nvPr/>
            </p:nvSpPr>
            <p:spPr bwMode="auto">
              <a:xfrm>
                <a:off x="8305800" y="1751797"/>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6" name="Rectangle 61"/>
              <p:cNvSpPr>
                <a:spLocks noChangeArrowheads="1"/>
              </p:cNvSpPr>
              <p:nvPr/>
            </p:nvSpPr>
            <p:spPr bwMode="auto">
              <a:xfrm>
                <a:off x="8035925" y="1384268"/>
                <a:ext cx="201613" cy="48708"/>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47" name="Line 62"/>
              <p:cNvSpPr>
                <a:spLocks noChangeShapeType="1"/>
              </p:cNvSpPr>
              <p:nvPr/>
            </p:nvSpPr>
            <p:spPr bwMode="auto">
              <a:xfrm flipH="1">
                <a:off x="7905750" y="1486113"/>
                <a:ext cx="4524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48" name="Line 63"/>
              <p:cNvSpPr>
                <a:spLocks noChangeShapeType="1"/>
              </p:cNvSpPr>
              <p:nvPr/>
            </p:nvSpPr>
            <p:spPr bwMode="auto">
              <a:xfrm>
                <a:off x="8358188" y="1486113"/>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49" name="Rectangle 64"/>
              <p:cNvSpPr>
                <a:spLocks noChangeArrowheads="1"/>
              </p:cNvSpPr>
              <p:nvPr/>
            </p:nvSpPr>
            <p:spPr bwMode="auto">
              <a:xfrm>
                <a:off x="8291513" y="1512681"/>
                <a:ext cx="134937"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50" name="Line 65"/>
              <p:cNvSpPr>
                <a:spLocks noChangeShapeType="1"/>
              </p:cNvSpPr>
              <p:nvPr/>
            </p:nvSpPr>
            <p:spPr bwMode="auto">
              <a:xfrm>
                <a:off x="8137525" y="1432976"/>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1" name="Rectangle 67"/>
              <p:cNvSpPr>
                <a:spLocks noChangeArrowheads="1"/>
              </p:cNvSpPr>
              <p:nvPr/>
            </p:nvSpPr>
            <p:spPr bwMode="auto">
              <a:xfrm>
                <a:off x="7791450" y="1359175"/>
                <a:ext cx="681038" cy="464947"/>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pic>
            <p:nvPicPr>
              <p:cNvPr id="59452" name="Picture 68"/>
              <p:cNvPicPr>
                <a:picLocks noChangeAspect="1" noChangeArrowheads="1"/>
              </p:cNvPicPr>
              <p:nvPr/>
            </p:nvPicPr>
            <p:blipFill>
              <a:blip r:embed="rId4" cstate="print"/>
              <a:srcRect/>
              <a:stretch>
                <a:fillRect/>
              </a:stretch>
            </p:blipFill>
            <p:spPr bwMode="auto">
              <a:xfrm>
                <a:off x="7791450" y="1359175"/>
                <a:ext cx="681038" cy="464947"/>
              </a:xfrm>
              <a:prstGeom prst="rect">
                <a:avLst/>
              </a:prstGeom>
              <a:noFill/>
              <a:ln w="9525">
                <a:noFill/>
                <a:miter lim="800000"/>
                <a:headEnd/>
                <a:tailEnd/>
              </a:ln>
            </p:spPr>
          </p:pic>
          <p:sp>
            <p:nvSpPr>
              <p:cNvPr id="59453" name="Rectangle 69"/>
              <p:cNvSpPr>
                <a:spLocks noChangeArrowheads="1"/>
              </p:cNvSpPr>
              <p:nvPr/>
            </p:nvSpPr>
            <p:spPr bwMode="auto">
              <a:xfrm>
                <a:off x="7791450" y="1359174"/>
                <a:ext cx="681038" cy="464947"/>
              </a:xfrm>
              <a:prstGeom prst="rect">
                <a:avLst/>
              </a:prstGeom>
              <a:solidFill>
                <a:srgbClr val="FFFFFF"/>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54" name="Line 70"/>
              <p:cNvSpPr>
                <a:spLocks noChangeShapeType="1"/>
              </p:cNvSpPr>
              <p:nvPr/>
            </p:nvSpPr>
            <p:spPr bwMode="auto">
              <a:xfrm flipH="1">
                <a:off x="7905750" y="1776889"/>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5" name="Line 71"/>
              <p:cNvSpPr>
                <a:spLocks noChangeShapeType="1"/>
              </p:cNvSpPr>
              <p:nvPr/>
            </p:nvSpPr>
            <p:spPr bwMode="auto">
              <a:xfrm flipH="1">
                <a:off x="7905750" y="1716372"/>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6" name="Line 72"/>
              <p:cNvSpPr>
                <a:spLocks noChangeShapeType="1"/>
              </p:cNvSpPr>
              <p:nvPr/>
            </p:nvSpPr>
            <p:spPr bwMode="auto">
              <a:xfrm flipH="1">
                <a:off x="7905750" y="1657331"/>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7" name="Line 73"/>
              <p:cNvSpPr>
                <a:spLocks noChangeShapeType="1"/>
              </p:cNvSpPr>
              <p:nvPr/>
            </p:nvSpPr>
            <p:spPr bwMode="auto">
              <a:xfrm flipH="1">
                <a:off x="7905750" y="1596815"/>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8" name="Line 74"/>
              <p:cNvSpPr>
                <a:spLocks noChangeShapeType="1"/>
              </p:cNvSpPr>
              <p:nvPr/>
            </p:nvSpPr>
            <p:spPr bwMode="auto">
              <a:xfrm>
                <a:off x="7905750"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59" name="Line 75"/>
              <p:cNvSpPr>
                <a:spLocks noChangeShapeType="1"/>
              </p:cNvSpPr>
              <p:nvPr/>
            </p:nvSpPr>
            <p:spPr bwMode="auto">
              <a:xfrm>
                <a:off x="8056563"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60" name="Line 76"/>
              <p:cNvSpPr>
                <a:spLocks noChangeShapeType="1"/>
              </p:cNvSpPr>
              <p:nvPr/>
            </p:nvSpPr>
            <p:spPr bwMode="auto">
              <a:xfrm>
                <a:off x="8207375"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61" name="Rectangle 77"/>
              <p:cNvSpPr>
                <a:spLocks noChangeArrowheads="1"/>
              </p:cNvSpPr>
              <p:nvPr/>
            </p:nvSpPr>
            <p:spPr bwMode="auto">
              <a:xfrm>
                <a:off x="7839075"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2" name="Rectangle 78"/>
              <p:cNvSpPr>
                <a:spLocks noChangeArrowheads="1"/>
              </p:cNvSpPr>
              <p:nvPr/>
            </p:nvSpPr>
            <p:spPr bwMode="auto">
              <a:xfrm>
                <a:off x="7989888"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3" name="Rectangle 79"/>
              <p:cNvSpPr>
                <a:spLocks noChangeArrowheads="1"/>
              </p:cNvSpPr>
              <p:nvPr/>
            </p:nvSpPr>
            <p:spPr bwMode="auto">
              <a:xfrm>
                <a:off x="8140700" y="1512681"/>
                <a:ext cx="133350"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4" name="Rectangle 80"/>
              <p:cNvSpPr>
                <a:spLocks noChangeArrowheads="1"/>
              </p:cNvSpPr>
              <p:nvPr/>
            </p:nvSpPr>
            <p:spPr bwMode="auto">
              <a:xfrm>
                <a:off x="8305800" y="1571722"/>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5" name="Rectangle 81"/>
              <p:cNvSpPr>
                <a:spLocks noChangeArrowheads="1"/>
              </p:cNvSpPr>
              <p:nvPr/>
            </p:nvSpPr>
            <p:spPr bwMode="auto">
              <a:xfrm>
                <a:off x="8305800" y="1632239"/>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6" name="Rectangle 82"/>
              <p:cNvSpPr>
                <a:spLocks noChangeArrowheads="1"/>
              </p:cNvSpPr>
              <p:nvPr/>
            </p:nvSpPr>
            <p:spPr bwMode="auto">
              <a:xfrm>
                <a:off x="8305800" y="1691280"/>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7" name="Rectangle 83"/>
              <p:cNvSpPr>
                <a:spLocks noChangeArrowheads="1"/>
              </p:cNvSpPr>
              <p:nvPr/>
            </p:nvSpPr>
            <p:spPr bwMode="auto">
              <a:xfrm>
                <a:off x="8305800" y="1751797"/>
                <a:ext cx="106363"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8" name="Rectangle 84"/>
              <p:cNvSpPr>
                <a:spLocks noChangeArrowheads="1"/>
              </p:cNvSpPr>
              <p:nvPr/>
            </p:nvSpPr>
            <p:spPr bwMode="auto">
              <a:xfrm>
                <a:off x="8035925" y="1384268"/>
                <a:ext cx="201613" cy="48708"/>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69" name="Line 85"/>
              <p:cNvSpPr>
                <a:spLocks noChangeShapeType="1"/>
              </p:cNvSpPr>
              <p:nvPr/>
            </p:nvSpPr>
            <p:spPr bwMode="auto">
              <a:xfrm flipH="1">
                <a:off x="7905750" y="1486113"/>
                <a:ext cx="4524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0" name="Line 86"/>
              <p:cNvSpPr>
                <a:spLocks noChangeShapeType="1"/>
              </p:cNvSpPr>
              <p:nvPr/>
            </p:nvSpPr>
            <p:spPr bwMode="auto">
              <a:xfrm>
                <a:off x="8358188" y="1486113"/>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1" name="Rectangle 87"/>
              <p:cNvSpPr>
                <a:spLocks noChangeArrowheads="1"/>
              </p:cNvSpPr>
              <p:nvPr/>
            </p:nvSpPr>
            <p:spPr bwMode="auto">
              <a:xfrm>
                <a:off x="8291513" y="1512681"/>
                <a:ext cx="134937" cy="50185"/>
              </a:xfrm>
              <a:prstGeom prst="rect">
                <a:avLst/>
              </a:prstGeom>
              <a:solidFill>
                <a:srgbClr val="005258"/>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72" name="Line 88"/>
              <p:cNvSpPr>
                <a:spLocks noChangeShapeType="1"/>
              </p:cNvSpPr>
              <p:nvPr/>
            </p:nvSpPr>
            <p:spPr bwMode="auto">
              <a:xfrm>
                <a:off x="8137525" y="1432976"/>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3" name="Line 89"/>
              <p:cNvSpPr>
                <a:spLocks noChangeShapeType="1"/>
              </p:cNvSpPr>
              <p:nvPr/>
            </p:nvSpPr>
            <p:spPr bwMode="auto">
              <a:xfrm flipH="1">
                <a:off x="7905750" y="1776889"/>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4" name="Line 90"/>
              <p:cNvSpPr>
                <a:spLocks noChangeShapeType="1"/>
              </p:cNvSpPr>
              <p:nvPr/>
            </p:nvSpPr>
            <p:spPr bwMode="auto">
              <a:xfrm flipH="1">
                <a:off x="7905750" y="1716372"/>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5" name="Line 91"/>
              <p:cNvSpPr>
                <a:spLocks noChangeShapeType="1"/>
              </p:cNvSpPr>
              <p:nvPr/>
            </p:nvSpPr>
            <p:spPr bwMode="auto">
              <a:xfrm flipH="1">
                <a:off x="7905750" y="1657331"/>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6" name="Line 92"/>
              <p:cNvSpPr>
                <a:spLocks noChangeShapeType="1"/>
              </p:cNvSpPr>
              <p:nvPr/>
            </p:nvSpPr>
            <p:spPr bwMode="auto">
              <a:xfrm flipH="1">
                <a:off x="7905750" y="1596815"/>
                <a:ext cx="4143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7" name="Line 93"/>
              <p:cNvSpPr>
                <a:spLocks noChangeShapeType="1"/>
              </p:cNvSpPr>
              <p:nvPr/>
            </p:nvSpPr>
            <p:spPr bwMode="auto">
              <a:xfrm>
                <a:off x="7905750"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8" name="Line 94"/>
              <p:cNvSpPr>
                <a:spLocks noChangeShapeType="1"/>
              </p:cNvSpPr>
              <p:nvPr/>
            </p:nvSpPr>
            <p:spPr bwMode="auto">
              <a:xfrm>
                <a:off x="8056563"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79" name="Line 95"/>
              <p:cNvSpPr>
                <a:spLocks noChangeShapeType="1"/>
              </p:cNvSpPr>
              <p:nvPr/>
            </p:nvSpPr>
            <p:spPr bwMode="auto">
              <a:xfrm>
                <a:off x="8207375" y="1486113"/>
                <a:ext cx="0" cy="28930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80" name="Rectangle 96"/>
              <p:cNvSpPr>
                <a:spLocks noChangeArrowheads="1"/>
              </p:cNvSpPr>
              <p:nvPr/>
            </p:nvSpPr>
            <p:spPr bwMode="auto">
              <a:xfrm>
                <a:off x="7839075" y="1512681"/>
                <a:ext cx="133350"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1" name="Rectangle 97"/>
              <p:cNvSpPr>
                <a:spLocks noChangeArrowheads="1"/>
              </p:cNvSpPr>
              <p:nvPr/>
            </p:nvSpPr>
            <p:spPr bwMode="auto">
              <a:xfrm>
                <a:off x="7989888" y="1512681"/>
                <a:ext cx="133350"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2" name="Rectangle 98"/>
              <p:cNvSpPr>
                <a:spLocks noChangeArrowheads="1"/>
              </p:cNvSpPr>
              <p:nvPr/>
            </p:nvSpPr>
            <p:spPr bwMode="auto">
              <a:xfrm>
                <a:off x="8140700" y="1512681"/>
                <a:ext cx="133350"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3" name="Rectangle 99"/>
              <p:cNvSpPr>
                <a:spLocks noChangeArrowheads="1"/>
              </p:cNvSpPr>
              <p:nvPr/>
            </p:nvSpPr>
            <p:spPr bwMode="auto">
              <a:xfrm>
                <a:off x="8305800" y="1571722"/>
                <a:ext cx="106363"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4" name="Rectangle 100"/>
              <p:cNvSpPr>
                <a:spLocks noChangeArrowheads="1"/>
              </p:cNvSpPr>
              <p:nvPr/>
            </p:nvSpPr>
            <p:spPr bwMode="auto">
              <a:xfrm>
                <a:off x="8305800" y="1632239"/>
                <a:ext cx="106363"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5" name="Rectangle 101"/>
              <p:cNvSpPr>
                <a:spLocks noChangeArrowheads="1"/>
              </p:cNvSpPr>
              <p:nvPr/>
            </p:nvSpPr>
            <p:spPr bwMode="auto">
              <a:xfrm>
                <a:off x="8305800" y="1691280"/>
                <a:ext cx="106363"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6" name="Rectangle 102"/>
              <p:cNvSpPr>
                <a:spLocks noChangeArrowheads="1"/>
              </p:cNvSpPr>
              <p:nvPr/>
            </p:nvSpPr>
            <p:spPr bwMode="auto">
              <a:xfrm>
                <a:off x="8305800" y="1751797"/>
                <a:ext cx="106363"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7" name="Rectangle 103"/>
              <p:cNvSpPr>
                <a:spLocks noChangeArrowheads="1"/>
              </p:cNvSpPr>
              <p:nvPr/>
            </p:nvSpPr>
            <p:spPr bwMode="auto">
              <a:xfrm>
                <a:off x="8035925" y="1384268"/>
                <a:ext cx="201613" cy="48708"/>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88" name="Line 104"/>
              <p:cNvSpPr>
                <a:spLocks noChangeShapeType="1"/>
              </p:cNvSpPr>
              <p:nvPr/>
            </p:nvSpPr>
            <p:spPr bwMode="auto">
              <a:xfrm flipH="1">
                <a:off x="7905750" y="1486113"/>
                <a:ext cx="452438" cy="0"/>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89" name="Line 105"/>
              <p:cNvSpPr>
                <a:spLocks noChangeShapeType="1"/>
              </p:cNvSpPr>
              <p:nvPr/>
            </p:nvSpPr>
            <p:spPr bwMode="auto">
              <a:xfrm>
                <a:off x="8358188" y="1486113"/>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sp>
            <p:nvSpPr>
              <p:cNvPr id="59490" name="Rectangle 106"/>
              <p:cNvSpPr>
                <a:spLocks noChangeArrowheads="1"/>
              </p:cNvSpPr>
              <p:nvPr/>
            </p:nvSpPr>
            <p:spPr bwMode="auto">
              <a:xfrm>
                <a:off x="8291513" y="1512681"/>
                <a:ext cx="134937" cy="50185"/>
              </a:xfrm>
              <a:prstGeom prst="rect">
                <a:avLst/>
              </a:prstGeom>
              <a:solidFill>
                <a:srgbClr val="427BAB"/>
              </a:solidFill>
              <a:ln w="9525">
                <a:noFill/>
                <a:miter lim="800000"/>
                <a:headEnd/>
                <a:tailEnd/>
              </a:ln>
            </p:spPr>
            <p:txBody>
              <a:bodyPr/>
              <a:lstStyle/>
              <a:p>
                <a:pPr defTabSz="449263" eaLnBrk="0" hangingPunct="0">
                  <a:lnSpc>
                    <a:spcPct val="68000"/>
                  </a:lnSpc>
                  <a:spcBef>
                    <a:spcPct val="25000"/>
                  </a:spcBef>
                </a:pPr>
                <a:endParaRPr lang="en-GB" sz="2200" dirty="0">
                  <a:solidFill>
                    <a:prstClr val="black"/>
                  </a:solidFill>
                  <a:latin typeface="Calibri"/>
                </a:endParaRPr>
              </a:p>
            </p:txBody>
          </p:sp>
          <p:sp>
            <p:nvSpPr>
              <p:cNvPr id="59491" name="Line 107"/>
              <p:cNvSpPr>
                <a:spLocks noChangeShapeType="1"/>
              </p:cNvSpPr>
              <p:nvPr/>
            </p:nvSpPr>
            <p:spPr bwMode="auto">
              <a:xfrm>
                <a:off x="8137525" y="1432976"/>
                <a:ext cx="0" cy="53137"/>
              </a:xfrm>
              <a:prstGeom prst="line">
                <a:avLst/>
              </a:prstGeom>
              <a:noFill/>
              <a:ln w="7938" cap="rnd">
                <a:solidFill>
                  <a:srgbClr val="000000"/>
                </a:solidFill>
                <a:round/>
                <a:headEnd/>
                <a:tailEnd/>
              </a:ln>
            </p:spPr>
            <p:txBody>
              <a:bodyPr/>
              <a:lstStyle/>
              <a:p>
                <a:endParaRPr lang="pt-BR" dirty="0">
                  <a:solidFill>
                    <a:prstClr val="black"/>
                  </a:solidFill>
                  <a:latin typeface="Calibri"/>
                </a:endParaRPr>
              </a:p>
            </p:txBody>
          </p:sp>
        </p:grpSp>
        <p:sp>
          <p:nvSpPr>
            <p:cNvPr id="59419" name="Text Box 155"/>
            <p:cNvSpPr txBox="1">
              <a:spLocks noChangeArrowheads="1"/>
            </p:cNvSpPr>
            <p:nvPr/>
          </p:nvSpPr>
          <p:spPr bwMode="auto">
            <a:xfrm rot="16200000">
              <a:off x="343586" y="1714846"/>
              <a:ext cx="1098763" cy="553998"/>
            </a:xfrm>
            <a:prstGeom prst="rect">
              <a:avLst/>
            </a:prstGeom>
            <a:noFill/>
            <a:ln w="12700" algn="ctr">
              <a:noFill/>
              <a:miter lim="800000"/>
              <a:headEnd/>
              <a:tailEnd/>
            </a:ln>
          </p:spPr>
          <p:txBody>
            <a:bodyPr wrap="none" lIns="0" tIns="0" rIns="0" bIns="0">
              <a:spAutoFit/>
            </a:bodyPr>
            <a:lstStyle/>
            <a:p>
              <a:pPr algn="ctr"/>
              <a:r>
                <a:rPr lang="de-DE" b="1" dirty="0">
                  <a:solidFill>
                    <a:prstClr val="black"/>
                  </a:solidFill>
                  <a:latin typeface="Calibri"/>
                </a:rPr>
                <a:t>Estratégico </a:t>
              </a:r>
            </a:p>
            <a:p>
              <a:pPr algn="ctr"/>
              <a:r>
                <a:rPr lang="de-DE" b="1" dirty="0">
                  <a:solidFill>
                    <a:prstClr val="black"/>
                  </a:solidFill>
                  <a:latin typeface="Calibri"/>
                </a:rPr>
                <a:t>(Bimestral)</a:t>
              </a:r>
            </a:p>
          </p:txBody>
        </p:sp>
        <p:sp>
          <p:nvSpPr>
            <p:cNvPr id="59420" name="Text Box 156"/>
            <p:cNvSpPr txBox="1">
              <a:spLocks noChangeArrowheads="1"/>
            </p:cNvSpPr>
            <p:nvPr/>
          </p:nvSpPr>
          <p:spPr bwMode="auto">
            <a:xfrm rot="16200000">
              <a:off x="-111569" y="3341172"/>
              <a:ext cx="2009076" cy="553998"/>
            </a:xfrm>
            <a:prstGeom prst="rect">
              <a:avLst/>
            </a:prstGeom>
            <a:noFill/>
            <a:ln w="12700" algn="ctr">
              <a:noFill/>
              <a:miter lim="800000"/>
              <a:headEnd/>
              <a:tailEnd/>
            </a:ln>
          </p:spPr>
          <p:txBody>
            <a:bodyPr wrap="none" lIns="0" tIns="0" rIns="0" bIns="0">
              <a:spAutoFit/>
            </a:bodyPr>
            <a:lstStyle/>
            <a:p>
              <a:pPr algn="ctr"/>
              <a:r>
                <a:rPr lang="de-DE" b="1" dirty="0">
                  <a:solidFill>
                    <a:prstClr val="black"/>
                  </a:solidFill>
                  <a:latin typeface="Calibri"/>
                </a:rPr>
                <a:t>Tático </a:t>
              </a:r>
            </a:p>
            <a:p>
              <a:pPr algn="ctr"/>
              <a:r>
                <a:rPr lang="de-DE" b="1" dirty="0">
                  <a:solidFill>
                    <a:prstClr val="black"/>
                  </a:solidFill>
                  <a:latin typeface="Calibri"/>
                </a:rPr>
                <a:t>(Quinzenal / Mensal)</a:t>
              </a:r>
            </a:p>
          </p:txBody>
        </p:sp>
        <p:sp>
          <p:nvSpPr>
            <p:cNvPr id="59424" name="Text Box 160"/>
            <p:cNvSpPr txBox="1">
              <a:spLocks noChangeArrowheads="1"/>
            </p:cNvSpPr>
            <p:nvPr/>
          </p:nvSpPr>
          <p:spPr bwMode="auto">
            <a:xfrm rot="16200000">
              <a:off x="316017" y="5071288"/>
              <a:ext cx="1153906" cy="553998"/>
            </a:xfrm>
            <a:prstGeom prst="rect">
              <a:avLst/>
            </a:prstGeom>
            <a:noFill/>
            <a:ln w="12700" algn="ctr">
              <a:noFill/>
              <a:miter lim="800000"/>
              <a:headEnd/>
              <a:tailEnd/>
            </a:ln>
          </p:spPr>
          <p:txBody>
            <a:bodyPr wrap="none" lIns="0" tIns="0" rIns="0" bIns="0">
              <a:spAutoFit/>
            </a:bodyPr>
            <a:lstStyle/>
            <a:p>
              <a:r>
                <a:rPr lang="de-DE" b="1" dirty="0">
                  <a:solidFill>
                    <a:prstClr val="black"/>
                  </a:solidFill>
                  <a:latin typeface="Calibri"/>
                </a:rPr>
                <a:t>Operacional</a:t>
              </a:r>
            </a:p>
            <a:p>
              <a:r>
                <a:rPr lang="de-DE" b="1" dirty="0">
                  <a:solidFill>
                    <a:prstClr val="black"/>
                  </a:solidFill>
                  <a:latin typeface="Calibri"/>
                </a:rPr>
                <a:t> (Semanal)</a:t>
              </a:r>
            </a:p>
          </p:txBody>
        </p:sp>
        <p:sp>
          <p:nvSpPr>
            <p:cNvPr id="163" name="Rectangle 35"/>
            <p:cNvSpPr>
              <a:spLocks noChangeArrowheads="1"/>
            </p:cNvSpPr>
            <p:nvPr/>
          </p:nvSpPr>
          <p:spPr bwMode="auto">
            <a:xfrm>
              <a:off x="3995936" y="4761424"/>
              <a:ext cx="1824448" cy="360040"/>
            </a:xfrm>
            <a:prstGeom prst="rect">
              <a:avLst/>
            </a:prstGeom>
            <a:noFill/>
            <a:ln w="9525" algn="ctr">
              <a:noFill/>
              <a:round/>
              <a:headEnd/>
              <a:tailEnd/>
            </a:ln>
          </p:spPr>
          <p:txBody>
            <a:bodyPr lIns="0" tIns="72000" rIns="0" bIns="0"/>
            <a:lstStyle/>
            <a:p>
              <a:pPr algn="ctr" defTabSz="449263" eaLnBrk="0" hangingPunct="0"/>
              <a:r>
                <a:rPr lang="en-US" sz="1600" dirty="0">
                  <a:solidFill>
                    <a:prstClr val="white"/>
                  </a:solidFill>
                  <a:latin typeface="Tele-GroteskHal" pitchFamily="2" charset="0"/>
                </a:rPr>
                <a:t>Time de </a:t>
              </a:r>
              <a:r>
                <a:rPr lang="en-US" sz="1600" dirty="0" err="1">
                  <a:solidFill>
                    <a:prstClr val="white"/>
                  </a:solidFill>
                  <a:latin typeface="Tele-GroteskHal" pitchFamily="2" charset="0"/>
                </a:rPr>
                <a:t>Projeto</a:t>
              </a:r>
              <a:endParaRPr lang="en-US" sz="1600" dirty="0">
                <a:solidFill>
                  <a:prstClr val="white"/>
                </a:solidFill>
                <a:latin typeface="Tele-GroteskHal" pitchFamily="2" charset="0"/>
              </a:endParaRPr>
            </a:p>
          </p:txBody>
        </p:sp>
        <p:sp>
          <p:nvSpPr>
            <p:cNvPr id="59406" name="Rectangle 31"/>
            <p:cNvSpPr>
              <a:spLocks noChangeArrowheads="1"/>
            </p:cNvSpPr>
            <p:nvPr/>
          </p:nvSpPr>
          <p:spPr bwMode="auto">
            <a:xfrm>
              <a:off x="1475656" y="4772272"/>
              <a:ext cx="2445197" cy="811367"/>
            </a:xfrm>
            <a:prstGeom prst="rect">
              <a:avLst/>
            </a:prstGeom>
            <a:noFill/>
            <a:ln w="9525" algn="ctr">
              <a:noFill/>
              <a:round/>
              <a:headEnd/>
              <a:tailEnd/>
            </a:ln>
          </p:spPr>
          <p:txBody>
            <a:bodyPr wrap="square" lIns="0" tIns="72000" rIns="0" bIns="0">
              <a:spAutoFit/>
            </a:bodyPr>
            <a:lstStyle/>
            <a:p>
              <a:pPr marL="222250" indent="-222250" defTabSz="449263" eaLnBrk="0" hangingPunct="0">
                <a:defRPr/>
              </a:pPr>
              <a:r>
                <a:rPr lang="de-DE" sz="1600" dirty="0">
                  <a:solidFill>
                    <a:prstClr val="black"/>
                  </a:solidFill>
                  <a:latin typeface="Tele-GroteskHal" pitchFamily="2" charset="0"/>
                </a:rPr>
                <a:t>Gerente de Projeto</a:t>
              </a:r>
            </a:p>
            <a:p>
              <a:pPr marL="222250" indent="-222250" defTabSz="449263" eaLnBrk="0" hangingPunct="0">
                <a:defRPr/>
              </a:pPr>
              <a:r>
                <a:rPr lang="de-DE" sz="1600" dirty="0">
                  <a:solidFill>
                    <a:prstClr val="black"/>
                  </a:solidFill>
                  <a:latin typeface="Tele-GroteskHal" pitchFamily="2" charset="0"/>
                </a:rPr>
                <a:t>Time de Projeto e </a:t>
              </a:r>
            </a:p>
            <a:p>
              <a:pPr marL="222250" indent="-222250" defTabSz="449263" eaLnBrk="0" hangingPunct="0">
                <a:defRPr/>
              </a:pPr>
              <a:r>
                <a:rPr lang="de-DE" sz="1600" dirty="0">
                  <a:solidFill>
                    <a:prstClr val="black"/>
                  </a:solidFill>
                  <a:latin typeface="Tele-GroteskHal" pitchFamily="2" charset="0"/>
                </a:rPr>
                <a:t>Key-Users</a:t>
              </a:r>
            </a:p>
          </p:txBody>
        </p:sp>
      </p:grpSp>
      <p:sp>
        <p:nvSpPr>
          <p:cNvPr id="159" name="Rectangle 29"/>
          <p:cNvSpPr>
            <a:spLocks noChangeArrowheads="1"/>
          </p:cNvSpPr>
          <p:nvPr/>
        </p:nvSpPr>
        <p:spPr bwMode="auto">
          <a:xfrm>
            <a:off x="2541593" y="3918290"/>
            <a:ext cx="2589213" cy="565146"/>
          </a:xfrm>
          <a:prstGeom prst="rect">
            <a:avLst/>
          </a:prstGeom>
          <a:noFill/>
          <a:ln w="9525" algn="ctr">
            <a:noFill/>
            <a:round/>
            <a:headEnd/>
            <a:tailEnd/>
          </a:ln>
        </p:spPr>
        <p:txBody>
          <a:bodyPr wrap="square" lIns="0" tIns="72000" rIns="0" bIns="0">
            <a:spAutoFit/>
          </a:bodyPr>
          <a:lstStyle/>
          <a:p>
            <a:pPr marL="222250" indent="-222250" defTabSz="449263" eaLnBrk="0" hangingPunct="0">
              <a:defRPr/>
            </a:pPr>
            <a:r>
              <a:rPr lang="de-DE" sz="1600" dirty="0">
                <a:solidFill>
                  <a:prstClr val="black"/>
                </a:solidFill>
                <a:latin typeface="Tele-GroteskHal" pitchFamily="2" charset="0"/>
              </a:rPr>
              <a:t>Representantes de TI e</a:t>
            </a:r>
          </a:p>
          <a:p>
            <a:pPr marL="222250" indent="-222250" defTabSz="449263" eaLnBrk="0" hangingPunct="0">
              <a:defRPr/>
            </a:pPr>
            <a:r>
              <a:rPr lang="de-DE" sz="1600" dirty="0">
                <a:solidFill>
                  <a:prstClr val="black"/>
                </a:solidFill>
                <a:latin typeface="Tele-GroteskHal" pitchFamily="2" charset="0"/>
              </a:rPr>
              <a:t>das Áreas de Negócios</a:t>
            </a:r>
          </a:p>
        </p:txBody>
      </p:sp>
      <p:pic>
        <p:nvPicPr>
          <p:cNvPr id="1026" name="Picture 2" descr="C:\Users\kasbu\Documents\Supero\Marketing\SUPERO-Logo.png"/>
          <p:cNvPicPr>
            <a:picLocks noChangeAspect="1" noChangeArrowheads="1"/>
          </p:cNvPicPr>
          <p:nvPr/>
        </p:nvPicPr>
        <p:blipFill>
          <a:blip r:embed="rId5" cstate="print"/>
          <a:srcRect/>
          <a:stretch>
            <a:fillRect/>
          </a:stretch>
        </p:blipFill>
        <p:spPr bwMode="auto">
          <a:xfrm>
            <a:off x="8813649" y="1284852"/>
            <a:ext cx="720080" cy="474334"/>
          </a:xfrm>
          <a:prstGeom prst="rect">
            <a:avLst/>
          </a:prstGeom>
          <a:noFill/>
        </p:spPr>
      </p:pic>
      <p:pic>
        <p:nvPicPr>
          <p:cNvPr id="1027" name="Picture 3" descr="C:\Users\kasbu\Downloads\ArcelorMittal\arcelormittal.gif"/>
          <p:cNvPicPr>
            <a:picLocks noChangeAspect="1" noChangeArrowheads="1"/>
          </p:cNvPicPr>
          <p:nvPr/>
        </p:nvPicPr>
        <p:blipFill>
          <a:blip r:embed="rId6" cstate="print"/>
          <a:srcRect/>
          <a:stretch>
            <a:fillRect/>
          </a:stretch>
        </p:blipFill>
        <p:spPr bwMode="auto">
          <a:xfrm>
            <a:off x="2948875" y="1367158"/>
            <a:ext cx="1021457" cy="280486"/>
          </a:xfrm>
          <a:prstGeom prst="rect">
            <a:avLst/>
          </a:prstGeom>
          <a:noFill/>
        </p:spPr>
      </p:pic>
      <p:sp>
        <p:nvSpPr>
          <p:cNvPr id="160" name="Título 1">
            <a:extLst>
              <a:ext uri="{FF2B5EF4-FFF2-40B4-BE49-F238E27FC236}">
                <a16:creationId xmlns:a16="http://schemas.microsoft.com/office/drawing/2014/main" id="{011F9944-3F22-43E1-A06E-51D50CFBD1E4}"/>
              </a:ext>
            </a:extLst>
          </p:cNvPr>
          <p:cNvSpPr txBox="1">
            <a:spLocks/>
          </p:cNvSpPr>
          <p:nvPr/>
        </p:nvSpPr>
        <p:spPr>
          <a:xfrm>
            <a:off x="207063" y="221598"/>
            <a:ext cx="4629982" cy="415498"/>
          </a:xfrm>
          <a:prstGeom prst="rect">
            <a:avLst/>
          </a:prstGeom>
        </p:spPr>
        <p:txBody>
          <a:bodyPr vert="horz" wrap="square" lIns="0" tIns="0" rIns="0" bIns="0" rtlCol="0" anchor="b">
            <a:spAutoFit/>
          </a:bodyPr>
          <a:lstStyle>
            <a:lvl1pPr>
              <a:lnSpc>
                <a:spcPct val="100000"/>
              </a:lnSpc>
              <a:spcBef>
                <a:spcPts val="0"/>
              </a:spcBef>
              <a:spcAft>
                <a:spcPts val="800"/>
              </a:spcAft>
              <a:buNone/>
              <a:tabLst>
                <a:tab pos="449128" algn="l"/>
              </a:tabLst>
              <a:defRPr sz="2700" b="1">
                <a:solidFill>
                  <a:srgbClr val="F79646"/>
                </a:solidFill>
                <a:effectLst>
                  <a:outerShdw blurRad="38100" dist="38100" dir="2700000" algn="tl">
                    <a:srgbClr val="000000">
                      <a:alpha val="43137"/>
                    </a:srgbClr>
                  </a:outerShdw>
                </a:effectLst>
                <a:latin typeface="Calibri"/>
                <a:cs typeface="Arial" pitchFamily="34" charset="0"/>
              </a:defRPr>
            </a:lvl1pPr>
          </a:lstStyle>
          <a:p>
            <a:r>
              <a:rPr lang="pt-BR" dirty="0"/>
              <a:t>Governança deste projeto</a:t>
            </a:r>
          </a:p>
        </p:txBody>
      </p:sp>
      <p:pic>
        <p:nvPicPr>
          <p:cNvPr id="161" name="Imagem 160">
            <a:extLst>
              <a:ext uri="{FF2B5EF4-FFF2-40B4-BE49-F238E27FC236}">
                <a16:creationId xmlns:a16="http://schemas.microsoft.com/office/drawing/2014/main" id="{0F5B5F3B-66E2-4A84-9D98-A8E1010A4ACA}"/>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30413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bwMode="auto">
          <a:xfrm>
            <a:off x="1588" y="3285023"/>
            <a:ext cx="12188825" cy="1257723"/>
          </a:xfrm>
          <a:prstGeom prst="rect">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799" dirty="0">
              <a:latin typeface="Aller"/>
            </a:endParaRPr>
          </a:p>
        </p:txBody>
      </p:sp>
      <p:sp>
        <p:nvSpPr>
          <p:cNvPr id="2" name="Retângulo 1"/>
          <p:cNvSpPr/>
          <p:nvPr/>
        </p:nvSpPr>
        <p:spPr>
          <a:xfrm>
            <a:off x="-239054" y="3736339"/>
            <a:ext cx="12188825" cy="646163"/>
          </a:xfrm>
          <a:prstGeom prst="rect">
            <a:avLst/>
          </a:prstGeom>
        </p:spPr>
        <p:txBody>
          <a:bodyPr wrap="square">
            <a:spAutoFit/>
          </a:bodyPr>
          <a:lstStyle/>
          <a:p>
            <a:pPr algn="ctr"/>
            <a:r>
              <a:rPr lang="pt-BR" sz="3599" b="1" dirty="0">
                <a:solidFill>
                  <a:schemeClr val="bg1"/>
                </a:solidFill>
                <a:latin typeface="+mj-lt"/>
              </a:rPr>
              <a:t>Obrigado</a:t>
            </a:r>
            <a:r>
              <a:rPr lang="pt-BR" sz="3599" dirty="0">
                <a:solidFill>
                  <a:schemeClr val="bg1"/>
                </a:solidFill>
                <a:latin typeface="Gotham Black" panose="02000603040000020004" pitchFamily="2" charset="0"/>
              </a:rPr>
              <a:t>!</a:t>
            </a:r>
            <a:endParaRPr lang="en-US" sz="3599" dirty="0">
              <a:solidFill>
                <a:schemeClr val="bg1"/>
              </a:solidFill>
              <a:latin typeface="Gotham Black" panose="02000603040000020004" pitchFamily="2" charset="0"/>
            </a:endParaRPr>
          </a:p>
        </p:txBody>
      </p:sp>
      <p:pic>
        <p:nvPicPr>
          <p:cNvPr id="4" name="Imagem 3">
            <a:extLst>
              <a:ext uri="{FF2B5EF4-FFF2-40B4-BE49-F238E27FC236}">
                <a16:creationId xmlns:a16="http://schemas.microsoft.com/office/drawing/2014/main" id="{050B4658-F5D6-4C64-933F-DA33A3D4EB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6370" y="4731848"/>
            <a:ext cx="1690722" cy="1690722"/>
          </a:xfrm>
          <a:prstGeom prst="rect">
            <a:avLst/>
          </a:prstGeom>
        </p:spPr>
      </p:pic>
    </p:spTree>
    <p:extLst>
      <p:ext uri="{BB962C8B-B14F-4D97-AF65-F5344CB8AC3E}">
        <p14:creationId xmlns:p14="http://schemas.microsoft.com/office/powerpoint/2010/main" val="24796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2605D26-CCDB-474C-B983-E836D4B9ED21}"/>
              </a:ext>
            </a:extLst>
          </p:cNvPr>
          <p:cNvSpPr>
            <a:spLocks noGrp="1"/>
          </p:cNvSpPr>
          <p:nvPr>
            <p:ph type="ctrTitle"/>
          </p:nvPr>
        </p:nvSpPr>
        <p:spPr/>
        <p:txBody>
          <a:bodyPr/>
          <a:lstStyle/>
          <a:p>
            <a:r>
              <a:rPr lang="en-US" dirty="0"/>
              <a:t>Backup</a:t>
            </a:r>
            <a:endParaRPr lang="pt-BR" dirty="0"/>
          </a:p>
        </p:txBody>
      </p:sp>
    </p:spTree>
    <p:extLst>
      <p:ext uri="{BB962C8B-B14F-4D97-AF65-F5344CB8AC3E}">
        <p14:creationId xmlns:p14="http://schemas.microsoft.com/office/powerpoint/2010/main" val="1955798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de cantos arredondados 3"/>
          <p:cNvSpPr/>
          <p:nvPr/>
        </p:nvSpPr>
        <p:spPr>
          <a:xfrm>
            <a:off x="4820289" y="2177051"/>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prstClr val="black"/>
                </a:solidFill>
                <a:effectLst/>
                <a:uLnTx/>
                <a:uFillTx/>
                <a:latin typeface="Calibri" panose="020F0502020204030204"/>
                <a:ea typeface="+mn-ea"/>
                <a:cs typeface="+mn-cs"/>
              </a:rPr>
              <a:t>CEO</a:t>
            </a:r>
          </a:p>
        </p:txBody>
      </p:sp>
      <p:sp>
        <p:nvSpPr>
          <p:cNvPr id="7" name="Retângulo de cantos arredondados 6"/>
          <p:cNvSpPr/>
          <p:nvPr/>
        </p:nvSpPr>
        <p:spPr>
          <a:xfrm>
            <a:off x="812467" y="3355579"/>
            <a:ext cx="1897509" cy="379134"/>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1" u="none" strike="noStrike" kern="1200" cap="none" spc="0" normalizeH="0" baseline="0" noProof="0" dirty="0">
                <a:ln>
                  <a:noFill/>
                </a:ln>
                <a:solidFill>
                  <a:prstClr val="black"/>
                </a:solidFill>
                <a:effectLst/>
                <a:uLnTx/>
                <a:uFillTx/>
                <a:latin typeface="Calibri" panose="020F0502020204030204"/>
                <a:ea typeface="+mn-ea"/>
                <a:cs typeface="+mn-cs"/>
              </a:rPr>
              <a:t>Oracle</a:t>
            </a:r>
          </a:p>
        </p:txBody>
      </p:sp>
      <p:sp>
        <p:nvSpPr>
          <p:cNvPr id="8" name="Retângulo de cantos arredondados 7"/>
          <p:cNvSpPr/>
          <p:nvPr/>
        </p:nvSpPr>
        <p:spPr>
          <a:xfrm>
            <a:off x="4557875" y="3355579"/>
            <a:ext cx="2044139" cy="379134"/>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1" u="none" strike="noStrike" kern="1200" cap="none" spc="0" normalizeH="0" baseline="0" noProof="0" dirty="0">
                <a:ln>
                  <a:noFill/>
                </a:ln>
                <a:solidFill>
                  <a:prstClr val="black"/>
                </a:solidFill>
                <a:effectLst/>
                <a:uLnTx/>
                <a:uFillTx/>
                <a:latin typeface="Calibri" panose="020F0502020204030204"/>
                <a:ea typeface="+mn-ea"/>
                <a:cs typeface="+mn-cs"/>
              </a:rPr>
              <a:t>Operações</a:t>
            </a:r>
          </a:p>
        </p:txBody>
      </p:sp>
      <p:sp>
        <p:nvSpPr>
          <p:cNvPr id="9" name="Retângulo de cantos arredondados 8"/>
          <p:cNvSpPr/>
          <p:nvPr/>
        </p:nvSpPr>
        <p:spPr>
          <a:xfrm>
            <a:off x="6746480" y="4147078"/>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Adm. </a:t>
            </a:r>
            <a:r>
              <a:rPr kumimoji="0" lang="pt-BR" sz="1800" b="1" i="0" u="none" strike="noStrike" kern="1200" cap="none" spc="0" normalizeH="0" baseline="0" noProof="0" dirty="0" err="1">
                <a:ln>
                  <a:noFill/>
                </a:ln>
                <a:solidFill>
                  <a:prstClr val="black"/>
                </a:solidFill>
                <a:effectLst/>
                <a:uLnTx/>
                <a:uFillTx/>
                <a:latin typeface="Calibri" panose="020F0502020204030204"/>
                <a:ea typeface="+mn-ea"/>
                <a:cs typeface="+mn-cs"/>
              </a:rPr>
              <a:t>Financ</a:t>
            </a: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 name="Retângulo de cantos arredondados 9"/>
          <p:cNvSpPr/>
          <p:nvPr/>
        </p:nvSpPr>
        <p:spPr>
          <a:xfrm>
            <a:off x="8479642" y="4147078"/>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prstClr val="black"/>
                </a:solidFill>
                <a:effectLst/>
                <a:uLnTx/>
                <a:uFillTx/>
                <a:latin typeface="Calibri" panose="020F0502020204030204"/>
                <a:ea typeface="+mn-ea"/>
                <a:cs typeface="+mn-cs"/>
              </a:rPr>
              <a:t>Des.Organiz</a:t>
            </a: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Retângulo de cantos arredondados 10"/>
          <p:cNvSpPr/>
          <p:nvPr/>
        </p:nvSpPr>
        <p:spPr>
          <a:xfrm>
            <a:off x="1001566" y="4153780"/>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 Oracle</a:t>
            </a:r>
          </a:p>
        </p:txBody>
      </p:sp>
      <p:sp>
        <p:nvSpPr>
          <p:cNvPr id="12" name="Retângulo de cantos arredondados 11"/>
          <p:cNvSpPr/>
          <p:nvPr/>
        </p:nvSpPr>
        <p:spPr>
          <a:xfrm>
            <a:off x="6493440" y="5708139"/>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 Florianópolis</a:t>
            </a:r>
          </a:p>
        </p:txBody>
      </p:sp>
      <p:sp>
        <p:nvSpPr>
          <p:cNvPr id="13" name="Retângulo de cantos arredondados 12"/>
          <p:cNvSpPr/>
          <p:nvPr/>
        </p:nvSpPr>
        <p:spPr>
          <a:xfrm>
            <a:off x="4820289" y="5708139"/>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 Joinville</a:t>
            </a:r>
          </a:p>
        </p:txBody>
      </p:sp>
      <p:sp>
        <p:nvSpPr>
          <p:cNvPr id="14" name="Retângulo de cantos arredondados 13"/>
          <p:cNvSpPr/>
          <p:nvPr/>
        </p:nvSpPr>
        <p:spPr>
          <a:xfrm>
            <a:off x="3157114" y="5714950"/>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Coord. Blumenau</a:t>
            </a:r>
          </a:p>
        </p:txBody>
      </p:sp>
      <p:sp>
        <p:nvSpPr>
          <p:cNvPr id="15" name="Retângulo de cantos arredondados 14"/>
          <p:cNvSpPr/>
          <p:nvPr/>
        </p:nvSpPr>
        <p:spPr>
          <a:xfrm>
            <a:off x="2887642" y="4156129"/>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Ger. Comercial </a:t>
            </a:r>
          </a:p>
        </p:txBody>
      </p:sp>
      <p:sp>
        <p:nvSpPr>
          <p:cNvPr id="16" name="Retângulo de cantos arredondados 15"/>
          <p:cNvSpPr/>
          <p:nvPr/>
        </p:nvSpPr>
        <p:spPr>
          <a:xfrm>
            <a:off x="4820289" y="4156123"/>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Operações</a:t>
            </a:r>
          </a:p>
        </p:txBody>
      </p:sp>
      <p:cxnSp>
        <p:nvCxnSpPr>
          <p:cNvPr id="22" name="Conector angulado 21"/>
          <p:cNvCxnSpPr>
            <a:stCxn id="4" idx="2"/>
            <a:endCxn id="7" idx="0"/>
          </p:cNvCxnSpPr>
          <p:nvPr/>
        </p:nvCxnSpPr>
        <p:spPr>
          <a:xfrm rot="5400000">
            <a:off x="3390809" y="1166443"/>
            <a:ext cx="559549" cy="3818722"/>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3" name="Conector angulado 22"/>
          <p:cNvCxnSpPr>
            <a:stCxn id="4" idx="2"/>
            <a:endCxn id="8" idx="0"/>
          </p:cNvCxnSpPr>
          <p:nvPr/>
        </p:nvCxnSpPr>
        <p:spPr>
          <a:xfrm rot="16200000" flipH="1">
            <a:off x="5300170" y="3075803"/>
            <a:ext cx="559549" cy="1"/>
          </a:xfrm>
          <a:prstGeom prst="bentConnector3">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Conector angulado 25"/>
          <p:cNvCxnSpPr>
            <a:stCxn id="68" idx="2"/>
            <a:endCxn id="9" idx="0"/>
          </p:cNvCxnSpPr>
          <p:nvPr/>
        </p:nvCxnSpPr>
        <p:spPr>
          <a:xfrm rot="5400000">
            <a:off x="8144020" y="3051800"/>
            <a:ext cx="457394" cy="1733163"/>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9" name="Conector angulado 28"/>
          <p:cNvCxnSpPr>
            <a:stCxn id="4" idx="2"/>
            <a:endCxn id="68" idx="0"/>
          </p:cNvCxnSpPr>
          <p:nvPr/>
        </p:nvCxnSpPr>
        <p:spPr>
          <a:xfrm rot="16200000" flipH="1">
            <a:off x="7129847" y="1246127"/>
            <a:ext cx="559549" cy="3659354"/>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3" name="Conector angulado 32"/>
          <p:cNvCxnSpPr>
            <a:stCxn id="7" idx="2"/>
            <a:endCxn id="11" idx="0"/>
          </p:cNvCxnSpPr>
          <p:nvPr/>
        </p:nvCxnSpPr>
        <p:spPr>
          <a:xfrm rot="5400000">
            <a:off x="1551689" y="3944246"/>
            <a:ext cx="419067"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34" name="Conector angulado 33"/>
          <p:cNvCxnSpPr>
            <a:stCxn id="112" idx="2"/>
            <a:endCxn id="15" idx="0"/>
          </p:cNvCxnSpPr>
          <p:nvPr/>
        </p:nvCxnSpPr>
        <p:spPr>
          <a:xfrm rot="5400000">
            <a:off x="3436590" y="3945421"/>
            <a:ext cx="421416" cy="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62" name="Conector angulado 61"/>
          <p:cNvCxnSpPr>
            <a:stCxn id="8" idx="2"/>
            <a:endCxn id="16" idx="0"/>
          </p:cNvCxnSpPr>
          <p:nvPr/>
        </p:nvCxnSpPr>
        <p:spPr>
          <a:xfrm rot="5400000">
            <a:off x="5369240" y="3945418"/>
            <a:ext cx="421410" cy="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88" name="Conector angulado 87"/>
          <p:cNvCxnSpPr>
            <a:stCxn id="16" idx="2"/>
            <a:endCxn id="12" idx="0"/>
          </p:cNvCxnSpPr>
          <p:nvPr/>
        </p:nvCxnSpPr>
        <p:spPr>
          <a:xfrm rot="16200000" flipH="1">
            <a:off x="5950001" y="4405044"/>
            <a:ext cx="933037" cy="167315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91" name="Conector angulado 90"/>
          <p:cNvCxnSpPr>
            <a:stCxn id="16" idx="2"/>
            <a:endCxn id="14" idx="0"/>
          </p:cNvCxnSpPr>
          <p:nvPr/>
        </p:nvCxnSpPr>
        <p:spPr>
          <a:xfrm rot="5400000">
            <a:off x="4278433" y="4413439"/>
            <a:ext cx="939848" cy="1663175"/>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68" name="Retângulo de cantos arredondados 67"/>
          <p:cNvSpPr/>
          <p:nvPr/>
        </p:nvSpPr>
        <p:spPr>
          <a:xfrm>
            <a:off x="8703982" y="3355579"/>
            <a:ext cx="1070631" cy="334105"/>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1" u="none" strike="noStrike" kern="1200" cap="none" spc="0" normalizeH="0" baseline="0" noProof="0" dirty="0">
                <a:ln>
                  <a:noFill/>
                </a:ln>
                <a:solidFill>
                  <a:prstClr val="black"/>
                </a:solidFill>
                <a:effectLst/>
                <a:uLnTx/>
                <a:uFillTx/>
                <a:latin typeface="Calibri" panose="020F0502020204030204"/>
                <a:ea typeface="+mn-ea"/>
                <a:cs typeface="+mn-cs"/>
              </a:rPr>
              <a:t>Apoio</a:t>
            </a:r>
          </a:p>
        </p:txBody>
      </p:sp>
      <p:cxnSp>
        <p:nvCxnSpPr>
          <p:cNvPr id="71" name="Conector angulado 70"/>
          <p:cNvCxnSpPr>
            <a:stCxn id="68" idx="2"/>
            <a:endCxn id="10" idx="0"/>
          </p:cNvCxnSpPr>
          <p:nvPr/>
        </p:nvCxnSpPr>
        <p:spPr>
          <a:xfrm rot="5400000">
            <a:off x="9010601" y="3918381"/>
            <a:ext cx="457394" cy="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76" name="CaixaDeTexto 75"/>
          <p:cNvSpPr txBox="1"/>
          <p:nvPr/>
        </p:nvSpPr>
        <p:spPr>
          <a:xfrm>
            <a:off x="4762814" y="4747966"/>
            <a:ext cx="8606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Gustavo</a:t>
            </a:r>
          </a:p>
        </p:txBody>
      </p:sp>
      <p:sp>
        <p:nvSpPr>
          <p:cNvPr id="77" name="CaixaDeTexto 76"/>
          <p:cNvSpPr txBox="1"/>
          <p:nvPr/>
        </p:nvSpPr>
        <p:spPr>
          <a:xfrm>
            <a:off x="6930827" y="6333929"/>
            <a:ext cx="9266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Valdemir</a:t>
            </a:r>
          </a:p>
        </p:txBody>
      </p:sp>
      <p:sp>
        <p:nvSpPr>
          <p:cNvPr id="78" name="CaixaDeTexto 77"/>
          <p:cNvSpPr txBox="1"/>
          <p:nvPr/>
        </p:nvSpPr>
        <p:spPr>
          <a:xfrm>
            <a:off x="5304159" y="6333924"/>
            <a:ext cx="8314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Rodrigo</a:t>
            </a:r>
          </a:p>
        </p:txBody>
      </p:sp>
      <p:sp>
        <p:nvSpPr>
          <p:cNvPr id="79" name="CaixaDeTexto 78"/>
          <p:cNvSpPr txBox="1"/>
          <p:nvPr/>
        </p:nvSpPr>
        <p:spPr>
          <a:xfrm>
            <a:off x="3641918" y="6333929"/>
            <a:ext cx="6987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Rafael</a:t>
            </a:r>
          </a:p>
        </p:txBody>
      </p:sp>
      <p:sp>
        <p:nvSpPr>
          <p:cNvPr id="80" name="CaixaDeTexto 79"/>
          <p:cNvSpPr txBox="1"/>
          <p:nvPr/>
        </p:nvSpPr>
        <p:spPr>
          <a:xfrm>
            <a:off x="7152941" y="4746276"/>
            <a:ext cx="5724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Jairo</a:t>
            </a:r>
          </a:p>
        </p:txBody>
      </p:sp>
      <p:sp>
        <p:nvSpPr>
          <p:cNvPr id="81" name="CaixaDeTexto 80"/>
          <p:cNvSpPr txBox="1"/>
          <p:nvPr/>
        </p:nvSpPr>
        <p:spPr>
          <a:xfrm>
            <a:off x="8859523" y="4744421"/>
            <a:ext cx="8376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Bárbara</a:t>
            </a:r>
          </a:p>
        </p:txBody>
      </p:sp>
      <p:sp>
        <p:nvSpPr>
          <p:cNvPr id="83" name="CaixaDeTexto 82"/>
          <p:cNvSpPr txBox="1"/>
          <p:nvPr/>
        </p:nvSpPr>
        <p:spPr>
          <a:xfrm>
            <a:off x="5690913" y="2757980"/>
            <a:ext cx="689612" cy="338554"/>
          </a:xfrm>
          <a:prstGeom prst="rect">
            <a:avLst/>
          </a:prstGeom>
          <a:noFill/>
          <a:ln w="31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Sidnei</a:t>
            </a:r>
          </a:p>
        </p:txBody>
      </p:sp>
      <p:sp>
        <p:nvSpPr>
          <p:cNvPr id="112" name="Retângulo de cantos arredondados 111"/>
          <p:cNvSpPr/>
          <p:nvPr/>
        </p:nvSpPr>
        <p:spPr>
          <a:xfrm>
            <a:off x="2625228" y="3355579"/>
            <a:ext cx="2044139" cy="379134"/>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1" u="none" strike="noStrike" kern="1200" cap="none" spc="0" normalizeH="0" baseline="0" noProof="0" dirty="0">
                <a:ln>
                  <a:noFill/>
                </a:ln>
                <a:solidFill>
                  <a:prstClr val="black"/>
                </a:solidFill>
                <a:effectLst/>
                <a:uLnTx/>
                <a:uFillTx/>
                <a:latin typeface="Calibri" panose="020F0502020204030204"/>
                <a:ea typeface="+mn-ea"/>
                <a:cs typeface="+mn-cs"/>
              </a:rPr>
              <a:t>Comercial</a:t>
            </a:r>
          </a:p>
        </p:txBody>
      </p:sp>
      <p:cxnSp>
        <p:nvCxnSpPr>
          <p:cNvPr id="114" name="Conector angulado 113"/>
          <p:cNvCxnSpPr>
            <a:stCxn id="4" idx="2"/>
            <a:endCxn id="112" idx="0"/>
          </p:cNvCxnSpPr>
          <p:nvPr/>
        </p:nvCxnSpPr>
        <p:spPr>
          <a:xfrm rot="5400000">
            <a:off x="4333847" y="2109481"/>
            <a:ext cx="559549" cy="1932646"/>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142" name="Conector reto 141"/>
          <p:cNvCxnSpPr>
            <a:stCxn id="15" idx="3"/>
            <a:endCxn id="16" idx="1"/>
          </p:cNvCxnSpPr>
          <p:nvPr/>
        </p:nvCxnSpPr>
        <p:spPr>
          <a:xfrm flipV="1">
            <a:off x="4406952" y="4465613"/>
            <a:ext cx="413337" cy="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3" name="Conector reto 142"/>
          <p:cNvCxnSpPr>
            <a:stCxn id="11" idx="3"/>
            <a:endCxn id="15" idx="1"/>
          </p:cNvCxnSpPr>
          <p:nvPr/>
        </p:nvCxnSpPr>
        <p:spPr>
          <a:xfrm>
            <a:off x="2520876" y="4463270"/>
            <a:ext cx="366766" cy="234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2" name="CaixaDeTexto 151"/>
          <p:cNvSpPr txBox="1"/>
          <p:nvPr/>
        </p:nvSpPr>
        <p:spPr>
          <a:xfrm>
            <a:off x="3225546" y="4736532"/>
            <a:ext cx="8435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Adriano</a:t>
            </a:r>
          </a:p>
        </p:txBody>
      </p:sp>
      <p:sp>
        <p:nvSpPr>
          <p:cNvPr id="153" name="CaixaDeTexto 152"/>
          <p:cNvSpPr txBox="1"/>
          <p:nvPr/>
        </p:nvSpPr>
        <p:spPr>
          <a:xfrm>
            <a:off x="1390301" y="4728642"/>
            <a:ext cx="7256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Ferrão</a:t>
            </a:r>
          </a:p>
        </p:txBody>
      </p:sp>
      <p:sp>
        <p:nvSpPr>
          <p:cNvPr id="49" name="Retângulo de cantos arredondados 48"/>
          <p:cNvSpPr/>
          <p:nvPr/>
        </p:nvSpPr>
        <p:spPr>
          <a:xfrm>
            <a:off x="766035" y="2021430"/>
            <a:ext cx="9361253" cy="3073901"/>
          </a:xfrm>
          <a:prstGeom prst="roundRect">
            <a:avLst/>
          </a:prstGeom>
          <a:noFill/>
          <a:ln w="31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srgbClr val="ED7D31"/>
                </a:solidFill>
                <a:effectLst/>
                <a:uLnTx/>
                <a:uFillTx/>
                <a:latin typeface="Calibri" panose="020F0502020204030204"/>
                <a:ea typeface="+mn-ea"/>
                <a:cs typeface="+mn-cs"/>
              </a:rPr>
              <a:t>Comitê Executivo</a:t>
            </a:r>
          </a:p>
        </p:txBody>
      </p:sp>
      <p:cxnSp>
        <p:nvCxnSpPr>
          <p:cNvPr id="59" name="Conector angulado 58"/>
          <p:cNvCxnSpPr/>
          <p:nvPr/>
        </p:nvCxnSpPr>
        <p:spPr>
          <a:xfrm rot="16200000" flipH="1">
            <a:off x="5113426" y="5237965"/>
            <a:ext cx="933037" cy="7309"/>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65" name="Retângulo de cantos arredondados 64"/>
          <p:cNvSpPr/>
          <p:nvPr/>
        </p:nvSpPr>
        <p:spPr>
          <a:xfrm>
            <a:off x="766034" y="930201"/>
            <a:ext cx="11115038" cy="805672"/>
          </a:xfrm>
          <a:prstGeom prst="roundRect">
            <a:avLst>
              <a:gd name="adj" fmla="val 32382"/>
            </a:avLst>
          </a:prstGeom>
          <a:noFill/>
          <a:ln w="31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srgbClr val="ED7D31"/>
                </a:solidFill>
                <a:effectLst/>
                <a:uLnTx/>
                <a:uFillTx/>
                <a:latin typeface="Calibri" panose="020F0502020204030204"/>
                <a:ea typeface="+mn-ea"/>
                <a:cs typeface="+mn-cs"/>
              </a:rPr>
              <a:t>Conselho Consultivo</a:t>
            </a:r>
          </a:p>
        </p:txBody>
      </p:sp>
      <p:sp>
        <p:nvSpPr>
          <p:cNvPr id="41" name="CaixaDeTexto 40"/>
          <p:cNvSpPr txBox="1"/>
          <p:nvPr/>
        </p:nvSpPr>
        <p:spPr>
          <a:xfrm>
            <a:off x="6237877" y="1023254"/>
            <a:ext cx="43489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Jean, Sidnei, Conselheiro(s) Independente(s)</a:t>
            </a:r>
          </a:p>
        </p:txBody>
      </p:sp>
      <p:sp>
        <p:nvSpPr>
          <p:cNvPr id="69" name="CaixaDeTexto 68"/>
          <p:cNvSpPr txBox="1"/>
          <p:nvPr/>
        </p:nvSpPr>
        <p:spPr>
          <a:xfrm>
            <a:off x="0" y="74281"/>
            <a:ext cx="4943062" cy="403828"/>
          </a:xfrm>
          <a:prstGeom prst="rect">
            <a:avLst/>
          </a:prstGeom>
        </p:spPr>
        <p:txBody>
          <a:bodyPr vert="horz" wrap="square" lIns="0" tIns="0" rIns="0" bIns="0" rtlCol="0" anchor="b">
            <a:spAutoFit/>
          </a:bodyPr>
          <a:lstStyle>
            <a:defPPr>
              <a:defRPr lang="en-US"/>
            </a:defPPr>
            <a:lvl1pPr>
              <a:lnSpc>
                <a:spcPct val="100000"/>
              </a:lnSpc>
              <a:spcBef>
                <a:spcPts val="0"/>
              </a:spcBef>
              <a:spcAft>
                <a:spcPts val="800"/>
              </a:spcAft>
              <a:buNone/>
              <a:tabLst>
                <a:tab pos="449128" algn="l"/>
              </a:tabLst>
              <a:defRPr sz="2700" b="1">
                <a:solidFill>
                  <a:srgbClr val="F79646"/>
                </a:solidFill>
                <a:effectLst>
                  <a:outerShdw blurRad="38100" dist="38100" dir="2700000" algn="tl">
                    <a:srgbClr val="000000">
                      <a:alpha val="43137"/>
                    </a:srgbClr>
                  </a:outerShdw>
                </a:effectLst>
                <a:latin typeface="Calibri"/>
                <a:cs typeface="Arial" pitchFamily="34" charset="0"/>
              </a:defRPr>
            </a:lvl1pPr>
          </a:lstStyle>
          <a:p>
            <a:r>
              <a:rPr lang="pt-BR" dirty="0"/>
              <a:t>Organograma 2018</a:t>
            </a:r>
          </a:p>
        </p:txBody>
      </p:sp>
      <p:cxnSp>
        <p:nvCxnSpPr>
          <p:cNvPr id="46" name="Conector angulado 45"/>
          <p:cNvCxnSpPr>
            <a:stCxn id="4" idx="3"/>
            <a:endCxn id="41" idx="2"/>
          </p:cNvCxnSpPr>
          <p:nvPr/>
        </p:nvCxnSpPr>
        <p:spPr>
          <a:xfrm flipV="1">
            <a:off x="6339599" y="1392586"/>
            <a:ext cx="2072752" cy="1093955"/>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tângulo de cantos arredondados 44"/>
          <p:cNvSpPr/>
          <p:nvPr/>
        </p:nvSpPr>
        <p:spPr>
          <a:xfrm>
            <a:off x="10361762" y="4136498"/>
            <a:ext cx="1519310" cy="6189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Coord.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Infraestrutura</a:t>
            </a:r>
            <a:endPar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CaixaDeTexto 47"/>
          <p:cNvSpPr txBox="1"/>
          <p:nvPr/>
        </p:nvSpPr>
        <p:spPr>
          <a:xfrm>
            <a:off x="10816025" y="4779774"/>
            <a:ext cx="5581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Jean</a:t>
            </a:r>
          </a:p>
        </p:txBody>
      </p:sp>
      <p:cxnSp>
        <p:nvCxnSpPr>
          <p:cNvPr id="51" name="Conector angulado 50"/>
          <p:cNvCxnSpPr>
            <a:stCxn id="68" idx="2"/>
            <a:endCxn id="45" idx="0"/>
          </p:cNvCxnSpPr>
          <p:nvPr/>
        </p:nvCxnSpPr>
        <p:spPr>
          <a:xfrm rot="16200000" flipH="1">
            <a:off x="9956950" y="2972031"/>
            <a:ext cx="446814" cy="1882119"/>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352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87" y="292610"/>
            <a:ext cx="5462450" cy="415498"/>
          </a:xfrm>
        </p:spPr>
        <p:txBody>
          <a:bodyPr vert="horz" wrap="square" lIns="0" tIns="0" rIns="0" bIns="0" rtlCol="0" anchor="b">
            <a:spAutoFit/>
          </a:bodyPr>
          <a:lstStyle/>
          <a:p>
            <a:pPr>
              <a:lnSpc>
                <a:spcPct val="100000"/>
              </a:lnSpc>
              <a:spcBef>
                <a:spcPts val="0"/>
              </a:spcBef>
              <a:spcAft>
                <a:spcPts val="800"/>
              </a:spcAft>
              <a:tabLst>
                <a:tab pos="449128" algn="l"/>
              </a:tabLst>
            </a:pPr>
            <a:r>
              <a:rPr lang="en-US" sz="2700" b="1">
                <a:solidFill>
                  <a:srgbClr val="F79646"/>
                </a:solidFill>
                <a:effectLst>
                  <a:outerShdw blurRad="38100" dist="38100" dir="2700000" algn="tl">
                    <a:srgbClr val="000000">
                      <a:alpha val="43137"/>
                    </a:srgbClr>
                  </a:outerShdw>
                </a:effectLst>
                <a:latin typeface="Calibri"/>
                <a:ea typeface="+mn-ea"/>
                <a:cs typeface="Arial" pitchFamily="34" charset="0"/>
              </a:rPr>
              <a:t>Gestão de Conhecimento</a:t>
            </a:r>
            <a:r>
              <a:rPr lang="en-US" sz="2700" b="1" dirty="0">
                <a:solidFill>
                  <a:srgbClr val="F79646"/>
                </a:solidFill>
                <a:effectLst>
                  <a:outerShdw blurRad="38100" dist="38100" dir="2700000" algn="tl">
                    <a:srgbClr val="000000">
                      <a:alpha val="43137"/>
                    </a:srgbClr>
                  </a:outerShdw>
                </a:effectLst>
                <a:latin typeface="Calibri"/>
                <a:ea typeface="+mn-ea"/>
                <a:cs typeface="Arial" pitchFamily="34" charset="0"/>
              </a:rPr>
              <a:t> </a:t>
            </a:r>
          </a:p>
        </p:txBody>
      </p:sp>
      <p:sp>
        <p:nvSpPr>
          <p:cNvPr id="4" name="Slide Number Placeholder 3"/>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rPr>
              <a:pPr/>
              <a:t>14</a:t>
            </a:fld>
            <a:endParaRPr lang="uk-UA" dirty="0">
              <a:solidFill>
                <a:srgbClr val="5F5F5F">
                  <a:lumMod val="60000"/>
                  <a:lumOff val="40000"/>
                </a:srgbClr>
              </a:solidFill>
            </a:endParaRPr>
          </a:p>
        </p:txBody>
      </p:sp>
      <p:pic>
        <p:nvPicPr>
          <p:cNvPr id="7" name="Picture 6"/>
          <p:cNvPicPr>
            <a:picLocks noChangeAspect="1"/>
          </p:cNvPicPr>
          <p:nvPr/>
        </p:nvPicPr>
        <p:blipFill>
          <a:blip r:embed="rId3"/>
          <a:stretch>
            <a:fillRect/>
          </a:stretch>
        </p:blipFill>
        <p:spPr>
          <a:xfrm>
            <a:off x="543278" y="2500490"/>
            <a:ext cx="1130300" cy="3848100"/>
          </a:xfrm>
          <a:prstGeom prst="rect">
            <a:avLst/>
          </a:prstGeom>
        </p:spPr>
      </p:pic>
      <p:sp>
        <p:nvSpPr>
          <p:cNvPr id="24" name="Rectangle 23"/>
          <p:cNvSpPr/>
          <p:nvPr/>
        </p:nvSpPr>
        <p:spPr>
          <a:xfrm>
            <a:off x="6900335" y="1763889"/>
            <a:ext cx="4459109" cy="4656667"/>
          </a:xfrm>
          <a:prstGeom prst="rect">
            <a:avLst/>
          </a:prstGeom>
          <a:solidFill>
            <a:srgbClr val="FFFFFF"/>
          </a:solidFill>
          <a:ln w="19050">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Rectangle 25"/>
          <p:cNvSpPr/>
          <p:nvPr/>
        </p:nvSpPr>
        <p:spPr>
          <a:xfrm>
            <a:off x="1662289" y="1763889"/>
            <a:ext cx="4193822" cy="4653845"/>
          </a:xfrm>
          <a:prstGeom prst="rect">
            <a:avLst/>
          </a:prstGeom>
          <a:solidFill>
            <a:srgbClr val="FFFFFF"/>
          </a:solidFill>
          <a:ln w="19050">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TextBox 26"/>
          <p:cNvSpPr txBox="1"/>
          <p:nvPr/>
        </p:nvSpPr>
        <p:spPr>
          <a:xfrm>
            <a:off x="606779" y="1975556"/>
            <a:ext cx="914400" cy="914400"/>
          </a:xfrm>
          <a:prstGeom prst="rect">
            <a:avLst/>
          </a:prstGeom>
          <a:noFill/>
        </p:spPr>
        <p:txBody>
          <a:bodyPr wrap="none" lIns="0" tIns="0" rIns="0" bIns="0" rtlCol="0">
            <a:noAutofit/>
          </a:bodyPr>
          <a:lstStyle/>
          <a:p>
            <a:pPr>
              <a:lnSpc>
                <a:spcPct val="90000"/>
              </a:lnSpc>
            </a:pPr>
            <a:r>
              <a:rPr lang="pt-BR" b="1" dirty="0"/>
              <a:t>Múltiplos </a:t>
            </a:r>
          </a:p>
          <a:p>
            <a:pPr>
              <a:lnSpc>
                <a:spcPct val="90000"/>
              </a:lnSpc>
            </a:pPr>
            <a:r>
              <a:rPr lang="pt-BR" b="1" dirty="0"/>
              <a:t>Canais</a:t>
            </a:r>
          </a:p>
        </p:txBody>
      </p:sp>
      <p:sp>
        <p:nvSpPr>
          <p:cNvPr id="28" name="Rounded Rectangle 27"/>
          <p:cNvSpPr/>
          <p:nvPr/>
        </p:nvSpPr>
        <p:spPr>
          <a:xfrm>
            <a:off x="4938883" y="1876778"/>
            <a:ext cx="1834445" cy="4388556"/>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b="1" dirty="0"/>
              <a:t>Base de</a:t>
            </a:r>
          </a:p>
          <a:p>
            <a:pPr algn="ctr">
              <a:lnSpc>
                <a:spcPct val="90000"/>
              </a:lnSpc>
            </a:pPr>
            <a:r>
              <a:rPr lang="pt-BR" b="1" dirty="0"/>
              <a:t>Conhecimento SUPERO</a:t>
            </a:r>
          </a:p>
          <a:p>
            <a:pPr algn="ctr">
              <a:lnSpc>
                <a:spcPct val="90000"/>
              </a:lnSpc>
            </a:pPr>
            <a:endParaRPr lang="pt-BR" b="1" dirty="0"/>
          </a:p>
          <a:p>
            <a:pPr algn="ctr">
              <a:lnSpc>
                <a:spcPct val="90000"/>
              </a:lnSpc>
            </a:pPr>
            <a:r>
              <a:rPr lang="pt-BR" sz="1400" dirty="0"/>
              <a:t>Captura, cria, entende, interage, entrega e refina a informação. </a:t>
            </a:r>
          </a:p>
        </p:txBody>
      </p:sp>
      <p:sp>
        <p:nvSpPr>
          <p:cNvPr id="29" name="Rectangle 28"/>
          <p:cNvSpPr/>
          <p:nvPr/>
        </p:nvSpPr>
        <p:spPr>
          <a:xfrm>
            <a:off x="1862666" y="2568221"/>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0" name="Rectangle 29"/>
          <p:cNvSpPr/>
          <p:nvPr/>
        </p:nvSpPr>
        <p:spPr>
          <a:xfrm>
            <a:off x="2427110" y="2572224"/>
            <a:ext cx="2427111" cy="553998"/>
          </a:xfrm>
          <a:prstGeom prst="rect">
            <a:avLst/>
          </a:prstGeom>
        </p:spPr>
        <p:txBody>
          <a:bodyPr wrap="square">
            <a:spAutoFit/>
          </a:bodyPr>
          <a:lstStyle/>
          <a:p>
            <a:pPr algn="ctr"/>
            <a:r>
              <a:rPr lang="pt-BR" sz="1200" b="1" dirty="0"/>
              <a:t>Portal de Autosserviço</a:t>
            </a:r>
          </a:p>
          <a:p>
            <a:pPr algn="ctr"/>
            <a:r>
              <a:rPr lang="pt-BR" sz="900" dirty="0"/>
              <a:t>Melhorar a experiência do cliente e minimizar chamados e escalações</a:t>
            </a:r>
          </a:p>
        </p:txBody>
      </p:sp>
      <p:pic>
        <p:nvPicPr>
          <p:cNvPr id="31" name="Picture 30"/>
          <p:cNvPicPr>
            <a:picLocks noChangeAspect="1"/>
          </p:cNvPicPr>
          <p:nvPr/>
        </p:nvPicPr>
        <p:blipFill>
          <a:blip r:embed="rId4"/>
          <a:stretch>
            <a:fillRect/>
          </a:stretch>
        </p:blipFill>
        <p:spPr>
          <a:xfrm>
            <a:off x="1869722" y="2587978"/>
            <a:ext cx="635000" cy="609600"/>
          </a:xfrm>
          <a:prstGeom prst="rect">
            <a:avLst/>
          </a:prstGeom>
        </p:spPr>
      </p:pic>
      <p:sp>
        <p:nvSpPr>
          <p:cNvPr id="32" name="Rectangle 31"/>
          <p:cNvSpPr/>
          <p:nvPr/>
        </p:nvSpPr>
        <p:spPr>
          <a:xfrm>
            <a:off x="1859845" y="4075277"/>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3" name="Rectangle 32"/>
          <p:cNvSpPr/>
          <p:nvPr/>
        </p:nvSpPr>
        <p:spPr>
          <a:xfrm>
            <a:off x="2342442" y="4008725"/>
            <a:ext cx="2511779" cy="600164"/>
          </a:xfrm>
          <a:prstGeom prst="rect">
            <a:avLst/>
          </a:prstGeom>
        </p:spPr>
        <p:txBody>
          <a:bodyPr wrap="square">
            <a:spAutoFit/>
          </a:bodyPr>
          <a:lstStyle/>
          <a:p>
            <a:pPr algn="ctr"/>
            <a:r>
              <a:rPr lang="pt-BR" sz="1200" b="1" dirty="0"/>
              <a:t>Agente de Serviço Assistido</a:t>
            </a:r>
          </a:p>
          <a:p>
            <a:pPr algn="ctr"/>
            <a:r>
              <a:rPr lang="pt-BR" sz="1050" dirty="0"/>
              <a:t>Melhorar a eficiência do agente e reduzir o tempo de espera do cliente.</a:t>
            </a:r>
          </a:p>
        </p:txBody>
      </p:sp>
      <p:pic>
        <p:nvPicPr>
          <p:cNvPr id="34" name="Picture 33"/>
          <p:cNvPicPr>
            <a:picLocks noChangeAspect="1"/>
          </p:cNvPicPr>
          <p:nvPr/>
        </p:nvPicPr>
        <p:blipFill>
          <a:blip r:embed="rId5"/>
          <a:stretch>
            <a:fillRect/>
          </a:stretch>
        </p:blipFill>
        <p:spPr>
          <a:xfrm>
            <a:off x="1868311" y="4097867"/>
            <a:ext cx="596900" cy="609600"/>
          </a:xfrm>
          <a:prstGeom prst="rect">
            <a:avLst/>
          </a:prstGeom>
        </p:spPr>
      </p:pic>
      <p:sp>
        <p:nvSpPr>
          <p:cNvPr id="35" name="Rectangle 34"/>
          <p:cNvSpPr/>
          <p:nvPr/>
        </p:nvSpPr>
        <p:spPr>
          <a:xfrm>
            <a:off x="1857024" y="5229558"/>
            <a:ext cx="2991556" cy="635000"/>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
        <p:nvSpPr>
          <p:cNvPr id="36" name="Rectangle 35"/>
          <p:cNvSpPr/>
          <p:nvPr/>
        </p:nvSpPr>
        <p:spPr>
          <a:xfrm>
            <a:off x="2483556" y="5163006"/>
            <a:ext cx="2314222" cy="715581"/>
          </a:xfrm>
          <a:prstGeom prst="rect">
            <a:avLst/>
          </a:prstGeom>
        </p:spPr>
        <p:txBody>
          <a:bodyPr wrap="square">
            <a:spAutoFit/>
          </a:bodyPr>
          <a:lstStyle/>
          <a:p>
            <a:pPr algn="ctr"/>
            <a:r>
              <a:rPr lang="pt-BR" sz="1050" b="1" dirty="0"/>
              <a:t>Comunidades Sociais</a:t>
            </a:r>
          </a:p>
          <a:p>
            <a:pPr algn="ctr"/>
            <a:r>
              <a:rPr lang="pt-BR" sz="1000" dirty="0"/>
              <a:t>Ajudar as organizações a explorar canais sociais como parte de uma estratégia abrangente de apoio </a:t>
            </a:r>
            <a:r>
              <a:rPr lang="pt-BR" sz="1000" dirty="0" err="1"/>
              <a:t>multi-canal</a:t>
            </a:r>
            <a:endParaRPr lang="pt-BR" sz="1000" dirty="0"/>
          </a:p>
        </p:txBody>
      </p:sp>
      <p:pic>
        <p:nvPicPr>
          <p:cNvPr id="37" name="Picture 36"/>
          <p:cNvPicPr>
            <a:picLocks noChangeAspect="1"/>
          </p:cNvPicPr>
          <p:nvPr/>
        </p:nvPicPr>
        <p:blipFill>
          <a:blip r:embed="rId6"/>
          <a:stretch>
            <a:fillRect/>
          </a:stretch>
        </p:blipFill>
        <p:spPr>
          <a:xfrm>
            <a:off x="1885244" y="5228167"/>
            <a:ext cx="660400" cy="635000"/>
          </a:xfrm>
          <a:prstGeom prst="rect">
            <a:avLst/>
          </a:prstGeom>
        </p:spPr>
      </p:pic>
      <p:sp>
        <p:nvSpPr>
          <p:cNvPr id="38" name="TextBox 37"/>
          <p:cNvSpPr txBox="1"/>
          <p:nvPr/>
        </p:nvSpPr>
        <p:spPr>
          <a:xfrm>
            <a:off x="1732846" y="1831622"/>
            <a:ext cx="2302932" cy="496711"/>
          </a:xfrm>
          <a:prstGeom prst="rect">
            <a:avLst/>
          </a:prstGeom>
          <a:noFill/>
        </p:spPr>
        <p:txBody>
          <a:bodyPr wrap="none" lIns="0" tIns="0" rIns="0" bIns="0" rtlCol="0">
            <a:noAutofit/>
          </a:bodyPr>
          <a:lstStyle/>
          <a:p>
            <a:pPr>
              <a:lnSpc>
                <a:spcPct val="90000"/>
              </a:lnSpc>
            </a:pPr>
            <a:r>
              <a:rPr lang="pt-BR" b="1" dirty="0" err="1"/>
              <a:t>Redmine</a:t>
            </a:r>
            <a:r>
              <a:rPr lang="pt-BR" b="1" dirty="0"/>
              <a:t> SUPERO</a:t>
            </a:r>
          </a:p>
        </p:txBody>
      </p:sp>
      <p:sp>
        <p:nvSpPr>
          <p:cNvPr id="39" name="Rounded Rectangle 38"/>
          <p:cNvSpPr/>
          <p:nvPr/>
        </p:nvSpPr>
        <p:spPr>
          <a:xfrm>
            <a:off x="8128000" y="2130778"/>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dirty="0">
                <a:solidFill>
                  <a:srgbClr val="5F5F5F"/>
                </a:solidFill>
              </a:rPr>
              <a:t>Compreender</a:t>
            </a:r>
          </a:p>
          <a:p>
            <a:pPr algn="ctr"/>
            <a:r>
              <a:rPr lang="pt-BR" sz="1200" dirty="0">
                <a:solidFill>
                  <a:srgbClr val="5F5F5F"/>
                </a:solidFill>
              </a:rPr>
              <a:t>Uso do contexto, significado e papel para personalizar cada solução</a:t>
            </a:r>
          </a:p>
        </p:txBody>
      </p:sp>
      <p:sp>
        <p:nvSpPr>
          <p:cNvPr id="41" name="Rounded Rectangle 40"/>
          <p:cNvSpPr/>
          <p:nvPr/>
        </p:nvSpPr>
        <p:spPr>
          <a:xfrm>
            <a:off x="7278508" y="3510845"/>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Colaborar</a:t>
            </a:r>
          </a:p>
          <a:p>
            <a:pPr algn="ctr"/>
            <a:r>
              <a:rPr lang="pt-BR" sz="1200">
                <a:solidFill>
                  <a:srgbClr val="5F5F5F"/>
                </a:solidFill>
              </a:rPr>
              <a:t>Alavancar as redes sociais para aumentar o conhecimento</a:t>
            </a:r>
          </a:p>
        </p:txBody>
      </p:sp>
      <p:sp>
        <p:nvSpPr>
          <p:cNvPr id="42" name="Rounded Rectangle 41"/>
          <p:cNvSpPr/>
          <p:nvPr/>
        </p:nvSpPr>
        <p:spPr>
          <a:xfrm>
            <a:off x="9110132" y="3508023"/>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Responder</a:t>
            </a:r>
            <a:endParaRPr lang="pt-BR" sz="1200">
              <a:solidFill>
                <a:srgbClr val="5F5F5F"/>
              </a:solidFill>
            </a:endParaRPr>
          </a:p>
          <a:p>
            <a:pPr algn="ctr"/>
            <a:r>
              <a:rPr lang="pt-BR" sz="1200">
                <a:solidFill>
                  <a:srgbClr val="5F5F5F"/>
                </a:solidFill>
              </a:rPr>
              <a:t>Dar respostas altamente relevantes e precisas</a:t>
            </a:r>
          </a:p>
        </p:txBody>
      </p:sp>
      <p:sp>
        <p:nvSpPr>
          <p:cNvPr id="43" name="Rounded Rectangle 42"/>
          <p:cNvSpPr/>
          <p:nvPr/>
        </p:nvSpPr>
        <p:spPr>
          <a:xfrm>
            <a:off x="8122354" y="4975578"/>
            <a:ext cx="1862667" cy="1199444"/>
          </a:xfrm>
          <a:prstGeom prst="roundRect">
            <a:avLst/>
          </a:prstGeom>
          <a:solidFill>
            <a:schemeClr val="bg2"/>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600" b="1">
                <a:solidFill>
                  <a:srgbClr val="5F5F5F"/>
                </a:solidFill>
              </a:rPr>
              <a:t>Aprender</a:t>
            </a:r>
            <a:endParaRPr lang="pt-BR" sz="1200">
              <a:solidFill>
                <a:srgbClr val="5F5F5F"/>
              </a:solidFill>
            </a:endParaRPr>
          </a:p>
          <a:p>
            <a:pPr algn="ctr"/>
            <a:r>
              <a:rPr lang="pt-BR" sz="1200">
                <a:solidFill>
                  <a:srgbClr val="5F5F5F"/>
                </a:solidFill>
              </a:rPr>
              <a:t>Entender o comportamento para melhorar a experiência em curso</a:t>
            </a:r>
          </a:p>
        </p:txBody>
      </p:sp>
      <p:sp>
        <p:nvSpPr>
          <p:cNvPr id="44" name="TextBox 43"/>
          <p:cNvSpPr txBox="1"/>
          <p:nvPr/>
        </p:nvSpPr>
        <p:spPr>
          <a:xfrm>
            <a:off x="7938914" y="1758244"/>
            <a:ext cx="2302932" cy="496711"/>
          </a:xfrm>
          <a:prstGeom prst="rect">
            <a:avLst/>
          </a:prstGeom>
          <a:noFill/>
        </p:spPr>
        <p:txBody>
          <a:bodyPr wrap="none" lIns="0" tIns="0" rIns="0" bIns="0" rtlCol="0">
            <a:noAutofit/>
          </a:bodyPr>
          <a:lstStyle/>
          <a:p>
            <a:pPr algn="ctr">
              <a:lnSpc>
                <a:spcPct val="90000"/>
              </a:lnSpc>
            </a:pPr>
            <a:r>
              <a:rPr lang="pt-BR" b="1" dirty="0"/>
              <a:t>Gestão do Conhecimento</a:t>
            </a:r>
          </a:p>
        </p:txBody>
      </p:sp>
      <p:sp>
        <p:nvSpPr>
          <p:cNvPr id="3" name="TextBox 2"/>
          <p:cNvSpPr txBox="1"/>
          <p:nvPr/>
        </p:nvSpPr>
        <p:spPr>
          <a:xfrm>
            <a:off x="98778" y="903111"/>
            <a:ext cx="914400" cy="914400"/>
          </a:xfrm>
          <a:prstGeom prst="rect">
            <a:avLst/>
          </a:prstGeom>
          <a:noFill/>
        </p:spPr>
        <p:txBody>
          <a:bodyPr wrap="none" lIns="0" tIns="0" rIns="0" bIns="0" rtlCol="0">
            <a:noAutofit/>
          </a:bodyPr>
          <a:lstStyle/>
          <a:p>
            <a:pPr>
              <a:lnSpc>
                <a:spcPct val="90000"/>
              </a:lnSpc>
            </a:pPr>
            <a:endParaRPr lang="en-US" dirty="0"/>
          </a:p>
        </p:txBody>
      </p:sp>
      <p:pic>
        <p:nvPicPr>
          <p:cNvPr id="40" name="Imagem 39">
            <a:extLst>
              <a:ext uri="{FF2B5EF4-FFF2-40B4-BE49-F238E27FC236}">
                <a16:creationId xmlns:a16="http://schemas.microsoft.com/office/drawing/2014/main" id="{1C5FF195-6B64-436B-9C45-3962836ACC7D}"/>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Tree>
    <p:extLst>
      <p:ext uri="{BB962C8B-B14F-4D97-AF65-F5344CB8AC3E}">
        <p14:creationId xmlns:p14="http://schemas.microsoft.com/office/powerpoint/2010/main" val="404979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pt-BR" dirty="0">
                <a:solidFill>
                  <a:schemeClr val="accent2"/>
                </a:solidFill>
                <a:latin typeface="Calibri" charset="0"/>
                <a:ea typeface="Calibri" charset="0"/>
                <a:cs typeface="Calibri" charset="0"/>
              </a:rPr>
              <a:t>Integrações</a:t>
            </a:r>
          </a:p>
        </p:txBody>
      </p:sp>
      <p:pic>
        <p:nvPicPr>
          <p:cNvPr id="4" name="Picture 3">
            <a:extLst>
              <a:ext uri="{FF2B5EF4-FFF2-40B4-BE49-F238E27FC236}">
                <a16:creationId xmlns:a16="http://schemas.microsoft.com/office/drawing/2014/main" id="{639B7B08-371A-C84E-9AA3-0B4BCEECAC2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5322" y="2106150"/>
            <a:ext cx="2429079" cy="1016165"/>
          </a:xfrm>
          <a:prstGeom prst="rect">
            <a:avLst/>
          </a:prstGeom>
        </p:spPr>
      </p:pic>
      <p:pic>
        <p:nvPicPr>
          <p:cNvPr id="6" name="Picture 5">
            <a:extLst>
              <a:ext uri="{FF2B5EF4-FFF2-40B4-BE49-F238E27FC236}">
                <a16:creationId xmlns:a16="http://schemas.microsoft.com/office/drawing/2014/main" id="{DCCE21C5-35FA-2B4A-A60C-BCC8DE3DE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23433" y="2062831"/>
            <a:ext cx="1524000" cy="1524000"/>
          </a:xfrm>
          <a:prstGeom prst="rect">
            <a:avLst/>
          </a:prstGeom>
        </p:spPr>
      </p:pic>
      <p:pic>
        <p:nvPicPr>
          <p:cNvPr id="3" name="Picture 2">
            <a:extLst>
              <a:ext uri="{FF2B5EF4-FFF2-40B4-BE49-F238E27FC236}">
                <a16:creationId xmlns:a16="http://schemas.microsoft.com/office/drawing/2014/main" id="{8AE7DFBF-8CC7-9B4E-8396-F436437F4D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4383" y="3311825"/>
            <a:ext cx="1265917" cy="675791"/>
          </a:xfrm>
          <a:prstGeom prst="rect">
            <a:avLst/>
          </a:prstGeom>
        </p:spPr>
      </p:pic>
      <p:pic>
        <p:nvPicPr>
          <p:cNvPr id="5" name="Picture 4">
            <a:extLst>
              <a:ext uri="{FF2B5EF4-FFF2-40B4-BE49-F238E27FC236}">
                <a16:creationId xmlns:a16="http://schemas.microsoft.com/office/drawing/2014/main" id="{C074EE8A-ACCF-594C-938F-87A1AB0470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90847" y="5488074"/>
            <a:ext cx="2540000" cy="822477"/>
          </a:xfrm>
          <a:prstGeom prst="rect">
            <a:avLst/>
          </a:prstGeom>
        </p:spPr>
      </p:pic>
      <p:pic>
        <p:nvPicPr>
          <p:cNvPr id="7" name="Picture 6">
            <a:extLst>
              <a:ext uri="{FF2B5EF4-FFF2-40B4-BE49-F238E27FC236}">
                <a16:creationId xmlns:a16="http://schemas.microsoft.com/office/drawing/2014/main" id="{994D6C9B-CAEF-1A47-AE0B-FC24772AE4AC}"/>
              </a:ext>
            </a:extLst>
          </p:cNvPr>
          <p:cNvPicPr>
            <a:picLocks noChangeAspect="1"/>
          </p:cNvPicPr>
          <p:nvPr/>
        </p:nvPicPr>
        <p:blipFill>
          <a:blip r:embed="rId6"/>
          <a:stretch>
            <a:fillRect/>
          </a:stretch>
        </p:blipFill>
        <p:spPr>
          <a:xfrm>
            <a:off x="702908" y="4026915"/>
            <a:ext cx="2196569" cy="767056"/>
          </a:xfrm>
          <a:prstGeom prst="rect">
            <a:avLst/>
          </a:prstGeom>
        </p:spPr>
      </p:pic>
      <p:pic>
        <p:nvPicPr>
          <p:cNvPr id="8" name="Picture 7">
            <a:extLst>
              <a:ext uri="{FF2B5EF4-FFF2-40B4-BE49-F238E27FC236}">
                <a16:creationId xmlns:a16="http://schemas.microsoft.com/office/drawing/2014/main" id="{C325F1A5-A865-D740-8880-04613E56AF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60847" y="3649720"/>
            <a:ext cx="2391096" cy="1344992"/>
          </a:xfrm>
          <a:prstGeom prst="rect">
            <a:avLst/>
          </a:prstGeom>
        </p:spPr>
      </p:pic>
      <p:pic>
        <p:nvPicPr>
          <p:cNvPr id="9" name="Picture 8">
            <a:extLst>
              <a:ext uri="{FF2B5EF4-FFF2-40B4-BE49-F238E27FC236}">
                <a16:creationId xmlns:a16="http://schemas.microsoft.com/office/drawing/2014/main" id="{71508D25-3897-704F-9D4D-8C40B0151F91}"/>
              </a:ext>
            </a:extLst>
          </p:cNvPr>
          <p:cNvPicPr>
            <a:picLocks noChangeAspect="1"/>
          </p:cNvPicPr>
          <p:nvPr/>
        </p:nvPicPr>
        <p:blipFill>
          <a:blip r:embed="rId8"/>
          <a:stretch>
            <a:fillRect/>
          </a:stretch>
        </p:blipFill>
        <p:spPr>
          <a:xfrm>
            <a:off x="8733536" y="2062831"/>
            <a:ext cx="2627477" cy="1970608"/>
          </a:xfrm>
          <a:prstGeom prst="rect">
            <a:avLst/>
          </a:prstGeom>
        </p:spPr>
      </p:pic>
      <p:pic>
        <p:nvPicPr>
          <p:cNvPr id="10" name="Picture 9">
            <a:extLst>
              <a:ext uri="{FF2B5EF4-FFF2-40B4-BE49-F238E27FC236}">
                <a16:creationId xmlns:a16="http://schemas.microsoft.com/office/drawing/2014/main" id="{0CDCCEA9-5897-1F4B-B05B-255B34B62BC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737601" y="4744187"/>
            <a:ext cx="2778839" cy="1044844"/>
          </a:xfrm>
          <a:prstGeom prst="rect">
            <a:avLst/>
          </a:prstGeom>
        </p:spPr>
      </p:pic>
      <p:pic>
        <p:nvPicPr>
          <p:cNvPr id="11" name="Picture 10">
            <a:extLst>
              <a:ext uri="{FF2B5EF4-FFF2-40B4-BE49-F238E27FC236}">
                <a16:creationId xmlns:a16="http://schemas.microsoft.com/office/drawing/2014/main" id="{592E1E8A-E70A-B440-92A5-AEB36F444D7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51447" y="5097872"/>
            <a:ext cx="1474972" cy="1106229"/>
          </a:xfrm>
          <a:prstGeom prst="rect">
            <a:avLst/>
          </a:prstGeom>
        </p:spPr>
      </p:pic>
      <p:pic>
        <p:nvPicPr>
          <p:cNvPr id="13" name="Picture 12">
            <a:extLst>
              <a:ext uri="{FF2B5EF4-FFF2-40B4-BE49-F238E27FC236}">
                <a16:creationId xmlns:a16="http://schemas.microsoft.com/office/drawing/2014/main" id="{AD5F48D0-296A-F342-AFF0-13D942E3A1C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28504" y="6110376"/>
            <a:ext cx="733832" cy="733832"/>
          </a:xfrm>
          <a:prstGeom prst="rect">
            <a:avLst/>
          </a:prstGeom>
        </p:spPr>
      </p:pic>
    </p:spTree>
    <p:extLst>
      <p:ext uri="{BB962C8B-B14F-4D97-AF65-F5344CB8AC3E}">
        <p14:creationId xmlns:p14="http://schemas.microsoft.com/office/powerpoint/2010/main" val="2288976422"/>
      </p:ext>
    </p:extLst>
  </p:cSld>
  <p:clrMapOvr>
    <a:masterClrMapping/>
  </p:clrMapOvr>
  <p:transition spd="med" advClick="0" advTm="3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pt-BR" dirty="0">
                <a:solidFill>
                  <a:schemeClr val="accent2"/>
                </a:solidFill>
                <a:latin typeface="Calibri" charset="0"/>
                <a:ea typeface="Calibri" charset="0"/>
                <a:cs typeface="Calibri" charset="0"/>
              </a:rPr>
              <a:t>Industria 4.0</a:t>
            </a:r>
          </a:p>
        </p:txBody>
      </p:sp>
      <p:grpSp>
        <p:nvGrpSpPr>
          <p:cNvPr id="6" name="Group 5">
            <a:extLst>
              <a:ext uri="{FF2B5EF4-FFF2-40B4-BE49-F238E27FC236}">
                <a16:creationId xmlns:a16="http://schemas.microsoft.com/office/drawing/2014/main" id="{FD5561A3-F33D-6748-8B29-7037957E0AAC}"/>
              </a:ext>
            </a:extLst>
          </p:cNvPr>
          <p:cNvGrpSpPr/>
          <p:nvPr/>
        </p:nvGrpSpPr>
        <p:grpSpPr>
          <a:xfrm>
            <a:off x="695530" y="2209801"/>
            <a:ext cx="2346609" cy="2821787"/>
            <a:chOff x="513444" y="1657350"/>
            <a:chExt cx="1935466" cy="2327389"/>
          </a:xfrm>
        </p:grpSpPr>
        <p:pic>
          <p:nvPicPr>
            <p:cNvPr id="3" name="Picture 2">
              <a:extLst>
                <a:ext uri="{FF2B5EF4-FFF2-40B4-BE49-F238E27FC236}">
                  <a16:creationId xmlns:a16="http://schemas.microsoft.com/office/drawing/2014/main" id="{92E6A9AB-BC56-5245-B122-CE4B014C2AD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3897" y="1657350"/>
              <a:ext cx="1845013" cy="1808112"/>
            </a:xfrm>
            <a:prstGeom prst="rect">
              <a:avLst/>
            </a:prstGeom>
          </p:spPr>
        </p:pic>
        <p:sp>
          <p:nvSpPr>
            <p:cNvPr id="4" name="TextBox 3">
              <a:extLst>
                <a:ext uri="{FF2B5EF4-FFF2-40B4-BE49-F238E27FC236}">
                  <a16:creationId xmlns:a16="http://schemas.microsoft.com/office/drawing/2014/main" id="{92DA0950-6301-F543-9571-D78AD7086CF0}"/>
                </a:ext>
              </a:extLst>
            </p:cNvPr>
            <p:cNvSpPr txBox="1"/>
            <p:nvPr/>
          </p:nvSpPr>
          <p:spPr>
            <a:xfrm>
              <a:off x="513444" y="3603961"/>
              <a:ext cx="1904260" cy="380778"/>
            </a:xfrm>
            <a:prstGeom prst="rect">
              <a:avLst/>
            </a:prstGeom>
            <a:noFill/>
          </p:spPr>
          <p:txBody>
            <a:bodyPr wrap="none" rtlCol="0">
              <a:spAutoFit/>
            </a:bodyPr>
            <a:lstStyle/>
            <a:p>
              <a:pPr algn="r" defTabSz="1219170" rtl="1"/>
              <a:r>
                <a:rPr lang="pt-BR" sz="2400" dirty="0">
                  <a:solidFill>
                    <a:srgbClr val="000000"/>
                  </a:solidFill>
                  <a:latin typeface="Calibri"/>
                </a:rPr>
                <a:t>Coletor de dados</a:t>
              </a:r>
            </a:p>
          </p:txBody>
        </p:sp>
      </p:grpSp>
      <p:grpSp>
        <p:nvGrpSpPr>
          <p:cNvPr id="14" name="Group 13">
            <a:extLst>
              <a:ext uri="{FF2B5EF4-FFF2-40B4-BE49-F238E27FC236}">
                <a16:creationId xmlns:a16="http://schemas.microsoft.com/office/drawing/2014/main" id="{355F3CD2-522D-E44F-A1FF-B7745BE41134}"/>
              </a:ext>
            </a:extLst>
          </p:cNvPr>
          <p:cNvGrpSpPr/>
          <p:nvPr/>
        </p:nvGrpSpPr>
        <p:grpSpPr>
          <a:xfrm>
            <a:off x="4041940" y="2649616"/>
            <a:ext cx="1754776" cy="2702729"/>
            <a:chOff x="3279098" y="1995964"/>
            <a:chExt cx="1413246" cy="2176699"/>
          </a:xfrm>
        </p:grpSpPr>
        <p:pic>
          <p:nvPicPr>
            <p:cNvPr id="10" name="Picture 9">
              <a:extLst>
                <a:ext uri="{FF2B5EF4-FFF2-40B4-BE49-F238E27FC236}">
                  <a16:creationId xmlns:a16="http://schemas.microsoft.com/office/drawing/2014/main" id="{F07CCDCC-854C-3146-B7F9-9FA9D04A4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10956" y="1995964"/>
              <a:ext cx="656244" cy="1473200"/>
            </a:xfrm>
            <a:prstGeom prst="rect">
              <a:avLst/>
            </a:prstGeom>
          </p:spPr>
        </p:pic>
        <p:sp>
          <p:nvSpPr>
            <p:cNvPr id="12" name="TextBox 11">
              <a:extLst>
                <a:ext uri="{FF2B5EF4-FFF2-40B4-BE49-F238E27FC236}">
                  <a16:creationId xmlns:a16="http://schemas.microsoft.com/office/drawing/2014/main" id="{89433188-3D05-A447-BB96-FD2F4E6E83F8}"/>
                </a:ext>
              </a:extLst>
            </p:cNvPr>
            <p:cNvSpPr txBox="1"/>
            <p:nvPr/>
          </p:nvSpPr>
          <p:spPr>
            <a:xfrm>
              <a:off x="3279098" y="3503402"/>
              <a:ext cx="1413246" cy="669261"/>
            </a:xfrm>
            <a:prstGeom prst="rect">
              <a:avLst/>
            </a:prstGeom>
            <a:noFill/>
          </p:spPr>
          <p:txBody>
            <a:bodyPr wrap="none" rtlCol="0">
              <a:spAutoFit/>
            </a:bodyPr>
            <a:lstStyle/>
            <a:p>
              <a:pPr algn="ctr" defTabSz="1219170" rtl="1"/>
              <a:r>
                <a:rPr lang="pt-BR" sz="2400" dirty="0">
                  <a:solidFill>
                    <a:srgbClr val="000000"/>
                  </a:solidFill>
                  <a:latin typeface="Calibri"/>
                </a:rPr>
                <a:t>Sensores de </a:t>
              </a:r>
            </a:p>
            <a:p>
              <a:pPr algn="ctr" defTabSz="1219170" rtl="1"/>
              <a:r>
                <a:rPr lang="pt-BR" sz="2400" dirty="0">
                  <a:solidFill>
                    <a:srgbClr val="000000"/>
                  </a:solidFill>
                  <a:latin typeface="Calibri"/>
                </a:rPr>
                <a:t>medições</a:t>
              </a:r>
            </a:p>
          </p:txBody>
        </p:sp>
      </p:grpSp>
      <p:grpSp>
        <p:nvGrpSpPr>
          <p:cNvPr id="16" name="Group 15">
            <a:extLst>
              <a:ext uri="{FF2B5EF4-FFF2-40B4-BE49-F238E27FC236}">
                <a16:creationId xmlns:a16="http://schemas.microsoft.com/office/drawing/2014/main" id="{8F3C7341-352E-734B-BAF6-CD23C2F89185}"/>
              </a:ext>
            </a:extLst>
          </p:cNvPr>
          <p:cNvGrpSpPr/>
          <p:nvPr/>
        </p:nvGrpSpPr>
        <p:grpSpPr>
          <a:xfrm>
            <a:off x="6435146" y="2940361"/>
            <a:ext cx="1830665" cy="2352736"/>
            <a:chOff x="5351036" y="2324158"/>
            <a:chExt cx="1372999" cy="1764552"/>
          </a:xfrm>
        </p:grpSpPr>
        <p:pic>
          <p:nvPicPr>
            <p:cNvPr id="13" name="Picture 12">
              <a:extLst>
                <a:ext uri="{FF2B5EF4-FFF2-40B4-BE49-F238E27FC236}">
                  <a16:creationId xmlns:a16="http://schemas.microsoft.com/office/drawing/2014/main" id="{C81793FE-B80F-5D41-8A98-3D65BE68168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51036" y="2324158"/>
              <a:ext cx="869543" cy="1185741"/>
            </a:xfrm>
            <a:prstGeom prst="rect">
              <a:avLst/>
            </a:prstGeom>
          </p:spPr>
        </p:pic>
        <p:sp>
          <p:nvSpPr>
            <p:cNvPr id="15" name="TextBox 14">
              <a:extLst>
                <a:ext uri="{FF2B5EF4-FFF2-40B4-BE49-F238E27FC236}">
                  <a16:creationId xmlns:a16="http://schemas.microsoft.com/office/drawing/2014/main" id="{677533FD-5D4F-F44B-B01A-12C89923A722}"/>
                </a:ext>
              </a:extLst>
            </p:cNvPr>
            <p:cNvSpPr txBox="1"/>
            <p:nvPr/>
          </p:nvSpPr>
          <p:spPr>
            <a:xfrm>
              <a:off x="5470807" y="3465462"/>
              <a:ext cx="1253228" cy="623248"/>
            </a:xfrm>
            <a:prstGeom prst="rect">
              <a:avLst/>
            </a:prstGeom>
            <a:noFill/>
          </p:spPr>
          <p:txBody>
            <a:bodyPr wrap="none" rtlCol="0">
              <a:spAutoFit/>
            </a:bodyPr>
            <a:lstStyle/>
            <a:p>
              <a:pPr algn="ctr" defTabSz="1219170" rtl="1"/>
              <a:r>
                <a:rPr lang="pt-BR" sz="2400" dirty="0">
                  <a:solidFill>
                    <a:srgbClr val="000000"/>
                  </a:solidFill>
                  <a:latin typeface="Calibri"/>
                </a:rPr>
                <a:t>Dispositivos</a:t>
              </a:r>
            </a:p>
            <a:p>
              <a:pPr algn="ctr" defTabSz="1219170" rtl="1"/>
              <a:r>
                <a:rPr lang="pt-BR" sz="2400" dirty="0">
                  <a:solidFill>
                    <a:srgbClr val="000000"/>
                  </a:solidFill>
                  <a:latin typeface="Calibri"/>
                </a:rPr>
                <a:t>Bluetooth</a:t>
              </a:r>
            </a:p>
          </p:txBody>
        </p:sp>
      </p:grpSp>
      <p:grpSp>
        <p:nvGrpSpPr>
          <p:cNvPr id="19" name="Group 18">
            <a:extLst>
              <a:ext uri="{FF2B5EF4-FFF2-40B4-BE49-F238E27FC236}">
                <a16:creationId xmlns:a16="http://schemas.microsoft.com/office/drawing/2014/main" id="{4ED99B4C-549B-8A41-8C79-74986F2A6572}"/>
              </a:ext>
            </a:extLst>
          </p:cNvPr>
          <p:cNvGrpSpPr/>
          <p:nvPr/>
        </p:nvGrpSpPr>
        <p:grpSpPr>
          <a:xfrm>
            <a:off x="9315238" y="2209802"/>
            <a:ext cx="1739900" cy="3112109"/>
            <a:chOff x="5295958" y="1697363"/>
            <a:chExt cx="1304925" cy="2334082"/>
          </a:xfrm>
        </p:grpSpPr>
        <p:pic>
          <p:nvPicPr>
            <p:cNvPr id="18" name="Picture 17">
              <a:extLst>
                <a:ext uri="{FF2B5EF4-FFF2-40B4-BE49-F238E27FC236}">
                  <a16:creationId xmlns:a16="http://schemas.microsoft.com/office/drawing/2014/main" id="{AD87557F-6CCE-F54E-9497-E00CEEC9FB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3532" y="1697363"/>
              <a:ext cx="1229777" cy="1801134"/>
            </a:xfrm>
            <a:prstGeom prst="rect">
              <a:avLst/>
            </a:prstGeom>
          </p:spPr>
        </p:pic>
        <p:sp>
          <p:nvSpPr>
            <p:cNvPr id="20" name="TextBox 19">
              <a:extLst>
                <a:ext uri="{FF2B5EF4-FFF2-40B4-BE49-F238E27FC236}">
                  <a16:creationId xmlns:a16="http://schemas.microsoft.com/office/drawing/2014/main" id="{B42525D7-3AAE-6A45-9559-3FDE0F688AED}"/>
                </a:ext>
              </a:extLst>
            </p:cNvPr>
            <p:cNvSpPr txBox="1"/>
            <p:nvPr/>
          </p:nvSpPr>
          <p:spPr>
            <a:xfrm>
              <a:off x="5295958" y="3408197"/>
              <a:ext cx="1304925" cy="623248"/>
            </a:xfrm>
            <a:prstGeom prst="rect">
              <a:avLst/>
            </a:prstGeom>
            <a:noFill/>
          </p:spPr>
          <p:txBody>
            <a:bodyPr wrap="none" rtlCol="0">
              <a:spAutoFit/>
            </a:bodyPr>
            <a:lstStyle/>
            <a:p>
              <a:pPr algn="ctr" defTabSz="1219170" rtl="1"/>
              <a:r>
                <a:rPr lang="pt-BR" sz="2400" dirty="0">
                  <a:solidFill>
                    <a:srgbClr val="000000"/>
                  </a:solidFill>
                  <a:latin typeface="Calibri"/>
                </a:rPr>
                <a:t>Dispositivos </a:t>
              </a:r>
            </a:p>
            <a:p>
              <a:pPr algn="ctr" defTabSz="1219170" rtl="1"/>
              <a:r>
                <a:rPr lang="pt-BR" sz="2400" dirty="0">
                  <a:solidFill>
                    <a:srgbClr val="000000"/>
                  </a:solidFill>
                  <a:latin typeface="Calibri"/>
                </a:rPr>
                <a:t>IOT</a:t>
              </a:r>
              <a:r>
                <a:rPr lang="en-US" sz="2400" dirty="0">
                  <a:solidFill>
                    <a:srgbClr val="000000"/>
                  </a:solidFill>
                  <a:latin typeface="Calibri"/>
                </a:rPr>
                <a:t>’S</a:t>
              </a:r>
              <a:endParaRPr lang="pt-BR" sz="2400" dirty="0">
                <a:solidFill>
                  <a:srgbClr val="000000"/>
                </a:solidFill>
                <a:latin typeface="Calibri"/>
              </a:endParaRPr>
            </a:p>
          </p:txBody>
        </p:sp>
      </p:grpSp>
      <p:pic>
        <p:nvPicPr>
          <p:cNvPr id="5" name="Picture 4">
            <a:extLst>
              <a:ext uri="{FF2B5EF4-FFF2-40B4-BE49-F238E27FC236}">
                <a16:creationId xmlns:a16="http://schemas.microsoft.com/office/drawing/2014/main" id="{E21755FC-290B-A742-8E8A-3AA9F81D2FF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94535" y="3117696"/>
            <a:ext cx="1166316" cy="1258651"/>
          </a:xfrm>
          <a:prstGeom prst="rect">
            <a:avLst/>
          </a:prstGeom>
        </p:spPr>
      </p:pic>
      <p:pic>
        <p:nvPicPr>
          <p:cNvPr id="17" name="Picture 16">
            <a:extLst>
              <a:ext uri="{FF2B5EF4-FFF2-40B4-BE49-F238E27FC236}">
                <a16:creationId xmlns:a16="http://schemas.microsoft.com/office/drawing/2014/main" id="{C0336031-FF4A-4E49-A1F0-037F4561A5E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428504" y="6110376"/>
            <a:ext cx="733832" cy="733832"/>
          </a:xfrm>
          <a:prstGeom prst="rect">
            <a:avLst/>
          </a:prstGeom>
        </p:spPr>
      </p:pic>
    </p:spTree>
    <p:extLst>
      <p:ext uri="{BB962C8B-B14F-4D97-AF65-F5344CB8AC3E}">
        <p14:creationId xmlns:p14="http://schemas.microsoft.com/office/powerpoint/2010/main" val="865085869"/>
      </p:ext>
    </p:extLst>
  </p:cSld>
  <p:clrMapOvr>
    <a:masterClrMapping/>
  </p:clrMapOvr>
  <p:transition spd="med" advClick="0" advTm="3000"/>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Espaço Reservado para Conteúdo 3">
            <a:extLst>
              <a:ext uri="{FF2B5EF4-FFF2-40B4-BE49-F238E27FC236}">
                <a16:creationId xmlns:a16="http://schemas.microsoft.com/office/drawing/2014/main" id="{58EB206E-C012-4F43-81CE-FADBFEC97D3B}"/>
              </a:ext>
            </a:extLst>
          </p:cNvPr>
          <p:cNvPicPr>
            <a:picLocks noChangeAspect="1"/>
          </p:cNvPicPr>
          <p:nvPr/>
        </p:nvPicPr>
        <p:blipFill rotWithShape="1">
          <a:blip r:embed="rId3"/>
          <a:srcRect l="997" t="9091" r="16984"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7D062B66-BB7A-4F17-8247-C2C101C138A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ítulo 1">
            <a:extLst>
              <a:ext uri="{FF2B5EF4-FFF2-40B4-BE49-F238E27FC236}">
                <a16:creationId xmlns:a16="http://schemas.microsoft.com/office/drawing/2014/main" id="{0D9FD0F7-97C6-49BF-9483-9D3A853923AB}"/>
              </a:ext>
            </a:extLst>
          </p:cNvPr>
          <p:cNvSpPr>
            <a:spLocks noGrp="1"/>
          </p:cNvSpPr>
          <p:nvPr>
            <p:ph type="title"/>
          </p:nvPr>
        </p:nvSpPr>
        <p:spPr>
          <a:xfrm>
            <a:off x="657225" y="499533"/>
            <a:ext cx="7214566" cy="1658198"/>
          </a:xfrm>
        </p:spPr>
        <p:txBody>
          <a:bodyPr>
            <a:normAutofit/>
          </a:bodyPr>
          <a:lstStyle/>
          <a:p>
            <a:r>
              <a:rPr lang="en-US" dirty="0" err="1">
                <a:solidFill>
                  <a:srgbClr val="FFFFFF"/>
                </a:solidFill>
              </a:rPr>
              <a:t>Loghaus</a:t>
            </a:r>
            <a:r>
              <a:rPr lang="en-US" dirty="0">
                <a:solidFill>
                  <a:srgbClr val="FFFFFF"/>
                </a:solidFill>
              </a:rPr>
              <a:t> – 4 </a:t>
            </a:r>
            <a:r>
              <a:rPr lang="en-US" dirty="0" err="1">
                <a:solidFill>
                  <a:srgbClr val="FFFFFF"/>
                </a:solidFill>
              </a:rPr>
              <a:t>estações</a:t>
            </a:r>
            <a:endParaRPr lang="pt-BR" dirty="0">
              <a:solidFill>
                <a:srgbClr val="FFFFFF"/>
              </a:solidFill>
            </a:endParaRPr>
          </a:p>
        </p:txBody>
      </p:sp>
      <p:sp>
        <p:nvSpPr>
          <p:cNvPr id="9" name="Content Placeholder 8"/>
          <p:cNvSpPr>
            <a:spLocks noGrp="1"/>
          </p:cNvSpPr>
          <p:nvPr>
            <p:ph idx="1"/>
          </p:nvPr>
        </p:nvSpPr>
        <p:spPr>
          <a:xfrm>
            <a:off x="368844" y="2157730"/>
            <a:ext cx="7376851" cy="3718681"/>
          </a:xfrm>
        </p:spPr>
        <p:txBody>
          <a:bodyPr>
            <a:normAutofit/>
          </a:bodyPr>
          <a:lstStyle/>
          <a:p>
            <a:pPr lvl="1">
              <a:lnSpc>
                <a:spcPct val="150000"/>
              </a:lnSpc>
              <a:buFont typeface="Wingdings" panose="05000000000000000000" pitchFamily="2" charset="2"/>
              <a:buChar char="§"/>
            </a:pPr>
            <a:r>
              <a:rPr lang="en-US" dirty="0">
                <a:solidFill>
                  <a:srgbClr val="FFFFFF"/>
                </a:solidFill>
                <a:latin typeface="+mj-lt"/>
              </a:rPr>
              <a:t>E-commerce com </a:t>
            </a:r>
            <a:r>
              <a:rPr lang="en-US" dirty="0" err="1">
                <a:solidFill>
                  <a:srgbClr val="FFFFFF"/>
                </a:solidFill>
                <a:latin typeface="+mj-lt"/>
              </a:rPr>
              <a:t>venda</a:t>
            </a:r>
            <a:r>
              <a:rPr lang="en-US" dirty="0">
                <a:solidFill>
                  <a:srgbClr val="FFFFFF"/>
                </a:solidFill>
                <a:latin typeface="+mj-lt"/>
              </a:rPr>
              <a:t> a </a:t>
            </a:r>
            <a:r>
              <a:rPr lang="en-US" dirty="0" err="1">
                <a:solidFill>
                  <a:srgbClr val="FFFFFF"/>
                </a:solidFill>
                <a:latin typeface="+mj-lt"/>
              </a:rPr>
              <a:t>partir</a:t>
            </a:r>
            <a:r>
              <a:rPr lang="en-US" dirty="0">
                <a:solidFill>
                  <a:srgbClr val="FFFFFF"/>
                </a:solidFill>
                <a:latin typeface="+mj-lt"/>
              </a:rPr>
              <a:t> de </a:t>
            </a:r>
            <a:r>
              <a:rPr lang="en-US" dirty="0" err="1">
                <a:solidFill>
                  <a:srgbClr val="FFFFFF"/>
                </a:solidFill>
                <a:latin typeface="+mj-lt"/>
              </a:rPr>
              <a:t>credenciados</a:t>
            </a:r>
            <a:endParaRPr lang="en-US" dirty="0">
              <a:solidFill>
                <a:srgbClr val="FFFFFF"/>
              </a:solidFill>
              <a:latin typeface="+mj-lt"/>
            </a:endParaRPr>
          </a:p>
          <a:p>
            <a:pPr lvl="1">
              <a:lnSpc>
                <a:spcPct val="150000"/>
              </a:lnSpc>
              <a:buFont typeface="Wingdings" panose="05000000000000000000" pitchFamily="2" charset="2"/>
              <a:buChar char="§"/>
            </a:pPr>
            <a:r>
              <a:rPr lang="en-US" dirty="0" err="1">
                <a:solidFill>
                  <a:srgbClr val="FFFFFF"/>
                </a:solidFill>
                <a:latin typeface="+mj-lt"/>
              </a:rPr>
              <a:t>Implementação</a:t>
            </a:r>
            <a:r>
              <a:rPr lang="en-US" dirty="0">
                <a:solidFill>
                  <a:srgbClr val="FFFFFF"/>
                </a:solidFill>
                <a:latin typeface="+mj-lt"/>
              </a:rPr>
              <a:t> </a:t>
            </a:r>
            <a:r>
              <a:rPr lang="en-US" dirty="0" err="1">
                <a:solidFill>
                  <a:srgbClr val="FFFFFF"/>
                </a:solidFill>
                <a:latin typeface="+mj-lt"/>
              </a:rPr>
              <a:t>totalmente</a:t>
            </a:r>
            <a:r>
              <a:rPr lang="en-US" dirty="0">
                <a:solidFill>
                  <a:srgbClr val="FFFFFF"/>
                </a:solidFill>
                <a:latin typeface="+mj-lt"/>
              </a:rPr>
              <a:t> </a:t>
            </a:r>
            <a:r>
              <a:rPr lang="en-US" dirty="0" err="1">
                <a:solidFill>
                  <a:srgbClr val="FFFFFF"/>
                </a:solidFill>
                <a:latin typeface="+mj-lt"/>
              </a:rPr>
              <a:t>customizada</a:t>
            </a:r>
            <a:endParaRPr lang="en-US" dirty="0">
              <a:solidFill>
                <a:srgbClr val="FFFFFF"/>
              </a:solidFill>
              <a:latin typeface="+mj-lt"/>
            </a:endParaRPr>
          </a:p>
          <a:p>
            <a:pPr lvl="1">
              <a:lnSpc>
                <a:spcPct val="150000"/>
              </a:lnSpc>
              <a:buFont typeface="Wingdings" panose="05000000000000000000" pitchFamily="2" charset="2"/>
              <a:buChar char="§"/>
            </a:pPr>
            <a:r>
              <a:rPr lang="en-US" dirty="0" err="1">
                <a:solidFill>
                  <a:srgbClr val="FFFFFF"/>
                </a:solidFill>
                <a:latin typeface="+mj-lt"/>
              </a:rPr>
              <a:t>Regras</a:t>
            </a:r>
            <a:r>
              <a:rPr lang="en-US" dirty="0">
                <a:solidFill>
                  <a:srgbClr val="FFFFFF"/>
                </a:solidFill>
                <a:latin typeface="+mj-lt"/>
              </a:rPr>
              <a:t> de </a:t>
            </a:r>
            <a:r>
              <a:rPr lang="en-US" dirty="0" err="1">
                <a:solidFill>
                  <a:srgbClr val="FFFFFF"/>
                </a:solidFill>
                <a:latin typeface="+mj-lt"/>
              </a:rPr>
              <a:t>negócio</a:t>
            </a:r>
            <a:r>
              <a:rPr lang="en-US" dirty="0">
                <a:solidFill>
                  <a:srgbClr val="FFFFFF"/>
                </a:solidFill>
                <a:latin typeface="+mj-lt"/>
              </a:rPr>
              <a:t> </a:t>
            </a:r>
            <a:r>
              <a:rPr lang="en-US" dirty="0" err="1">
                <a:solidFill>
                  <a:srgbClr val="FFFFFF"/>
                </a:solidFill>
                <a:latin typeface="+mj-lt"/>
              </a:rPr>
              <a:t>específicas</a:t>
            </a:r>
            <a:r>
              <a:rPr lang="en-US" dirty="0">
                <a:solidFill>
                  <a:srgbClr val="FFFFFF"/>
                </a:solidFill>
                <a:latin typeface="+mj-lt"/>
              </a:rPr>
              <a:t> do </a:t>
            </a:r>
            <a:r>
              <a:rPr lang="en-US" dirty="0" err="1">
                <a:solidFill>
                  <a:srgbClr val="FFFFFF"/>
                </a:solidFill>
                <a:latin typeface="+mj-lt"/>
              </a:rPr>
              <a:t>cliente</a:t>
            </a:r>
            <a:endParaRPr lang="en-US" dirty="0">
              <a:solidFill>
                <a:srgbClr val="FFFFFF"/>
              </a:solidFill>
              <a:latin typeface="+mj-lt"/>
            </a:endParaRPr>
          </a:p>
          <a:p>
            <a:pPr lvl="1">
              <a:lnSpc>
                <a:spcPct val="150000"/>
              </a:lnSpc>
              <a:buFont typeface="Wingdings" panose="05000000000000000000" pitchFamily="2" charset="2"/>
              <a:buChar char="§"/>
            </a:pPr>
            <a:r>
              <a:rPr lang="en-US" dirty="0" err="1">
                <a:solidFill>
                  <a:srgbClr val="FFFFFF"/>
                </a:solidFill>
                <a:latin typeface="+mj-lt"/>
              </a:rPr>
              <a:t>Integração</a:t>
            </a:r>
            <a:r>
              <a:rPr lang="en-US" dirty="0">
                <a:solidFill>
                  <a:srgbClr val="FFFFFF"/>
                </a:solidFill>
                <a:latin typeface="+mj-lt"/>
              </a:rPr>
              <a:t> com ERP e </a:t>
            </a:r>
            <a:r>
              <a:rPr lang="en-US" dirty="0" err="1">
                <a:solidFill>
                  <a:srgbClr val="FFFFFF"/>
                </a:solidFill>
                <a:latin typeface="+mj-lt"/>
              </a:rPr>
              <a:t>sistemas</a:t>
            </a:r>
            <a:r>
              <a:rPr lang="en-US" dirty="0">
                <a:solidFill>
                  <a:srgbClr val="FFFFFF"/>
                </a:solidFill>
                <a:latin typeface="+mj-lt"/>
              </a:rPr>
              <a:t> </a:t>
            </a:r>
            <a:r>
              <a:rPr lang="en-US" dirty="0" err="1">
                <a:solidFill>
                  <a:srgbClr val="FFFFFF"/>
                </a:solidFill>
                <a:latin typeface="+mj-lt"/>
              </a:rPr>
              <a:t>satélites</a:t>
            </a:r>
            <a:r>
              <a:rPr lang="en-US" dirty="0">
                <a:solidFill>
                  <a:srgbClr val="FFFFFF"/>
                </a:solidFill>
                <a:latin typeface="+mj-lt"/>
              </a:rPr>
              <a:t> da </a:t>
            </a:r>
            <a:r>
              <a:rPr lang="en-US" dirty="0" err="1">
                <a:solidFill>
                  <a:srgbClr val="FFFFFF"/>
                </a:solidFill>
                <a:latin typeface="+mj-lt"/>
              </a:rPr>
              <a:t>internos</a:t>
            </a:r>
            <a:r>
              <a:rPr lang="en-US" dirty="0">
                <a:solidFill>
                  <a:srgbClr val="FFFFFF"/>
                </a:solidFill>
                <a:latin typeface="+mj-lt"/>
              </a:rPr>
              <a:t> da </a:t>
            </a:r>
            <a:r>
              <a:rPr lang="en-US" dirty="0" err="1">
                <a:solidFill>
                  <a:srgbClr val="FFFFFF"/>
                </a:solidFill>
                <a:latin typeface="+mj-lt"/>
              </a:rPr>
              <a:t>empresa</a:t>
            </a:r>
            <a:endParaRPr lang="en-US" dirty="0">
              <a:solidFill>
                <a:srgbClr val="FFFFFF"/>
              </a:solidFill>
              <a:latin typeface="+mj-lt"/>
            </a:endParaRPr>
          </a:p>
          <a:p>
            <a:pPr lvl="1">
              <a:lnSpc>
                <a:spcPct val="150000"/>
              </a:lnSpc>
              <a:buFont typeface="Wingdings" panose="05000000000000000000" pitchFamily="2" charset="2"/>
              <a:buChar char="§"/>
            </a:pPr>
            <a:endParaRPr lang="en-US" dirty="0">
              <a:solidFill>
                <a:srgbClr val="FFFFFF"/>
              </a:solidFill>
              <a:latin typeface="+mj-lt"/>
            </a:endParaRPr>
          </a:p>
          <a:p>
            <a:pPr>
              <a:lnSpc>
                <a:spcPct val="150000"/>
              </a:lnSpc>
              <a:buFont typeface="Wingdings" panose="05000000000000000000" pitchFamily="2" charset="2"/>
              <a:buChar char="§"/>
            </a:pPr>
            <a:endParaRPr lang="en-US" dirty="0">
              <a:solidFill>
                <a:srgbClr val="FFFFFF"/>
              </a:solidFill>
              <a:latin typeface="+mj-lt"/>
            </a:endParaRPr>
          </a:p>
        </p:txBody>
      </p:sp>
    </p:spTree>
    <p:extLst>
      <p:ext uri="{BB962C8B-B14F-4D97-AF65-F5344CB8AC3E}">
        <p14:creationId xmlns:p14="http://schemas.microsoft.com/office/powerpoint/2010/main" val="1471149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alphaModFix amt="11000"/>
          </a:blip>
          <a:stretch>
            <a:fillRect/>
          </a:stretch>
        </p:blipFill>
        <p:spPr>
          <a:xfrm>
            <a:off x="0" y="0"/>
            <a:ext cx="12192000" cy="6858000"/>
          </a:xfrm>
          <a:prstGeom prst="rect">
            <a:avLst/>
          </a:prstGeom>
        </p:spPr>
      </p:pic>
      <p:sp>
        <p:nvSpPr>
          <p:cNvPr id="4" name="TextBox 1">
            <a:extLst>
              <a:ext uri="{FF2B5EF4-FFF2-40B4-BE49-F238E27FC236}">
                <a16:creationId xmlns:a16="http://schemas.microsoft.com/office/drawing/2014/main" id="{2AEC2F85-1811-487D-B389-0315FE0183A7}"/>
              </a:ext>
            </a:extLst>
          </p:cNvPr>
          <p:cNvSpPr txBox="1"/>
          <p:nvPr/>
        </p:nvSpPr>
        <p:spPr>
          <a:xfrm>
            <a:off x="0" y="223913"/>
            <a:ext cx="5118448" cy="492443"/>
          </a:xfrm>
          <a:prstGeom prst="rect">
            <a:avLst/>
          </a:prstGeom>
        </p:spPr>
        <p:txBody>
          <a:bodyPr vert="horz" wrap="square" lIns="0" tIns="0" rIns="0" bIns="0" rtlCol="0" anchor="b">
            <a:spAutoFit/>
          </a:bodyPr>
          <a:lstStyle>
            <a:defPPr>
              <a:defRPr lang="pt-BR"/>
            </a:defPPr>
            <a:lvl1pPr>
              <a:lnSpc>
                <a:spcPct val="100000"/>
              </a:lnSpc>
              <a:spcBef>
                <a:spcPts val="0"/>
              </a:spcBef>
              <a:spcAft>
                <a:spcPts val="800"/>
              </a:spcAft>
              <a:buNone/>
              <a:tabLst>
                <a:tab pos="449128" algn="l"/>
              </a:tabLst>
              <a:defRPr sz="2700" b="1">
                <a:solidFill>
                  <a:srgbClr val="F79646"/>
                </a:solidFill>
                <a:effectLst>
                  <a:outerShdw blurRad="38100" dist="38100" dir="2700000" algn="tl">
                    <a:srgbClr val="000000">
                      <a:alpha val="43137"/>
                    </a:srgbClr>
                  </a:outerShdw>
                </a:effectLst>
                <a:latin typeface="Calibri"/>
                <a:cs typeface="Arial" pitchFamily="34" charset="0"/>
              </a:defRPr>
            </a:lvl1pPr>
            <a:lvl2pPr marL="742950" indent="-285750">
              <a:defRPr sz="2400">
                <a:latin typeface="Calibri" charset="0"/>
                <a:ea typeface="MS PGothic" charset="0"/>
                <a:cs typeface="MS PGothic" charset="0"/>
              </a:defRPr>
            </a:lvl2pPr>
            <a:lvl3pPr>
              <a:defRPr sz="2000">
                <a:latin typeface="Calibri" charset="0"/>
                <a:ea typeface="MS PGothic" charset="0"/>
                <a:cs typeface="MS PGothic" charset="0"/>
              </a:defRPr>
            </a:lvl3pPr>
            <a:lvl4pPr>
              <a:defRPr>
                <a:latin typeface="Calibri" charset="0"/>
                <a:ea typeface="MS PGothic" charset="0"/>
                <a:cs typeface="MS PGothic" charset="0"/>
              </a:defRPr>
            </a:lvl4pPr>
            <a:lvl5pPr>
              <a:defRPr>
                <a:latin typeface="Calibri" charset="0"/>
                <a:ea typeface="MS PGothic" charset="0"/>
                <a:cs typeface="MS PGothic" charset="0"/>
              </a:defRPr>
            </a:lvl5pPr>
            <a:lvl6pPr eaLnBrk="0" fontAlgn="base" hangingPunct="0">
              <a:spcAft>
                <a:spcPct val="0"/>
              </a:spcAft>
              <a:buFont typeface="Arial" charset="0"/>
              <a:defRPr>
                <a:latin typeface="Calibri" charset="0"/>
                <a:ea typeface="MS PGothic" charset="0"/>
                <a:cs typeface="MS PGothic" charset="0"/>
              </a:defRPr>
            </a:lvl6pPr>
            <a:lvl7pPr eaLnBrk="0" fontAlgn="base" hangingPunct="0">
              <a:spcAft>
                <a:spcPct val="0"/>
              </a:spcAft>
              <a:buFont typeface="Arial" charset="0"/>
              <a:defRPr>
                <a:latin typeface="Calibri" charset="0"/>
                <a:ea typeface="MS PGothic" charset="0"/>
                <a:cs typeface="MS PGothic" charset="0"/>
              </a:defRPr>
            </a:lvl7pPr>
            <a:lvl8pPr eaLnBrk="0" fontAlgn="base" hangingPunct="0">
              <a:spcAft>
                <a:spcPct val="0"/>
              </a:spcAft>
              <a:buFont typeface="Arial" charset="0"/>
              <a:defRPr>
                <a:latin typeface="Calibri" charset="0"/>
                <a:ea typeface="MS PGothic" charset="0"/>
                <a:cs typeface="MS PGothic" charset="0"/>
              </a:defRPr>
            </a:lvl8pPr>
            <a:lvl9pPr eaLnBrk="0" fontAlgn="base" hangingPunct="0">
              <a:spcAft>
                <a:spcPct val="0"/>
              </a:spcAft>
              <a:buFont typeface="Arial" charset="0"/>
              <a:defRPr>
                <a:latin typeface="Calibri" charset="0"/>
                <a:ea typeface="MS PGothic" charset="0"/>
                <a:cs typeface="MS PGothic" charset="0"/>
              </a:defRPr>
            </a:lvl9pPr>
          </a:lstStyle>
          <a:p>
            <a:r>
              <a:rPr lang="en-US" dirty="0"/>
              <a:t>CECRED – </a:t>
            </a:r>
            <a:r>
              <a:rPr lang="en-US"/>
              <a:t>Mobile Bank</a:t>
            </a:r>
            <a:endParaRPr lang="ar-SA" dirty="0"/>
          </a:p>
        </p:txBody>
      </p:sp>
      <p:grpSp>
        <p:nvGrpSpPr>
          <p:cNvPr id="22" name="Group 3">
            <a:extLst>
              <a:ext uri="{FF2B5EF4-FFF2-40B4-BE49-F238E27FC236}">
                <a16:creationId xmlns:a16="http://schemas.microsoft.com/office/drawing/2014/main" id="{C32611A6-5B9C-4D94-A70C-DA653B2E1B0A}"/>
              </a:ext>
            </a:extLst>
          </p:cNvPr>
          <p:cNvGrpSpPr/>
          <p:nvPr/>
        </p:nvGrpSpPr>
        <p:grpSpPr>
          <a:xfrm>
            <a:off x="8432801" y="2041424"/>
            <a:ext cx="3244849" cy="3317977"/>
            <a:chOff x="3498954" y="1505479"/>
            <a:chExt cx="2205037" cy="2325803"/>
          </a:xfrm>
        </p:grpSpPr>
        <p:sp>
          <p:nvSpPr>
            <p:cNvPr id="23" name="Oval 9">
              <a:extLst>
                <a:ext uri="{FF2B5EF4-FFF2-40B4-BE49-F238E27FC236}">
                  <a16:creationId xmlns:a16="http://schemas.microsoft.com/office/drawing/2014/main" id="{104B2289-F256-4264-A891-621B4CA911C0}"/>
                </a:ext>
              </a:extLst>
            </p:cNvPr>
            <p:cNvSpPr/>
            <p:nvPr/>
          </p:nvSpPr>
          <p:spPr>
            <a:xfrm>
              <a:off x="3498954" y="1505479"/>
              <a:ext cx="2205037" cy="2205037"/>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24" name="Oval 18">
              <a:extLst>
                <a:ext uri="{FF2B5EF4-FFF2-40B4-BE49-F238E27FC236}">
                  <a16:creationId xmlns:a16="http://schemas.microsoft.com/office/drawing/2014/main" id="{1E65D9AE-3077-4014-AFD5-01800BDFF865}"/>
                </a:ext>
              </a:extLst>
            </p:cNvPr>
            <p:cNvSpPr/>
            <p:nvPr/>
          </p:nvSpPr>
          <p:spPr>
            <a:xfrm>
              <a:off x="3992037" y="3609487"/>
              <a:ext cx="221795" cy="221795"/>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grpSp>
      <p:cxnSp>
        <p:nvCxnSpPr>
          <p:cNvPr id="25" name="Straight Connector 26">
            <a:extLst>
              <a:ext uri="{FF2B5EF4-FFF2-40B4-BE49-F238E27FC236}">
                <a16:creationId xmlns:a16="http://schemas.microsoft.com/office/drawing/2014/main" id="{C4C3E49F-BED3-4468-AC23-9CB74B4AC0A8}"/>
              </a:ext>
            </a:extLst>
          </p:cNvPr>
          <p:cNvCxnSpPr/>
          <p:nvPr/>
        </p:nvCxnSpPr>
        <p:spPr>
          <a:xfrm>
            <a:off x="789515" y="5554688"/>
            <a:ext cx="10612967" cy="2117"/>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grpSp>
        <p:nvGrpSpPr>
          <p:cNvPr id="26" name="Group 8">
            <a:extLst>
              <a:ext uri="{FF2B5EF4-FFF2-40B4-BE49-F238E27FC236}">
                <a16:creationId xmlns:a16="http://schemas.microsoft.com/office/drawing/2014/main" id="{CF929D74-E9D9-4243-B5AA-CC4E8014448D}"/>
              </a:ext>
            </a:extLst>
          </p:cNvPr>
          <p:cNvGrpSpPr/>
          <p:nvPr/>
        </p:nvGrpSpPr>
        <p:grpSpPr>
          <a:xfrm>
            <a:off x="10048688" y="2001458"/>
            <a:ext cx="932505" cy="804345"/>
            <a:chOff x="4637796" y="2777597"/>
            <a:chExt cx="699379" cy="603259"/>
          </a:xfrm>
        </p:grpSpPr>
        <p:sp>
          <p:nvSpPr>
            <p:cNvPr id="27" name="Oval 63">
              <a:extLst>
                <a:ext uri="{FF2B5EF4-FFF2-40B4-BE49-F238E27FC236}">
                  <a16:creationId xmlns:a16="http://schemas.microsoft.com/office/drawing/2014/main" id="{119D20F4-EF42-4F74-853B-F30D73059744}"/>
                </a:ext>
              </a:extLst>
            </p:cNvPr>
            <p:cNvSpPr/>
            <p:nvPr/>
          </p:nvSpPr>
          <p:spPr>
            <a:xfrm>
              <a:off x="4879975" y="2777597"/>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28" name="Freeform 7">
              <a:extLst>
                <a:ext uri="{FF2B5EF4-FFF2-40B4-BE49-F238E27FC236}">
                  <a16:creationId xmlns:a16="http://schemas.microsoft.com/office/drawing/2014/main" id="{26EA9700-9764-4909-A73D-C0B0634BF81E}"/>
                </a:ext>
              </a:extLst>
            </p:cNvPr>
            <p:cNvSpPr>
              <a:spLocks noEditPoints="1"/>
            </p:cNvSpPr>
            <p:nvPr/>
          </p:nvSpPr>
          <p:spPr bwMode="auto">
            <a:xfrm>
              <a:off x="4637796" y="2877010"/>
              <a:ext cx="317762" cy="503846"/>
            </a:xfrm>
            <a:custGeom>
              <a:avLst/>
              <a:gdLst/>
              <a:ahLst/>
              <a:cxnLst>
                <a:cxn ang="0">
                  <a:pos x="2" y="315"/>
                </a:cxn>
                <a:cxn ang="0">
                  <a:pos x="0" y="15"/>
                </a:cxn>
                <a:cxn ang="0">
                  <a:pos x="5" y="5"/>
                </a:cxn>
                <a:cxn ang="0">
                  <a:pos x="177" y="0"/>
                </a:cxn>
                <a:cxn ang="0">
                  <a:pos x="189" y="5"/>
                </a:cxn>
                <a:cxn ang="0">
                  <a:pos x="193" y="15"/>
                </a:cxn>
                <a:cxn ang="0">
                  <a:pos x="192" y="315"/>
                </a:cxn>
                <a:cxn ang="0">
                  <a:pos x="184" y="323"/>
                </a:cxn>
                <a:cxn ang="0">
                  <a:pos x="15" y="324"/>
                </a:cxn>
                <a:cxn ang="0">
                  <a:pos x="5" y="320"/>
                </a:cxn>
                <a:cxn ang="0">
                  <a:pos x="11" y="311"/>
                </a:cxn>
                <a:cxn ang="0">
                  <a:pos x="15" y="314"/>
                </a:cxn>
                <a:cxn ang="0">
                  <a:pos x="180" y="314"/>
                </a:cxn>
                <a:cxn ang="0">
                  <a:pos x="183" y="309"/>
                </a:cxn>
                <a:cxn ang="0">
                  <a:pos x="183" y="13"/>
                </a:cxn>
                <a:cxn ang="0">
                  <a:pos x="177" y="10"/>
                </a:cxn>
                <a:cxn ang="0">
                  <a:pos x="13" y="10"/>
                </a:cxn>
                <a:cxn ang="0">
                  <a:pos x="10" y="15"/>
                </a:cxn>
                <a:cxn ang="0">
                  <a:pos x="21" y="56"/>
                </a:cxn>
                <a:cxn ang="0">
                  <a:pos x="23" y="52"/>
                </a:cxn>
                <a:cxn ang="0">
                  <a:pos x="167" y="51"/>
                </a:cxn>
                <a:cxn ang="0">
                  <a:pos x="171" y="52"/>
                </a:cxn>
                <a:cxn ang="0">
                  <a:pos x="172" y="268"/>
                </a:cxn>
                <a:cxn ang="0">
                  <a:pos x="171" y="272"/>
                </a:cxn>
                <a:cxn ang="0">
                  <a:pos x="26" y="273"/>
                </a:cxn>
                <a:cxn ang="0">
                  <a:pos x="23" y="272"/>
                </a:cxn>
                <a:cxn ang="0">
                  <a:pos x="21" y="268"/>
                </a:cxn>
                <a:cxn ang="0">
                  <a:pos x="162" y="61"/>
                </a:cxn>
                <a:cxn ang="0">
                  <a:pos x="71" y="35"/>
                </a:cxn>
                <a:cxn ang="0">
                  <a:pos x="73" y="31"/>
                </a:cxn>
                <a:cxn ang="0">
                  <a:pos x="117" y="30"/>
                </a:cxn>
                <a:cxn ang="0">
                  <a:pos x="121" y="31"/>
                </a:cxn>
                <a:cxn ang="0">
                  <a:pos x="122" y="35"/>
                </a:cxn>
                <a:cxn ang="0">
                  <a:pos x="120" y="40"/>
                </a:cxn>
                <a:cxn ang="0">
                  <a:pos x="76" y="40"/>
                </a:cxn>
                <a:cxn ang="0">
                  <a:pos x="72" y="37"/>
                </a:cxn>
                <a:cxn ang="0">
                  <a:pos x="102" y="283"/>
                </a:cxn>
                <a:cxn ang="0">
                  <a:pos x="110" y="286"/>
                </a:cxn>
                <a:cxn ang="0">
                  <a:pos x="112" y="293"/>
                </a:cxn>
                <a:cxn ang="0">
                  <a:pos x="110" y="301"/>
                </a:cxn>
                <a:cxn ang="0">
                  <a:pos x="102" y="304"/>
                </a:cxn>
                <a:cxn ang="0">
                  <a:pos x="94" y="301"/>
                </a:cxn>
                <a:cxn ang="0">
                  <a:pos x="91" y="293"/>
                </a:cxn>
                <a:cxn ang="0">
                  <a:pos x="94" y="286"/>
                </a:cxn>
                <a:cxn ang="0">
                  <a:pos x="102" y="283"/>
                </a:cxn>
              </a:cxnLst>
              <a:rect l="0" t="0" r="r" b="b"/>
              <a:pathLst>
                <a:path w="193" h="324">
                  <a:moveTo>
                    <a:pt x="5" y="320"/>
                  </a:moveTo>
                  <a:lnTo>
                    <a:pt x="5" y="320"/>
                  </a:lnTo>
                  <a:lnTo>
                    <a:pt x="2" y="315"/>
                  </a:lnTo>
                  <a:lnTo>
                    <a:pt x="0" y="309"/>
                  </a:lnTo>
                  <a:lnTo>
                    <a:pt x="0" y="15"/>
                  </a:lnTo>
                  <a:lnTo>
                    <a:pt x="0" y="15"/>
                  </a:lnTo>
                  <a:lnTo>
                    <a:pt x="2" y="9"/>
                  </a:lnTo>
                  <a:lnTo>
                    <a:pt x="5" y="5"/>
                  </a:lnTo>
                  <a:lnTo>
                    <a:pt x="5" y="5"/>
                  </a:lnTo>
                  <a:lnTo>
                    <a:pt x="10" y="1"/>
                  </a:lnTo>
                  <a:lnTo>
                    <a:pt x="15" y="0"/>
                  </a:lnTo>
                  <a:lnTo>
                    <a:pt x="177" y="0"/>
                  </a:lnTo>
                  <a:lnTo>
                    <a:pt x="177" y="0"/>
                  </a:lnTo>
                  <a:lnTo>
                    <a:pt x="184" y="1"/>
                  </a:lnTo>
                  <a:lnTo>
                    <a:pt x="189" y="5"/>
                  </a:lnTo>
                  <a:lnTo>
                    <a:pt x="189" y="5"/>
                  </a:lnTo>
                  <a:lnTo>
                    <a:pt x="192" y="9"/>
                  </a:lnTo>
                  <a:lnTo>
                    <a:pt x="193" y="15"/>
                  </a:lnTo>
                  <a:lnTo>
                    <a:pt x="193" y="309"/>
                  </a:lnTo>
                  <a:lnTo>
                    <a:pt x="193" y="309"/>
                  </a:lnTo>
                  <a:lnTo>
                    <a:pt x="192" y="315"/>
                  </a:lnTo>
                  <a:lnTo>
                    <a:pt x="189" y="320"/>
                  </a:lnTo>
                  <a:lnTo>
                    <a:pt x="189" y="320"/>
                  </a:lnTo>
                  <a:lnTo>
                    <a:pt x="184" y="323"/>
                  </a:lnTo>
                  <a:lnTo>
                    <a:pt x="177" y="324"/>
                  </a:lnTo>
                  <a:lnTo>
                    <a:pt x="15" y="324"/>
                  </a:lnTo>
                  <a:lnTo>
                    <a:pt x="15" y="324"/>
                  </a:lnTo>
                  <a:lnTo>
                    <a:pt x="10" y="323"/>
                  </a:lnTo>
                  <a:lnTo>
                    <a:pt x="5" y="320"/>
                  </a:lnTo>
                  <a:lnTo>
                    <a:pt x="5" y="320"/>
                  </a:lnTo>
                  <a:close/>
                  <a:moveTo>
                    <a:pt x="10" y="309"/>
                  </a:moveTo>
                  <a:lnTo>
                    <a:pt x="10" y="309"/>
                  </a:lnTo>
                  <a:lnTo>
                    <a:pt x="11" y="311"/>
                  </a:lnTo>
                  <a:lnTo>
                    <a:pt x="12" y="313"/>
                  </a:lnTo>
                  <a:lnTo>
                    <a:pt x="13" y="314"/>
                  </a:lnTo>
                  <a:lnTo>
                    <a:pt x="15" y="314"/>
                  </a:lnTo>
                  <a:lnTo>
                    <a:pt x="177" y="314"/>
                  </a:lnTo>
                  <a:lnTo>
                    <a:pt x="177" y="314"/>
                  </a:lnTo>
                  <a:lnTo>
                    <a:pt x="180" y="314"/>
                  </a:lnTo>
                  <a:lnTo>
                    <a:pt x="181" y="313"/>
                  </a:lnTo>
                  <a:lnTo>
                    <a:pt x="183" y="311"/>
                  </a:lnTo>
                  <a:lnTo>
                    <a:pt x="183" y="309"/>
                  </a:lnTo>
                  <a:lnTo>
                    <a:pt x="183" y="15"/>
                  </a:lnTo>
                  <a:lnTo>
                    <a:pt x="183" y="15"/>
                  </a:lnTo>
                  <a:lnTo>
                    <a:pt x="183" y="13"/>
                  </a:lnTo>
                  <a:lnTo>
                    <a:pt x="181" y="11"/>
                  </a:lnTo>
                  <a:lnTo>
                    <a:pt x="180" y="10"/>
                  </a:lnTo>
                  <a:lnTo>
                    <a:pt x="177" y="10"/>
                  </a:lnTo>
                  <a:lnTo>
                    <a:pt x="15" y="10"/>
                  </a:lnTo>
                  <a:lnTo>
                    <a:pt x="15" y="10"/>
                  </a:lnTo>
                  <a:lnTo>
                    <a:pt x="13" y="10"/>
                  </a:lnTo>
                  <a:lnTo>
                    <a:pt x="12" y="11"/>
                  </a:lnTo>
                  <a:lnTo>
                    <a:pt x="11" y="13"/>
                  </a:lnTo>
                  <a:lnTo>
                    <a:pt x="10" y="15"/>
                  </a:lnTo>
                  <a:lnTo>
                    <a:pt x="10" y="309"/>
                  </a:lnTo>
                  <a:close/>
                  <a:moveTo>
                    <a:pt x="21" y="268"/>
                  </a:moveTo>
                  <a:lnTo>
                    <a:pt x="21" y="56"/>
                  </a:lnTo>
                  <a:lnTo>
                    <a:pt x="21" y="56"/>
                  </a:lnTo>
                  <a:lnTo>
                    <a:pt x="22" y="54"/>
                  </a:lnTo>
                  <a:lnTo>
                    <a:pt x="23" y="52"/>
                  </a:lnTo>
                  <a:lnTo>
                    <a:pt x="24" y="51"/>
                  </a:lnTo>
                  <a:lnTo>
                    <a:pt x="26" y="51"/>
                  </a:lnTo>
                  <a:lnTo>
                    <a:pt x="167" y="51"/>
                  </a:lnTo>
                  <a:lnTo>
                    <a:pt x="167" y="51"/>
                  </a:lnTo>
                  <a:lnTo>
                    <a:pt x="170" y="51"/>
                  </a:lnTo>
                  <a:lnTo>
                    <a:pt x="171" y="52"/>
                  </a:lnTo>
                  <a:lnTo>
                    <a:pt x="172" y="54"/>
                  </a:lnTo>
                  <a:lnTo>
                    <a:pt x="172" y="56"/>
                  </a:lnTo>
                  <a:lnTo>
                    <a:pt x="172" y="268"/>
                  </a:lnTo>
                  <a:lnTo>
                    <a:pt x="172" y="268"/>
                  </a:lnTo>
                  <a:lnTo>
                    <a:pt x="172" y="270"/>
                  </a:lnTo>
                  <a:lnTo>
                    <a:pt x="171" y="272"/>
                  </a:lnTo>
                  <a:lnTo>
                    <a:pt x="170" y="273"/>
                  </a:lnTo>
                  <a:lnTo>
                    <a:pt x="167" y="273"/>
                  </a:lnTo>
                  <a:lnTo>
                    <a:pt x="26" y="273"/>
                  </a:lnTo>
                  <a:lnTo>
                    <a:pt x="26" y="273"/>
                  </a:lnTo>
                  <a:lnTo>
                    <a:pt x="24" y="273"/>
                  </a:lnTo>
                  <a:lnTo>
                    <a:pt x="23" y="272"/>
                  </a:lnTo>
                  <a:lnTo>
                    <a:pt x="22" y="270"/>
                  </a:lnTo>
                  <a:lnTo>
                    <a:pt x="21" y="268"/>
                  </a:lnTo>
                  <a:lnTo>
                    <a:pt x="21" y="268"/>
                  </a:lnTo>
                  <a:close/>
                  <a:moveTo>
                    <a:pt x="31" y="263"/>
                  </a:moveTo>
                  <a:lnTo>
                    <a:pt x="162" y="263"/>
                  </a:lnTo>
                  <a:lnTo>
                    <a:pt x="162" y="61"/>
                  </a:lnTo>
                  <a:lnTo>
                    <a:pt x="31" y="61"/>
                  </a:lnTo>
                  <a:lnTo>
                    <a:pt x="31" y="263"/>
                  </a:lnTo>
                  <a:close/>
                  <a:moveTo>
                    <a:pt x="71" y="35"/>
                  </a:moveTo>
                  <a:lnTo>
                    <a:pt x="71" y="35"/>
                  </a:lnTo>
                  <a:lnTo>
                    <a:pt x="72" y="33"/>
                  </a:lnTo>
                  <a:lnTo>
                    <a:pt x="73" y="31"/>
                  </a:lnTo>
                  <a:lnTo>
                    <a:pt x="74" y="30"/>
                  </a:lnTo>
                  <a:lnTo>
                    <a:pt x="76" y="30"/>
                  </a:lnTo>
                  <a:lnTo>
                    <a:pt x="117" y="30"/>
                  </a:lnTo>
                  <a:lnTo>
                    <a:pt x="117" y="30"/>
                  </a:lnTo>
                  <a:lnTo>
                    <a:pt x="120" y="30"/>
                  </a:lnTo>
                  <a:lnTo>
                    <a:pt x="121" y="31"/>
                  </a:lnTo>
                  <a:lnTo>
                    <a:pt x="122" y="33"/>
                  </a:lnTo>
                  <a:lnTo>
                    <a:pt x="122" y="35"/>
                  </a:lnTo>
                  <a:lnTo>
                    <a:pt x="122" y="35"/>
                  </a:lnTo>
                  <a:lnTo>
                    <a:pt x="122" y="37"/>
                  </a:lnTo>
                  <a:lnTo>
                    <a:pt x="121" y="39"/>
                  </a:lnTo>
                  <a:lnTo>
                    <a:pt x="120" y="40"/>
                  </a:lnTo>
                  <a:lnTo>
                    <a:pt x="117" y="40"/>
                  </a:lnTo>
                  <a:lnTo>
                    <a:pt x="76" y="40"/>
                  </a:lnTo>
                  <a:lnTo>
                    <a:pt x="76" y="40"/>
                  </a:lnTo>
                  <a:lnTo>
                    <a:pt x="74" y="40"/>
                  </a:lnTo>
                  <a:lnTo>
                    <a:pt x="73" y="39"/>
                  </a:lnTo>
                  <a:lnTo>
                    <a:pt x="72" y="37"/>
                  </a:lnTo>
                  <a:lnTo>
                    <a:pt x="71" y="35"/>
                  </a:lnTo>
                  <a:lnTo>
                    <a:pt x="71" y="35"/>
                  </a:lnTo>
                  <a:close/>
                  <a:moveTo>
                    <a:pt x="102" y="283"/>
                  </a:moveTo>
                  <a:lnTo>
                    <a:pt x="102" y="283"/>
                  </a:lnTo>
                  <a:lnTo>
                    <a:pt x="106" y="284"/>
                  </a:lnTo>
                  <a:lnTo>
                    <a:pt x="110" y="286"/>
                  </a:lnTo>
                  <a:lnTo>
                    <a:pt x="110" y="286"/>
                  </a:lnTo>
                  <a:lnTo>
                    <a:pt x="112" y="289"/>
                  </a:lnTo>
                  <a:lnTo>
                    <a:pt x="112" y="293"/>
                  </a:lnTo>
                  <a:lnTo>
                    <a:pt x="112" y="293"/>
                  </a:lnTo>
                  <a:lnTo>
                    <a:pt x="112" y="297"/>
                  </a:lnTo>
                  <a:lnTo>
                    <a:pt x="110" y="301"/>
                  </a:lnTo>
                  <a:lnTo>
                    <a:pt x="110" y="301"/>
                  </a:lnTo>
                  <a:lnTo>
                    <a:pt x="106" y="303"/>
                  </a:lnTo>
                  <a:lnTo>
                    <a:pt x="102" y="304"/>
                  </a:lnTo>
                  <a:lnTo>
                    <a:pt x="102" y="304"/>
                  </a:lnTo>
                  <a:lnTo>
                    <a:pt x="97" y="303"/>
                  </a:lnTo>
                  <a:lnTo>
                    <a:pt x="94" y="301"/>
                  </a:lnTo>
                  <a:lnTo>
                    <a:pt x="94" y="301"/>
                  </a:lnTo>
                  <a:lnTo>
                    <a:pt x="92" y="297"/>
                  </a:lnTo>
                  <a:lnTo>
                    <a:pt x="91" y="293"/>
                  </a:lnTo>
                  <a:lnTo>
                    <a:pt x="91" y="293"/>
                  </a:lnTo>
                  <a:lnTo>
                    <a:pt x="92" y="289"/>
                  </a:lnTo>
                  <a:lnTo>
                    <a:pt x="94" y="286"/>
                  </a:lnTo>
                  <a:lnTo>
                    <a:pt x="94" y="286"/>
                  </a:lnTo>
                  <a:lnTo>
                    <a:pt x="97" y="284"/>
                  </a:lnTo>
                  <a:lnTo>
                    <a:pt x="102" y="283"/>
                  </a:lnTo>
                  <a:lnTo>
                    <a:pt x="102" y="28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ar-SA" sz="2400"/>
            </a:p>
          </p:txBody>
        </p:sp>
      </p:grpSp>
      <p:sp>
        <p:nvSpPr>
          <p:cNvPr id="29" name="CaixaDeTexto 28">
            <a:extLst>
              <a:ext uri="{FF2B5EF4-FFF2-40B4-BE49-F238E27FC236}">
                <a16:creationId xmlns:a16="http://schemas.microsoft.com/office/drawing/2014/main" id="{E86E9BF0-7789-4417-87FC-A7526956CF15}"/>
              </a:ext>
            </a:extLst>
          </p:cNvPr>
          <p:cNvSpPr txBox="1"/>
          <p:nvPr/>
        </p:nvSpPr>
        <p:spPr>
          <a:xfrm>
            <a:off x="8965299" y="2739704"/>
            <a:ext cx="2166775" cy="2349810"/>
          </a:xfrm>
          <a:prstGeom prst="rect">
            <a:avLst/>
          </a:prstGeom>
          <a:noFill/>
        </p:spPr>
        <p:txBody>
          <a:bodyPr wrap="square" rtlCol="0">
            <a:spAutoFit/>
          </a:bodyPr>
          <a:lstStyle/>
          <a:p>
            <a:pPr algn="ctr"/>
            <a:r>
              <a:rPr lang="pt-BR" sz="1600" dirty="0">
                <a:solidFill>
                  <a:schemeClr val="bg1"/>
                </a:solidFill>
              </a:rPr>
              <a:t>Proporcionou </a:t>
            </a:r>
            <a:r>
              <a:rPr lang="pt-BR" sz="1867" dirty="0">
                <a:solidFill>
                  <a:schemeClr val="bg1"/>
                </a:solidFill>
              </a:rPr>
              <a:t>ótima experiência para os usuários</a:t>
            </a:r>
            <a:r>
              <a:rPr lang="pt-BR" sz="1600" dirty="0">
                <a:solidFill>
                  <a:schemeClr val="bg1"/>
                </a:solidFill>
              </a:rPr>
              <a:t>, facilitando as operações que antes eram </a:t>
            </a:r>
            <a:r>
              <a:rPr lang="pt-BR" sz="1867" dirty="0">
                <a:solidFill>
                  <a:schemeClr val="bg1"/>
                </a:solidFill>
              </a:rPr>
              <a:t>realizadas somente na agência ou pelo web site.  </a:t>
            </a:r>
            <a:endParaRPr lang="pt-BR" sz="1600" dirty="0">
              <a:solidFill>
                <a:schemeClr val="bg1"/>
              </a:solidFill>
            </a:endParaRPr>
          </a:p>
        </p:txBody>
      </p:sp>
      <p:sp>
        <p:nvSpPr>
          <p:cNvPr id="30" name="CaixaDeTexto 29">
            <a:extLst>
              <a:ext uri="{FF2B5EF4-FFF2-40B4-BE49-F238E27FC236}">
                <a16:creationId xmlns:a16="http://schemas.microsoft.com/office/drawing/2014/main" id="{284025CB-AF9C-4E57-878E-15BA7156638D}"/>
              </a:ext>
            </a:extLst>
          </p:cNvPr>
          <p:cNvSpPr txBox="1"/>
          <p:nvPr/>
        </p:nvSpPr>
        <p:spPr>
          <a:xfrm>
            <a:off x="1761039" y="1791240"/>
            <a:ext cx="1269963" cy="461665"/>
          </a:xfrm>
          <a:prstGeom prst="rect">
            <a:avLst/>
          </a:prstGeom>
          <a:noFill/>
        </p:spPr>
        <p:txBody>
          <a:bodyPr wrap="none" rtlCol="0">
            <a:spAutoFit/>
          </a:bodyPr>
          <a:lstStyle/>
          <a:p>
            <a:r>
              <a:rPr lang="pt-BR" sz="2400" b="1" dirty="0">
                <a:solidFill>
                  <a:schemeClr val="accent6">
                    <a:lumMod val="50000"/>
                  </a:schemeClr>
                </a:solidFill>
              </a:rPr>
              <a:t>Desafios</a:t>
            </a:r>
          </a:p>
        </p:txBody>
      </p:sp>
      <p:sp>
        <p:nvSpPr>
          <p:cNvPr id="31" name="Freeform 5">
            <a:extLst>
              <a:ext uri="{FF2B5EF4-FFF2-40B4-BE49-F238E27FC236}">
                <a16:creationId xmlns:a16="http://schemas.microsoft.com/office/drawing/2014/main" id="{CF98DFB3-B6AA-401D-B55F-84AB7B2D3BD7}"/>
              </a:ext>
            </a:extLst>
          </p:cNvPr>
          <p:cNvSpPr>
            <a:spLocks noEditPoints="1"/>
          </p:cNvSpPr>
          <p:nvPr/>
        </p:nvSpPr>
        <p:spPr bwMode="auto">
          <a:xfrm>
            <a:off x="2031136" y="2456456"/>
            <a:ext cx="810841" cy="984771"/>
          </a:xfrm>
          <a:custGeom>
            <a:avLst/>
            <a:gdLst/>
            <a:ahLst/>
            <a:cxnLst>
              <a:cxn ang="0">
                <a:pos x="2070" y="1260"/>
              </a:cxn>
              <a:cxn ang="0">
                <a:pos x="2245" y="1109"/>
              </a:cxn>
              <a:cxn ang="0">
                <a:pos x="2370" y="905"/>
              </a:cxn>
              <a:cxn ang="0">
                <a:pos x="2495" y="498"/>
              </a:cxn>
              <a:cxn ang="0">
                <a:pos x="2541" y="52"/>
              </a:cxn>
              <a:cxn ang="0">
                <a:pos x="1269" y="0"/>
              </a:cxn>
              <a:cxn ang="0">
                <a:pos x="7" y="189"/>
              </a:cxn>
              <a:cxn ang="0">
                <a:pos x="72" y="614"/>
              </a:cxn>
              <a:cxn ang="0">
                <a:pos x="199" y="960"/>
              </a:cxn>
              <a:cxn ang="0">
                <a:pos x="336" y="1153"/>
              </a:cxn>
              <a:cxn ang="0">
                <a:pos x="524" y="1286"/>
              </a:cxn>
              <a:cxn ang="0">
                <a:pos x="670" y="1388"/>
              </a:cxn>
              <a:cxn ang="0">
                <a:pos x="767" y="1519"/>
              </a:cxn>
              <a:cxn ang="0">
                <a:pos x="831" y="1569"/>
              </a:cxn>
              <a:cxn ang="0">
                <a:pos x="814" y="1624"/>
              </a:cxn>
              <a:cxn ang="0">
                <a:pos x="852" y="1680"/>
              </a:cxn>
              <a:cxn ang="0">
                <a:pos x="925" y="1698"/>
              </a:cxn>
              <a:cxn ang="0">
                <a:pos x="936" y="1747"/>
              </a:cxn>
              <a:cxn ang="0">
                <a:pos x="997" y="1779"/>
              </a:cxn>
              <a:cxn ang="0">
                <a:pos x="1101" y="1833"/>
              </a:cxn>
              <a:cxn ang="0">
                <a:pos x="1183" y="1896"/>
              </a:cxn>
              <a:cxn ang="0">
                <a:pos x="1060" y="2200"/>
              </a:cxn>
              <a:cxn ang="0">
                <a:pos x="592" y="2407"/>
              </a:cxn>
              <a:cxn ang="0">
                <a:pos x="515" y="2457"/>
              </a:cxn>
              <a:cxn ang="0">
                <a:pos x="496" y="2537"/>
              </a:cxn>
              <a:cxn ang="0">
                <a:pos x="539" y="2620"/>
              </a:cxn>
              <a:cxn ang="0">
                <a:pos x="1270" y="2647"/>
              </a:cxn>
              <a:cxn ang="0">
                <a:pos x="1983" y="2633"/>
              </a:cxn>
              <a:cxn ang="0">
                <a:pos x="2042" y="2561"/>
              </a:cxn>
              <a:cxn ang="0">
                <a:pos x="2038" y="2478"/>
              </a:cxn>
              <a:cxn ang="0">
                <a:pos x="1973" y="2413"/>
              </a:cxn>
              <a:cxn ang="0">
                <a:pos x="1548" y="2322"/>
              </a:cxn>
              <a:cxn ang="0">
                <a:pos x="1383" y="1975"/>
              </a:cxn>
              <a:cxn ang="0">
                <a:pos x="1430" y="1848"/>
              </a:cxn>
              <a:cxn ang="0">
                <a:pos x="1457" y="1779"/>
              </a:cxn>
              <a:cxn ang="0">
                <a:pos x="1580" y="1770"/>
              </a:cxn>
              <a:cxn ang="0">
                <a:pos x="1618" y="1714"/>
              </a:cxn>
              <a:cxn ang="0">
                <a:pos x="1670" y="1689"/>
              </a:cxn>
              <a:cxn ang="0">
                <a:pos x="1723" y="1645"/>
              </a:cxn>
              <a:cxn ang="0">
                <a:pos x="1724" y="1591"/>
              </a:cxn>
              <a:cxn ang="0">
                <a:pos x="1731" y="1546"/>
              </a:cxn>
              <a:cxn ang="0">
                <a:pos x="1838" y="1445"/>
              </a:cxn>
              <a:cxn ang="0">
                <a:pos x="2044" y="147"/>
              </a:cxn>
              <a:cxn ang="0">
                <a:pos x="2347" y="494"/>
              </a:cxn>
              <a:cxn ang="0">
                <a:pos x="2242" y="834"/>
              </a:cxn>
              <a:cxn ang="0">
                <a:pos x="2116" y="1036"/>
              </a:cxn>
              <a:cxn ang="0">
                <a:pos x="1991" y="1138"/>
              </a:cxn>
              <a:cxn ang="0">
                <a:pos x="2011" y="820"/>
              </a:cxn>
              <a:cxn ang="0">
                <a:pos x="2044" y="147"/>
              </a:cxn>
              <a:cxn ang="0">
                <a:pos x="357" y="943"/>
              </a:cxn>
              <a:cxn ang="0">
                <a:pos x="254" y="715"/>
              </a:cxn>
              <a:cxn ang="0">
                <a:pos x="160" y="252"/>
              </a:cxn>
              <a:cxn ang="0">
                <a:pos x="508" y="545"/>
              </a:cxn>
              <a:cxn ang="0">
                <a:pos x="575" y="1092"/>
              </a:cxn>
              <a:cxn ang="0">
                <a:pos x="479" y="1089"/>
              </a:cxn>
              <a:cxn ang="0">
                <a:pos x="1270" y="1913"/>
              </a:cxn>
              <a:cxn ang="0">
                <a:pos x="1270" y="1913"/>
              </a:cxn>
            </a:cxnLst>
            <a:rect l="0" t="0" r="r" b="b"/>
            <a:pathLst>
              <a:path w="2542" h="2647">
                <a:moveTo>
                  <a:pt x="1902" y="1321"/>
                </a:moveTo>
                <a:lnTo>
                  <a:pt x="1902" y="1321"/>
                </a:lnTo>
                <a:lnTo>
                  <a:pt x="1931" y="1315"/>
                </a:lnTo>
                <a:lnTo>
                  <a:pt x="1961" y="1307"/>
                </a:lnTo>
                <a:lnTo>
                  <a:pt x="1990" y="1297"/>
                </a:lnTo>
                <a:lnTo>
                  <a:pt x="2017" y="1286"/>
                </a:lnTo>
                <a:lnTo>
                  <a:pt x="2044" y="1273"/>
                </a:lnTo>
                <a:lnTo>
                  <a:pt x="2070" y="1260"/>
                </a:lnTo>
                <a:lnTo>
                  <a:pt x="2094" y="1245"/>
                </a:lnTo>
                <a:lnTo>
                  <a:pt x="2118" y="1229"/>
                </a:lnTo>
                <a:lnTo>
                  <a:pt x="2141" y="1211"/>
                </a:lnTo>
                <a:lnTo>
                  <a:pt x="2164" y="1193"/>
                </a:lnTo>
                <a:lnTo>
                  <a:pt x="2185" y="1173"/>
                </a:lnTo>
                <a:lnTo>
                  <a:pt x="2206" y="1153"/>
                </a:lnTo>
                <a:lnTo>
                  <a:pt x="2226" y="1132"/>
                </a:lnTo>
                <a:lnTo>
                  <a:pt x="2245" y="1109"/>
                </a:lnTo>
                <a:lnTo>
                  <a:pt x="2263" y="1086"/>
                </a:lnTo>
                <a:lnTo>
                  <a:pt x="2280" y="1062"/>
                </a:lnTo>
                <a:lnTo>
                  <a:pt x="2297" y="1038"/>
                </a:lnTo>
                <a:lnTo>
                  <a:pt x="2314" y="1012"/>
                </a:lnTo>
                <a:lnTo>
                  <a:pt x="2328" y="986"/>
                </a:lnTo>
                <a:lnTo>
                  <a:pt x="2343" y="960"/>
                </a:lnTo>
                <a:lnTo>
                  <a:pt x="2357" y="933"/>
                </a:lnTo>
                <a:lnTo>
                  <a:pt x="2370" y="905"/>
                </a:lnTo>
                <a:lnTo>
                  <a:pt x="2382" y="876"/>
                </a:lnTo>
                <a:lnTo>
                  <a:pt x="2395" y="849"/>
                </a:lnTo>
                <a:lnTo>
                  <a:pt x="2417" y="790"/>
                </a:lnTo>
                <a:lnTo>
                  <a:pt x="2436" y="732"/>
                </a:lnTo>
                <a:lnTo>
                  <a:pt x="2454" y="673"/>
                </a:lnTo>
                <a:lnTo>
                  <a:pt x="2470" y="614"/>
                </a:lnTo>
                <a:lnTo>
                  <a:pt x="2483" y="555"/>
                </a:lnTo>
                <a:lnTo>
                  <a:pt x="2495" y="498"/>
                </a:lnTo>
                <a:lnTo>
                  <a:pt x="2505" y="440"/>
                </a:lnTo>
                <a:lnTo>
                  <a:pt x="2513" y="385"/>
                </a:lnTo>
                <a:lnTo>
                  <a:pt x="2520" y="333"/>
                </a:lnTo>
                <a:lnTo>
                  <a:pt x="2526" y="281"/>
                </a:lnTo>
                <a:lnTo>
                  <a:pt x="2530" y="234"/>
                </a:lnTo>
                <a:lnTo>
                  <a:pt x="2535" y="189"/>
                </a:lnTo>
                <a:lnTo>
                  <a:pt x="2540" y="111"/>
                </a:lnTo>
                <a:lnTo>
                  <a:pt x="2541" y="52"/>
                </a:lnTo>
                <a:lnTo>
                  <a:pt x="2542" y="14"/>
                </a:lnTo>
                <a:lnTo>
                  <a:pt x="2542" y="0"/>
                </a:lnTo>
                <a:lnTo>
                  <a:pt x="2043" y="0"/>
                </a:lnTo>
                <a:lnTo>
                  <a:pt x="1908" y="0"/>
                </a:lnTo>
                <a:lnTo>
                  <a:pt x="1273" y="0"/>
                </a:lnTo>
                <a:lnTo>
                  <a:pt x="1270" y="0"/>
                </a:lnTo>
                <a:lnTo>
                  <a:pt x="1270" y="0"/>
                </a:lnTo>
                <a:lnTo>
                  <a:pt x="1269" y="0"/>
                </a:lnTo>
                <a:lnTo>
                  <a:pt x="633" y="0"/>
                </a:lnTo>
                <a:lnTo>
                  <a:pt x="499" y="0"/>
                </a:lnTo>
                <a:lnTo>
                  <a:pt x="0" y="0"/>
                </a:lnTo>
                <a:lnTo>
                  <a:pt x="0" y="0"/>
                </a:lnTo>
                <a:lnTo>
                  <a:pt x="0" y="14"/>
                </a:lnTo>
                <a:lnTo>
                  <a:pt x="1" y="52"/>
                </a:lnTo>
                <a:lnTo>
                  <a:pt x="2" y="111"/>
                </a:lnTo>
                <a:lnTo>
                  <a:pt x="7" y="189"/>
                </a:lnTo>
                <a:lnTo>
                  <a:pt x="11" y="234"/>
                </a:lnTo>
                <a:lnTo>
                  <a:pt x="16" y="281"/>
                </a:lnTo>
                <a:lnTo>
                  <a:pt x="22" y="333"/>
                </a:lnTo>
                <a:lnTo>
                  <a:pt x="29" y="385"/>
                </a:lnTo>
                <a:lnTo>
                  <a:pt x="37" y="440"/>
                </a:lnTo>
                <a:lnTo>
                  <a:pt x="47" y="498"/>
                </a:lnTo>
                <a:lnTo>
                  <a:pt x="59" y="555"/>
                </a:lnTo>
                <a:lnTo>
                  <a:pt x="72" y="614"/>
                </a:lnTo>
                <a:lnTo>
                  <a:pt x="88" y="673"/>
                </a:lnTo>
                <a:lnTo>
                  <a:pt x="106" y="732"/>
                </a:lnTo>
                <a:lnTo>
                  <a:pt x="125" y="790"/>
                </a:lnTo>
                <a:lnTo>
                  <a:pt x="147" y="849"/>
                </a:lnTo>
                <a:lnTo>
                  <a:pt x="160" y="876"/>
                </a:lnTo>
                <a:lnTo>
                  <a:pt x="172" y="905"/>
                </a:lnTo>
                <a:lnTo>
                  <a:pt x="185" y="933"/>
                </a:lnTo>
                <a:lnTo>
                  <a:pt x="199" y="960"/>
                </a:lnTo>
                <a:lnTo>
                  <a:pt x="213" y="986"/>
                </a:lnTo>
                <a:lnTo>
                  <a:pt x="228" y="1012"/>
                </a:lnTo>
                <a:lnTo>
                  <a:pt x="244" y="1038"/>
                </a:lnTo>
                <a:lnTo>
                  <a:pt x="262" y="1062"/>
                </a:lnTo>
                <a:lnTo>
                  <a:pt x="279" y="1086"/>
                </a:lnTo>
                <a:lnTo>
                  <a:pt x="297" y="1109"/>
                </a:lnTo>
                <a:lnTo>
                  <a:pt x="316" y="1132"/>
                </a:lnTo>
                <a:lnTo>
                  <a:pt x="336" y="1153"/>
                </a:lnTo>
                <a:lnTo>
                  <a:pt x="356" y="1173"/>
                </a:lnTo>
                <a:lnTo>
                  <a:pt x="378" y="1193"/>
                </a:lnTo>
                <a:lnTo>
                  <a:pt x="399" y="1211"/>
                </a:lnTo>
                <a:lnTo>
                  <a:pt x="423" y="1229"/>
                </a:lnTo>
                <a:lnTo>
                  <a:pt x="446" y="1245"/>
                </a:lnTo>
                <a:lnTo>
                  <a:pt x="472" y="1260"/>
                </a:lnTo>
                <a:lnTo>
                  <a:pt x="498" y="1273"/>
                </a:lnTo>
                <a:lnTo>
                  <a:pt x="524" y="1286"/>
                </a:lnTo>
                <a:lnTo>
                  <a:pt x="552" y="1297"/>
                </a:lnTo>
                <a:lnTo>
                  <a:pt x="581" y="1307"/>
                </a:lnTo>
                <a:lnTo>
                  <a:pt x="609" y="1315"/>
                </a:lnTo>
                <a:lnTo>
                  <a:pt x="640" y="1321"/>
                </a:lnTo>
                <a:lnTo>
                  <a:pt x="640" y="1321"/>
                </a:lnTo>
                <a:lnTo>
                  <a:pt x="650" y="1344"/>
                </a:lnTo>
                <a:lnTo>
                  <a:pt x="660" y="1366"/>
                </a:lnTo>
                <a:lnTo>
                  <a:pt x="670" y="1388"/>
                </a:lnTo>
                <a:lnTo>
                  <a:pt x="681" y="1409"/>
                </a:lnTo>
                <a:lnTo>
                  <a:pt x="692" y="1427"/>
                </a:lnTo>
                <a:lnTo>
                  <a:pt x="703" y="1445"/>
                </a:lnTo>
                <a:lnTo>
                  <a:pt x="715" y="1463"/>
                </a:lnTo>
                <a:lnTo>
                  <a:pt x="728" y="1479"/>
                </a:lnTo>
                <a:lnTo>
                  <a:pt x="740" y="1494"/>
                </a:lnTo>
                <a:lnTo>
                  <a:pt x="753" y="1506"/>
                </a:lnTo>
                <a:lnTo>
                  <a:pt x="767" y="1519"/>
                </a:lnTo>
                <a:lnTo>
                  <a:pt x="782" y="1529"/>
                </a:lnTo>
                <a:lnTo>
                  <a:pt x="796" y="1539"/>
                </a:lnTo>
                <a:lnTo>
                  <a:pt x="811" y="1546"/>
                </a:lnTo>
                <a:lnTo>
                  <a:pt x="826" y="1553"/>
                </a:lnTo>
                <a:lnTo>
                  <a:pt x="843" y="1558"/>
                </a:lnTo>
                <a:lnTo>
                  <a:pt x="843" y="1558"/>
                </a:lnTo>
                <a:lnTo>
                  <a:pt x="837" y="1563"/>
                </a:lnTo>
                <a:lnTo>
                  <a:pt x="831" y="1569"/>
                </a:lnTo>
                <a:lnTo>
                  <a:pt x="825" y="1576"/>
                </a:lnTo>
                <a:lnTo>
                  <a:pt x="822" y="1583"/>
                </a:lnTo>
                <a:lnTo>
                  <a:pt x="818" y="1591"/>
                </a:lnTo>
                <a:lnTo>
                  <a:pt x="815" y="1599"/>
                </a:lnTo>
                <a:lnTo>
                  <a:pt x="814" y="1608"/>
                </a:lnTo>
                <a:lnTo>
                  <a:pt x="814" y="1616"/>
                </a:lnTo>
                <a:lnTo>
                  <a:pt x="814" y="1616"/>
                </a:lnTo>
                <a:lnTo>
                  <a:pt x="814" y="1624"/>
                </a:lnTo>
                <a:lnTo>
                  <a:pt x="815" y="1631"/>
                </a:lnTo>
                <a:lnTo>
                  <a:pt x="817" y="1638"/>
                </a:lnTo>
                <a:lnTo>
                  <a:pt x="819" y="1645"/>
                </a:lnTo>
                <a:lnTo>
                  <a:pt x="822" y="1652"/>
                </a:lnTo>
                <a:lnTo>
                  <a:pt x="826" y="1658"/>
                </a:lnTo>
                <a:lnTo>
                  <a:pt x="834" y="1668"/>
                </a:lnTo>
                <a:lnTo>
                  <a:pt x="846" y="1677"/>
                </a:lnTo>
                <a:lnTo>
                  <a:pt x="852" y="1680"/>
                </a:lnTo>
                <a:lnTo>
                  <a:pt x="858" y="1684"/>
                </a:lnTo>
                <a:lnTo>
                  <a:pt x="864" y="1686"/>
                </a:lnTo>
                <a:lnTo>
                  <a:pt x="871" y="1689"/>
                </a:lnTo>
                <a:lnTo>
                  <a:pt x="879" y="1690"/>
                </a:lnTo>
                <a:lnTo>
                  <a:pt x="886" y="1690"/>
                </a:lnTo>
                <a:lnTo>
                  <a:pt x="926" y="1690"/>
                </a:lnTo>
                <a:lnTo>
                  <a:pt x="926" y="1690"/>
                </a:lnTo>
                <a:lnTo>
                  <a:pt x="925" y="1698"/>
                </a:lnTo>
                <a:lnTo>
                  <a:pt x="924" y="1706"/>
                </a:lnTo>
                <a:lnTo>
                  <a:pt x="924" y="1706"/>
                </a:lnTo>
                <a:lnTo>
                  <a:pt x="924" y="1714"/>
                </a:lnTo>
                <a:lnTo>
                  <a:pt x="925" y="1721"/>
                </a:lnTo>
                <a:lnTo>
                  <a:pt x="927" y="1728"/>
                </a:lnTo>
                <a:lnTo>
                  <a:pt x="930" y="1734"/>
                </a:lnTo>
                <a:lnTo>
                  <a:pt x="933" y="1741"/>
                </a:lnTo>
                <a:lnTo>
                  <a:pt x="936" y="1747"/>
                </a:lnTo>
                <a:lnTo>
                  <a:pt x="946" y="1757"/>
                </a:lnTo>
                <a:lnTo>
                  <a:pt x="956" y="1767"/>
                </a:lnTo>
                <a:lnTo>
                  <a:pt x="962" y="1770"/>
                </a:lnTo>
                <a:lnTo>
                  <a:pt x="969" y="1773"/>
                </a:lnTo>
                <a:lnTo>
                  <a:pt x="975" y="1776"/>
                </a:lnTo>
                <a:lnTo>
                  <a:pt x="982" y="1778"/>
                </a:lnTo>
                <a:lnTo>
                  <a:pt x="989" y="1779"/>
                </a:lnTo>
                <a:lnTo>
                  <a:pt x="997" y="1779"/>
                </a:lnTo>
                <a:lnTo>
                  <a:pt x="1084" y="1779"/>
                </a:lnTo>
                <a:lnTo>
                  <a:pt x="1084" y="1779"/>
                </a:lnTo>
                <a:lnTo>
                  <a:pt x="1084" y="1788"/>
                </a:lnTo>
                <a:lnTo>
                  <a:pt x="1086" y="1797"/>
                </a:lnTo>
                <a:lnTo>
                  <a:pt x="1088" y="1807"/>
                </a:lnTo>
                <a:lnTo>
                  <a:pt x="1091" y="1816"/>
                </a:lnTo>
                <a:lnTo>
                  <a:pt x="1095" y="1824"/>
                </a:lnTo>
                <a:lnTo>
                  <a:pt x="1101" y="1833"/>
                </a:lnTo>
                <a:lnTo>
                  <a:pt x="1105" y="1840"/>
                </a:lnTo>
                <a:lnTo>
                  <a:pt x="1112" y="1848"/>
                </a:lnTo>
                <a:lnTo>
                  <a:pt x="1119" y="1856"/>
                </a:lnTo>
                <a:lnTo>
                  <a:pt x="1126" y="1863"/>
                </a:lnTo>
                <a:lnTo>
                  <a:pt x="1143" y="1875"/>
                </a:lnTo>
                <a:lnTo>
                  <a:pt x="1161" y="1887"/>
                </a:lnTo>
                <a:lnTo>
                  <a:pt x="1183" y="1896"/>
                </a:lnTo>
                <a:lnTo>
                  <a:pt x="1183" y="1896"/>
                </a:lnTo>
                <a:lnTo>
                  <a:pt x="1172" y="1935"/>
                </a:lnTo>
                <a:lnTo>
                  <a:pt x="1159" y="1975"/>
                </a:lnTo>
                <a:lnTo>
                  <a:pt x="1144" y="2014"/>
                </a:lnTo>
                <a:lnTo>
                  <a:pt x="1129" y="2053"/>
                </a:lnTo>
                <a:lnTo>
                  <a:pt x="1113" y="2091"/>
                </a:lnTo>
                <a:lnTo>
                  <a:pt x="1096" y="2129"/>
                </a:lnTo>
                <a:lnTo>
                  <a:pt x="1079" y="2165"/>
                </a:lnTo>
                <a:lnTo>
                  <a:pt x="1060" y="2200"/>
                </a:lnTo>
                <a:lnTo>
                  <a:pt x="1026" y="2264"/>
                </a:lnTo>
                <a:lnTo>
                  <a:pt x="994" y="2322"/>
                </a:lnTo>
                <a:lnTo>
                  <a:pt x="965" y="2369"/>
                </a:lnTo>
                <a:lnTo>
                  <a:pt x="942" y="2404"/>
                </a:lnTo>
                <a:lnTo>
                  <a:pt x="616" y="2404"/>
                </a:lnTo>
                <a:lnTo>
                  <a:pt x="616" y="2404"/>
                </a:lnTo>
                <a:lnTo>
                  <a:pt x="604" y="2404"/>
                </a:lnTo>
                <a:lnTo>
                  <a:pt x="592" y="2407"/>
                </a:lnTo>
                <a:lnTo>
                  <a:pt x="581" y="2409"/>
                </a:lnTo>
                <a:lnTo>
                  <a:pt x="569" y="2413"/>
                </a:lnTo>
                <a:lnTo>
                  <a:pt x="559" y="2418"/>
                </a:lnTo>
                <a:lnTo>
                  <a:pt x="549" y="2425"/>
                </a:lnTo>
                <a:lnTo>
                  <a:pt x="539" y="2432"/>
                </a:lnTo>
                <a:lnTo>
                  <a:pt x="530" y="2440"/>
                </a:lnTo>
                <a:lnTo>
                  <a:pt x="522" y="2448"/>
                </a:lnTo>
                <a:lnTo>
                  <a:pt x="515" y="2457"/>
                </a:lnTo>
                <a:lnTo>
                  <a:pt x="510" y="2467"/>
                </a:lnTo>
                <a:lnTo>
                  <a:pt x="504" y="2478"/>
                </a:lnTo>
                <a:lnTo>
                  <a:pt x="500" y="2489"/>
                </a:lnTo>
                <a:lnTo>
                  <a:pt x="497" y="2501"/>
                </a:lnTo>
                <a:lnTo>
                  <a:pt x="496" y="2513"/>
                </a:lnTo>
                <a:lnTo>
                  <a:pt x="495" y="2526"/>
                </a:lnTo>
                <a:lnTo>
                  <a:pt x="495" y="2526"/>
                </a:lnTo>
                <a:lnTo>
                  <a:pt x="496" y="2537"/>
                </a:lnTo>
                <a:lnTo>
                  <a:pt x="497" y="2550"/>
                </a:lnTo>
                <a:lnTo>
                  <a:pt x="500" y="2561"/>
                </a:lnTo>
                <a:lnTo>
                  <a:pt x="504" y="2573"/>
                </a:lnTo>
                <a:lnTo>
                  <a:pt x="510" y="2583"/>
                </a:lnTo>
                <a:lnTo>
                  <a:pt x="515" y="2594"/>
                </a:lnTo>
                <a:lnTo>
                  <a:pt x="522" y="2603"/>
                </a:lnTo>
                <a:lnTo>
                  <a:pt x="530" y="2612"/>
                </a:lnTo>
                <a:lnTo>
                  <a:pt x="539" y="2620"/>
                </a:lnTo>
                <a:lnTo>
                  <a:pt x="549" y="2627"/>
                </a:lnTo>
                <a:lnTo>
                  <a:pt x="559" y="2633"/>
                </a:lnTo>
                <a:lnTo>
                  <a:pt x="569" y="2637"/>
                </a:lnTo>
                <a:lnTo>
                  <a:pt x="581" y="2642"/>
                </a:lnTo>
                <a:lnTo>
                  <a:pt x="592" y="2645"/>
                </a:lnTo>
                <a:lnTo>
                  <a:pt x="604" y="2646"/>
                </a:lnTo>
                <a:lnTo>
                  <a:pt x="616" y="2647"/>
                </a:lnTo>
                <a:lnTo>
                  <a:pt x="1270" y="2647"/>
                </a:lnTo>
                <a:lnTo>
                  <a:pt x="1270" y="2647"/>
                </a:lnTo>
                <a:lnTo>
                  <a:pt x="1926" y="2647"/>
                </a:lnTo>
                <a:lnTo>
                  <a:pt x="1926" y="2647"/>
                </a:lnTo>
                <a:lnTo>
                  <a:pt x="1938" y="2646"/>
                </a:lnTo>
                <a:lnTo>
                  <a:pt x="1950" y="2645"/>
                </a:lnTo>
                <a:lnTo>
                  <a:pt x="1961" y="2642"/>
                </a:lnTo>
                <a:lnTo>
                  <a:pt x="1973" y="2637"/>
                </a:lnTo>
                <a:lnTo>
                  <a:pt x="1983" y="2633"/>
                </a:lnTo>
                <a:lnTo>
                  <a:pt x="1993" y="2627"/>
                </a:lnTo>
                <a:lnTo>
                  <a:pt x="2003" y="2620"/>
                </a:lnTo>
                <a:lnTo>
                  <a:pt x="2012" y="2612"/>
                </a:lnTo>
                <a:lnTo>
                  <a:pt x="2020" y="2603"/>
                </a:lnTo>
                <a:lnTo>
                  <a:pt x="2027" y="2594"/>
                </a:lnTo>
                <a:lnTo>
                  <a:pt x="2032" y="2583"/>
                </a:lnTo>
                <a:lnTo>
                  <a:pt x="2038" y="2573"/>
                </a:lnTo>
                <a:lnTo>
                  <a:pt x="2042" y="2561"/>
                </a:lnTo>
                <a:lnTo>
                  <a:pt x="2045" y="2550"/>
                </a:lnTo>
                <a:lnTo>
                  <a:pt x="2046" y="2539"/>
                </a:lnTo>
                <a:lnTo>
                  <a:pt x="2047" y="2526"/>
                </a:lnTo>
                <a:lnTo>
                  <a:pt x="2047" y="2526"/>
                </a:lnTo>
                <a:lnTo>
                  <a:pt x="2046" y="2513"/>
                </a:lnTo>
                <a:lnTo>
                  <a:pt x="2045" y="2501"/>
                </a:lnTo>
                <a:lnTo>
                  <a:pt x="2042" y="2489"/>
                </a:lnTo>
                <a:lnTo>
                  <a:pt x="2038" y="2478"/>
                </a:lnTo>
                <a:lnTo>
                  <a:pt x="2032" y="2467"/>
                </a:lnTo>
                <a:lnTo>
                  <a:pt x="2027" y="2457"/>
                </a:lnTo>
                <a:lnTo>
                  <a:pt x="2020" y="2448"/>
                </a:lnTo>
                <a:lnTo>
                  <a:pt x="2012" y="2440"/>
                </a:lnTo>
                <a:lnTo>
                  <a:pt x="2003" y="2432"/>
                </a:lnTo>
                <a:lnTo>
                  <a:pt x="1993" y="2425"/>
                </a:lnTo>
                <a:lnTo>
                  <a:pt x="1983" y="2418"/>
                </a:lnTo>
                <a:lnTo>
                  <a:pt x="1973" y="2413"/>
                </a:lnTo>
                <a:lnTo>
                  <a:pt x="1961" y="2409"/>
                </a:lnTo>
                <a:lnTo>
                  <a:pt x="1950" y="2407"/>
                </a:lnTo>
                <a:lnTo>
                  <a:pt x="1938" y="2404"/>
                </a:lnTo>
                <a:lnTo>
                  <a:pt x="1926" y="2404"/>
                </a:lnTo>
                <a:lnTo>
                  <a:pt x="1600" y="2404"/>
                </a:lnTo>
                <a:lnTo>
                  <a:pt x="1600" y="2404"/>
                </a:lnTo>
                <a:lnTo>
                  <a:pt x="1577" y="2369"/>
                </a:lnTo>
                <a:lnTo>
                  <a:pt x="1548" y="2322"/>
                </a:lnTo>
                <a:lnTo>
                  <a:pt x="1516" y="2264"/>
                </a:lnTo>
                <a:lnTo>
                  <a:pt x="1482" y="2200"/>
                </a:lnTo>
                <a:lnTo>
                  <a:pt x="1463" y="2165"/>
                </a:lnTo>
                <a:lnTo>
                  <a:pt x="1446" y="2129"/>
                </a:lnTo>
                <a:lnTo>
                  <a:pt x="1429" y="2091"/>
                </a:lnTo>
                <a:lnTo>
                  <a:pt x="1413" y="2053"/>
                </a:lnTo>
                <a:lnTo>
                  <a:pt x="1398" y="2014"/>
                </a:lnTo>
                <a:lnTo>
                  <a:pt x="1383" y="1975"/>
                </a:lnTo>
                <a:lnTo>
                  <a:pt x="1370" y="1935"/>
                </a:lnTo>
                <a:lnTo>
                  <a:pt x="1359" y="1896"/>
                </a:lnTo>
                <a:lnTo>
                  <a:pt x="1359" y="1896"/>
                </a:lnTo>
                <a:lnTo>
                  <a:pt x="1381" y="1887"/>
                </a:lnTo>
                <a:lnTo>
                  <a:pt x="1399" y="1875"/>
                </a:lnTo>
                <a:lnTo>
                  <a:pt x="1416" y="1863"/>
                </a:lnTo>
                <a:lnTo>
                  <a:pt x="1423" y="1856"/>
                </a:lnTo>
                <a:lnTo>
                  <a:pt x="1430" y="1848"/>
                </a:lnTo>
                <a:lnTo>
                  <a:pt x="1437" y="1841"/>
                </a:lnTo>
                <a:lnTo>
                  <a:pt x="1441" y="1833"/>
                </a:lnTo>
                <a:lnTo>
                  <a:pt x="1447" y="1824"/>
                </a:lnTo>
                <a:lnTo>
                  <a:pt x="1451" y="1816"/>
                </a:lnTo>
                <a:lnTo>
                  <a:pt x="1454" y="1807"/>
                </a:lnTo>
                <a:lnTo>
                  <a:pt x="1456" y="1797"/>
                </a:lnTo>
                <a:lnTo>
                  <a:pt x="1457" y="1788"/>
                </a:lnTo>
                <a:lnTo>
                  <a:pt x="1457" y="1779"/>
                </a:lnTo>
                <a:lnTo>
                  <a:pt x="1457" y="1779"/>
                </a:lnTo>
                <a:lnTo>
                  <a:pt x="1545" y="1779"/>
                </a:lnTo>
                <a:lnTo>
                  <a:pt x="1545" y="1779"/>
                </a:lnTo>
                <a:lnTo>
                  <a:pt x="1553" y="1779"/>
                </a:lnTo>
                <a:lnTo>
                  <a:pt x="1560" y="1778"/>
                </a:lnTo>
                <a:lnTo>
                  <a:pt x="1566" y="1776"/>
                </a:lnTo>
                <a:lnTo>
                  <a:pt x="1573" y="1773"/>
                </a:lnTo>
                <a:lnTo>
                  <a:pt x="1580" y="1770"/>
                </a:lnTo>
                <a:lnTo>
                  <a:pt x="1586" y="1767"/>
                </a:lnTo>
                <a:lnTo>
                  <a:pt x="1596" y="1757"/>
                </a:lnTo>
                <a:lnTo>
                  <a:pt x="1605" y="1747"/>
                </a:lnTo>
                <a:lnTo>
                  <a:pt x="1609" y="1741"/>
                </a:lnTo>
                <a:lnTo>
                  <a:pt x="1612" y="1734"/>
                </a:lnTo>
                <a:lnTo>
                  <a:pt x="1615" y="1728"/>
                </a:lnTo>
                <a:lnTo>
                  <a:pt x="1617" y="1721"/>
                </a:lnTo>
                <a:lnTo>
                  <a:pt x="1618" y="1714"/>
                </a:lnTo>
                <a:lnTo>
                  <a:pt x="1618" y="1706"/>
                </a:lnTo>
                <a:lnTo>
                  <a:pt x="1618" y="1706"/>
                </a:lnTo>
                <a:lnTo>
                  <a:pt x="1617" y="1698"/>
                </a:lnTo>
                <a:lnTo>
                  <a:pt x="1616" y="1690"/>
                </a:lnTo>
                <a:lnTo>
                  <a:pt x="1656" y="1690"/>
                </a:lnTo>
                <a:lnTo>
                  <a:pt x="1656" y="1690"/>
                </a:lnTo>
                <a:lnTo>
                  <a:pt x="1663" y="1690"/>
                </a:lnTo>
                <a:lnTo>
                  <a:pt x="1670" y="1689"/>
                </a:lnTo>
                <a:lnTo>
                  <a:pt x="1678" y="1686"/>
                </a:lnTo>
                <a:lnTo>
                  <a:pt x="1684" y="1684"/>
                </a:lnTo>
                <a:lnTo>
                  <a:pt x="1690" y="1680"/>
                </a:lnTo>
                <a:lnTo>
                  <a:pt x="1696" y="1677"/>
                </a:lnTo>
                <a:lnTo>
                  <a:pt x="1708" y="1668"/>
                </a:lnTo>
                <a:lnTo>
                  <a:pt x="1716" y="1658"/>
                </a:lnTo>
                <a:lnTo>
                  <a:pt x="1720" y="1652"/>
                </a:lnTo>
                <a:lnTo>
                  <a:pt x="1723" y="1645"/>
                </a:lnTo>
                <a:lnTo>
                  <a:pt x="1725" y="1638"/>
                </a:lnTo>
                <a:lnTo>
                  <a:pt x="1727" y="1631"/>
                </a:lnTo>
                <a:lnTo>
                  <a:pt x="1728" y="1624"/>
                </a:lnTo>
                <a:lnTo>
                  <a:pt x="1728" y="1616"/>
                </a:lnTo>
                <a:lnTo>
                  <a:pt x="1728" y="1616"/>
                </a:lnTo>
                <a:lnTo>
                  <a:pt x="1728" y="1608"/>
                </a:lnTo>
                <a:lnTo>
                  <a:pt x="1726" y="1599"/>
                </a:lnTo>
                <a:lnTo>
                  <a:pt x="1724" y="1591"/>
                </a:lnTo>
                <a:lnTo>
                  <a:pt x="1720" y="1583"/>
                </a:lnTo>
                <a:lnTo>
                  <a:pt x="1717" y="1576"/>
                </a:lnTo>
                <a:lnTo>
                  <a:pt x="1711" y="1569"/>
                </a:lnTo>
                <a:lnTo>
                  <a:pt x="1705" y="1563"/>
                </a:lnTo>
                <a:lnTo>
                  <a:pt x="1698" y="1558"/>
                </a:lnTo>
                <a:lnTo>
                  <a:pt x="1698" y="1558"/>
                </a:lnTo>
                <a:lnTo>
                  <a:pt x="1716" y="1553"/>
                </a:lnTo>
                <a:lnTo>
                  <a:pt x="1731" y="1546"/>
                </a:lnTo>
                <a:lnTo>
                  <a:pt x="1745" y="1539"/>
                </a:lnTo>
                <a:lnTo>
                  <a:pt x="1760" y="1529"/>
                </a:lnTo>
                <a:lnTo>
                  <a:pt x="1775" y="1519"/>
                </a:lnTo>
                <a:lnTo>
                  <a:pt x="1789" y="1506"/>
                </a:lnTo>
                <a:lnTo>
                  <a:pt x="1802" y="1494"/>
                </a:lnTo>
                <a:lnTo>
                  <a:pt x="1814" y="1479"/>
                </a:lnTo>
                <a:lnTo>
                  <a:pt x="1827" y="1463"/>
                </a:lnTo>
                <a:lnTo>
                  <a:pt x="1838" y="1445"/>
                </a:lnTo>
                <a:lnTo>
                  <a:pt x="1850" y="1427"/>
                </a:lnTo>
                <a:lnTo>
                  <a:pt x="1861" y="1409"/>
                </a:lnTo>
                <a:lnTo>
                  <a:pt x="1872" y="1388"/>
                </a:lnTo>
                <a:lnTo>
                  <a:pt x="1882" y="1366"/>
                </a:lnTo>
                <a:lnTo>
                  <a:pt x="1892" y="1344"/>
                </a:lnTo>
                <a:lnTo>
                  <a:pt x="1902" y="1321"/>
                </a:lnTo>
                <a:lnTo>
                  <a:pt x="1902" y="1321"/>
                </a:lnTo>
                <a:close/>
                <a:moveTo>
                  <a:pt x="2044" y="147"/>
                </a:moveTo>
                <a:lnTo>
                  <a:pt x="2392" y="147"/>
                </a:lnTo>
                <a:lnTo>
                  <a:pt x="2392" y="147"/>
                </a:lnTo>
                <a:lnTo>
                  <a:pt x="2388" y="197"/>
                </a:lnTo>
                <a:lnTo>
                  <a:pt x="2382" y="252"/>
                </a:lnTo>
                <a:lnTo>
                  <a:pt x="2377" y="310"/>
                </a:lnTo>
                <a:lnTo>
                  <a:pt x="2367" y="369"/>
                </a:lnTo>
                <a:lnTo>
                  <a:pt x="2358" y="431"/>
                </a:lnTo>
                <a:lnTo>
                  <a:pt x="2347" y="494"/>
                </a:lnTo>
                <a:lnTo>
                  <a:pt x="2333" y="557"/>
                </a:lnTo>
                <a:lnTo>
                  <a:pt x="2317" y="621"/>
                </a:lnTo>
                <a:lnTo>
                  <a:pt x="2299" y="684"/>
                </a:lnTo>
                <a:lnTo>
                  <a:pt x="2288" y="715"/>
                </a:lnTo>
                <a:lnTo>
                  <a:pt x="2278" y="744"/>
                </a:lnTo>
                <a:lnTo>
                  <a:pt x="2266" y="774"/>
                </a:lnTo>
                <a:lnTo>
                  <a:pt x="2255" y="804"/>
                </a:lnTo>
                <a:lnTo>
                  <a:pt x="2242" y="834"/>
                </a:lnTo>
                <a:lnTo>
                  <a:pt x="2229" y="861"/>
                </a:lnTo>
                <a:lnTo>
                  <a:pt x="2215" y="890"/>
                </a:lnTo>
                <a:lnTo>
                  <a:pt x="2200" y="917"/>
                </a:lnTo>
                <a:lnTo>
                  <a:pt x="2185" y="943"/>
                </a:lnTo>
                <a:lnTo>
                  <a:pt x="2169" y="967"/>
                </a:lnTo>
                <a:lnTo>
                  <a:pt x="2152" y="991"/>
                </a:lnTo>
                <a:lnTo>
                  <a:pt x="2135" y="1014"/>
                </a:lnTo>
                <a:lnTo>
                  <a:pt x="2116" y="1036"/>
                </a:lnTo>
                <a:lnTo>
                  <a:pt x="2097" y="1056"/>
                </a:lnTo>
                <a:lnTo>
                  <a:pt x="2097" y="1056"/>
                </a:lnTo>
                <a:lnTo>
                  <a:pt x="2081" y="1073"/>
                </a:lnTo>
                <a:lnTo>
                  <a:pt x="2063" y="1089"/>
                </a:lnTo>
                <a:lnTo>
                  <a:pt x="2046" y="1102"/>
                </a:lnTo>
                <a:lnTo>
                  <a:pt x="2028" y="1115"/>
                </a:lnTo>
                <a:lnTo>
                  <a:pt x="2009" y="1126"/>
                </a:lnTo>
                <a:lnTo>
                  <a:pt x="1991" y="1138"/>
                </a:lnTo>
                <a:lnTo>
                  <a:pt x="1972" y="1147"/>
                </a:lnTo>
                <a:lnTo>
                  <a:pt x="1952" y="1155"/>
                </a:lnTo>
                <a:lnTo>
                  <a:pt x="1952" y="1155"/>
                </a:lnTo>
                <a:lnTo>
                  <a:pt x="1967" y="1092"/>
                </a:lnTo>
                <a:lnTo>
                  <a:pt x="1980" y="1027"/>
                </a:lnTo>
                <a:lnTo>
                  <a:pt x="1991" y="959"/>
                </a:lnTo>
                <a:lnTo>
                  <a:pt x="2001" y="890"/>
                </a:lnTo>
                <a:lnTo>
                  <a:pt x="2011" y="820"/>
                </a:lnTo>
                <a:lnTo>
                  <a:pt x="2017" y="750"/>
                </a:lnTo>
                <a:lnTo>
                  <a:pt x="2024" y="681"/>
                </a:lnTo>
                <a:lnTo>
                  <a:pt x="2029" y="613"/>
                </a:lnTo>
                <a:lnTo>
                  <a:pt x="2034" y="545"/>
                </a:lnTo>
                <a:lnTo>
                  <a:pt x="2037" y="478"/>
                </a:lnTo>
                <a:lnTo>
                  <a:pt x="2042" y="353"/>
                </a:lnTo>
                <a:lnTo>
                  <a:pt x="2044" y="242"/>
                </a:lnTo>
                <a:lnTo>
                  <a:pt x="2044" y="147"/>
                </a:lnTo>
                <a:lnTo>
                  <a:pt x="2044" y="147"/>
                </a:lnTo>
                <a:close/>
                <a:moveTo>
                  <a:pt x="445" y="1056"/>
                </a:moveTo>
                <a:lnTo>
                  <a:pt x="445" y="1056"/>
                </a:lnTo>
                <a:lnTo>
                  <a:pt x="426" y="1036"/>
                </a:lnTo>
                <a:lnTo>
                  <a:pt x="407" y="1014"/>
                </a:lnTo>
                <a:lnTo>
                  <a:pt x="390" y="991"/>
                </a:lnTo>
                <a:lnTo>
                  <a:pt x="373" y="967"/>
                </a:lnTo>
                <a:lnTo>
                  <a:pt x="357" y="943"/>
                </a:lnTo>
                <a:lnTo>
                  <a:pt x="342" y="917"/>
                </a:lnTo>
                <a:lnTo>
                  <a:pt x="327" y="890"/>
                </a:lnTo>
                <a:lnTo>
                  <a:pt x="313" y="861"/>
                </a:lnTo>
                <a:lnTo>
                  <a:pt x="300" y="834"/>
                </a:lnTo>
                <a:lnTo>
                  <a:pt x="287" y="804"/>
                </a:lnTo>
                <a:lnTo>
                  <a:pt x="275" y="774"/>
                </a:lnTo>
                <a:lnTo>
                  <a:pt x="264" y="744"/>
                </a:lnTo>
                <a:lnTo>
                  <a:pt x="254" y="715"/>
                </a:lnTo>
                <a:lnTo>
                  <a:pt x="243" y="684"/>
                </a:lnTo>
                <a:lnTo>
                  <a:pt x="225" y="621"/>
                </a:lnTo>
                <a:lnTo>
                  <a:pt x="209" y="557"/>
                </a:lnTo>
                <a:lnTo>
                  <a:pt x="195" y="494"/>
                </a:lnTo>
                <a:lnTo>
                  <a:pt x="184" y="431"/>
                </a:lnTo>
                <a:lnTo>
                  <a:pt x="173" y="369"/>
                </a:lnTo>
                <a:lnTo>
                  <a:pt x="165" y="310"/>
                </a:lnTo>
                <a:lnTo>
                  <a:pt x="160" y="252"/>
                </a:lnTo>
                <a:lnTo>
                  <a:pt x="154" y="197"/>
                </a:lnTo>
                <a:lnTo>
                  <a:pt x="150" y="147"/>
                </a:lnTo>
                <a:lnTo>
                  <a:pt x="498" y="147"/>
                </a:lnTo>
                <a:lnTo>
                  <a:pt x="498" y="147"/>
                </a:lnTo>
                <a:lnTo>
                  <a:pt x="498" y="242"/>
                </a:lnTo>
                <a:lnTo>
                  <a:pt x="500" y="353"/>
                </a:lnTo>
                <a:lnTo>
                  <a:pt x="505" y="478"/>
                </a:lnTo>
                <a:lnTo>
                  <a:pt x="508" y="545"/>
                </a:lnTo>
                <a:lnTo>
                  <a:pt x="513" y="613"/>
                </a:lnTo>
                <a:lnTo>
                  <a:pt x="518" y="681"/>
                </a:lnTo>
                <a:lnTo>
                  <a:pt x="524" y="750"/>
                </a:lnTo>
                <a:lnTo>
                  <a:pt x="531" y="820"/>
                </a:lnTo>
                <a:lnTo>
                  <a:pt x="541" y="890"/>
                </a:lnTo>
                <a:lnTo>
                  <a:pt x="551" y="959"/>
                </a:lnTo>
                <a:lnTo>
                  <a:pt x="562" y="1027"/>
                </a:lnTo>
                <a:lnTo>
                  <a:pt x="575" y="1092"/>
                </a:lnTo>
                <a:lnTo>
                  <a:pt x="590" y="1155"/>
                </a:lnTo>
                <a:lnTo>
                  <a:pt x="590" y="1155"/>
                </a:lnTo>
                <a:lnTo>
                  <a:pt x="570" y="1147"/>
                </a:lnTo>
                <a:lnTo>
                  <a:pt x="551" y="1138"/>
                </a:lnTo>
                <a:lnTo>
                  <a:pt x="532" y="1126"/>
                </a:lnTo>
                <a:lnTo>
                  <a:pt x="514" y="1115"/>
                </a:lnTo>
                <a:lnTo>
                  <a:pt x="496" y="1102"/>
                </a:lnTo>
                <a:lnTo>
                  <a:pt x="479" y="1089"/>
                </a:lnTo>
                <a:lnTo>
                  <a:pt x="461" y="1073"/>
                </a:lnTo>
                <a:lnTo>
                  <a:pt x="445" y="1056"/>
                </a:lnTo>
                <a:lnTo>
                  <a:pt x="445" y="1056"/>
                </a:lnTo>
                <a:close/>
                <a:moveTo>
                  <a:pt x="1220" y="1908"/>
                </a:moveTo>
                <a:lnTo>
                  <a:pt x="1220" y="1908"/>
                </a:lnTo>
                <a:lnTo>
                  <a:pt x="1244" y="1911"/>
                </a:lnTo>
                <a:lnTo>
                  <a:pt x="1258" y="1912"/>
                </a:lnTo>
                <a:lnTo>
                  <a:pt x="1270" y="1913"/>
                </a:lnTo>
                <a:lnTo>
                  <a:pt x="1270" y="1913"/>
                </a:lnTo>
                <a:lnTo>
                  <a:pt x="1284" y="1912"/>
                </a:lnTo>
                <a:lnTo>
                  <a:pt x="1297" y="1911"/>
                </a:lnTo>
                <a:lnTo>
                  <a:pt x="1322" y="1908"/>
                </a:lnTo>
                <a:lnTo>
                  <a:pt x="1322" y="1908"/>
                </a:lnTo>
                <a:lnTo>
                  <a:pt x="1297" y="1911"/>
                </a:lnTo>
                <a:lnTo>
                  <a:pt x="1284" y="1912"/>
                </a:lnTo>
                <a:lnTo>
                  <a:pt x="1270" y="1913"/>
                </a:lnTo>
                <a:lnTo>
                  <a:pt x="1270" y="1913"/>
                </a:lnTo>
                <a:lnTo>
                  <a:pt x="1270" y="1913"/>
                </a:lnTo>
                <a:lnTo>
                  <a:pt x="1258" y="1912"/>
                </a:lnTo>
                <a:lnTo>
                  <a:pt x="1244" y="1911"/>
                </a:lnTo>
                <a:lnTo>
                  <a:pt x="1220" y="1908"/>
                </a:lnTo>
                <a:lnTo>
                  <a:pt x="1220" y="1908"/>
                </a:lnTo>
                <a:close/>
              </a:path>
            </a:pathLst>
          </a:custGeom>
          <a:solidFill>
            <a:schemeClr val="accent2"/>
          </a:solidFill>
          <a:ln w="12700">
            <a:noFill/>
            <a:round/>
            <a:headEnd/>
            <a:tailEnd/>
          </a:ln>
        </p:spPr>
        <p:txBody>
          <a:bodyPr vert="horz" wrap="square" lIns="121920" tIns="60960" rIns="121920" bIns="60960" numCol="1" anchor="t" anchorCtr="0" compatLnSpc="1">
            <a:prstTxWarp prst="textNoShape">
              <a:avLst/>
            </a:prstTxWarp>
          </a:bodyPr>
          <a:lstStyle/>
          <a:p>
            <a:endParaRPr lang="ar-SA" sz="2400"/>
          </a:p>
        </p:txBody>
      </p:sp>
      <p:sp>
        <p:nvSpPr>
          <p:cNvPr id="32" name="Retângulo 31">
            <a:extLst>
              <a:ext uri="{FF2B5EF4-FFF2-40B4-BE49-F238E27FC236}">
                <a16:creationId xmlns:a16="http://schemas.microsoft.com/office/drawing/2014/main" id="{769A62B5-90AE-4A46-9ADB-C4C1457B5BF7}"/>
              </a:ext>
            </a:extLst>
          </p:cNvPr>
          <p:cNvSpPr/>
          <p:nvPr/>
        </p:nvSpPr>
        <p:spPr>
          <a:xfrm>
            <a:off x="5412945" y="1799713"/>
            <a:ext cx="1180195" cy="461665"/>
          </a:xfrm>
          <a:prstGeom prst="rect">
            <a:avLst/>
          </a:prstGeom>
        </p:spPr>
        <p:txBody>
          <a:bodyPr wrap="none">
            <a:spAutoFit/>
          </a:bodyPr>
          <a:lstStyle/>
          <a:p>
            <a:r>
              <a:rPr lang="pt-BR" sz="2400" b="1" dirty="0">
                <a:solidFill>
                  <a:schemeClr val="accent6">
                    <a:lumMod val="50000"/>
                  </a:schemeClr>
                </a:solidFill>
              </a:rPr>
              <a:t>Solução</a:t>
            </a:r>
          </a:p>
        </p:txBody>
      </p:sp>
      <p:sp>
        <p:nvSpPr>
          <p:cNvPr id="33" name="Oval 25">
            <a:extLst>
              <a:ext uri="{FF2B5EF4-FFF2-40B4-BE49-F238E27FC236}">
                <a16:creationId xmlns:a16="http://schemas.microsoft.com/office/drawing/2014/main" id="{8077951A-ED4D-40C7-8FF8-25EE95315864}"/>
              </a:ext>
            </a:extLst>
          </p:cNvPr>
          <p:cNvSpPr/>
          <p:nvPr/>
        </p:nvSpPr>
        <p:spPr>
          <a:xfrm>
            <a:off x="5584482" y="2456456"/>
            <a:ext cx="853408" cy="866895"/>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34" name="Freeform 84">
            <a:extLst>
              <a:ext uri="{FF2B5EF4-FFF2-40B4-BE49-F238E27FC236}">
                <a16:creationId xmlns:a16="http://schemas.microsoft.com/office/drawing/2014/main" id="{70394D05-86F2-4EA5-B098-7BC2BA56033D}"/>
              </a:ext>
            </a:extLst>
          </p:cNvPr>
          <p:cNvSpPr>
            <a:spLocks noEditPoints="1"/>
          </p:cNvSpPr>
          <p:nvPr/>
        </p:nvSpPr>
        <p:spPr bwMode="auto">
          <a:xfrm>
            <a:off x="5824772" y="2636912"/>
            <a:ext cx="372827" cy="532517"/>
          </a:xfrm>
          <a:custGeom>
            <a:avLst/>
            <a:gdLst/>
            <a:ahLst/>
            <a:cxnLst>
              <a:cxn ang="0">
                <a:pos x="203" y="47"/>
              </a:cxn>
              <a:cxn ang="0">
                <a:pos x="221" y="88"/>
              </a:cxn>
              <a:cxn ang="0">
                <a:pos x="222" y="124"/>
              </a:cxn>
              <a:cxn ang="0">
                <a:pos x="206" y="169"/>
              </a:cxn>
              <a:cxn ang="0">
                <a:pos x="182" y="196"/>
              </a:cxn>
              <a:cxn ang="0">
                <a:pos x="165" y="217"/>
              </a:cxn>
              <a:cxn ang="0">
                <a:pos x="162" y="231"/>
              </a:cxn>
              <a:cxn ang="0">
                <a:pos x="160" y="238"/>
              </a:cxn>
              <a:cxn ang="0">
                <a:pos x="147" y="243"/>
              </a:cxn>
              <a:cxn ang="0">
                <a:pos x="102" y="231"/>
              </a:cxn>
              <a:cxn ang="0">
                <a:pos x="102" y="225"/>
              </a:cxn>
              <a:cxn ang="0">
                <a:pos x="150" y="233"/>
              </a:cxn>
              <a:cxn ang="0">
                <a:pos x="152" y="231"/>
              </a:cxn>
              <a:cxn ang="0">
                <a:pos x="156" y="212"/>
              </a:cxn>
              <a:cxn ang="0">
                <a:pos x="175" y="189"/>
              </a:cxn>
              <a:cxn ang="0">
                <a:pos x="185" y="180"/>
              </a:cxn>
              <a:cxn ang="0">
                <a:pos x="207" y="144"/>
              </a:cxn>
              <a:cxn ang="0">
                <a:pos x="213" y="111"/>
              </a:cxn>
              <a:cxn ang="0">
                <a:pos x="204" y="71"/>
              </a:cxn>
              <a:cxn ang="0">
                <a:pos x="181" y="38"/>
              </a:cxn>
              <a:cxn ang="0">
                <a:pos x="157" y="21"/>
              </a:cxn>
              <a:cxn ang="0">
                <a:pos x="120" y="11"/>
              </a:cxn>
              <a:cxn ang="0">
                <a:pos x="92" y="12"/>
              </a:cxn>
              <a:cxn ang="0">
                <a:pos x="57" y="26"/>
              </a:cxn>
              <a:cxn ang="0">
                <a:pos x="33" y="45"/>
              </a:cxn>
              <a:cxn ang="0">
                <a:pos x="14" y="80"/>
              </a:cxn>
              <a:cxn ang="0">
                <a:pos x="10" y="111"/>
              </a:cxn>
              <a:cxn ang="0">
                <a:pos x="19" y="154"/>
              </a:cxn>
              <a:cxn ang="0">
                <a:pos x="46" y="188"/>
              </a:cxn>
              <a:cxn ang="0">
                <a:pos x="60" y="203"/>
              </a:cxn>
              <a:cxn ang="0">
                <a:pos x="71" y="231"/>
              </a:cxn>
              <a:cxn ang="0">
                <a:pos x="71" y="242"/>
              </a:cxn>
              <a:cxn ang="0">
                <a:pos x="156" y="262"/>
              </a:cxn>
              <a:cxn ang="0">
                <a:pos x="157" y="267"/>
              </a:cxn>
              <a:cxn ang="0">
                <a:pos x="152" y="271"/>
              </a:cxn>
              <a:cxn ang="0">
                <a:pos x="63" y="248"/>
              </a:cxn>
              <a:cxn ang="0">
                <a:pos x="61" y="236"/>
              </a:cxn>
              <a:cxn ang="0">
                <a:pos x="57" y="217"/>
              </a:cxn>
              <a:cxn ang="0">
                <a:pos x="40" y="196"/>
              </a:cxn>
              <a:cxn ang="0">
                <a:pos x="21" y="178"/>
              </a:cxn>
              <a:cxn ang="0">
                <a:pos x="2" y="135"/>
              </a:cxn>
              <a:cxn ang="0">
                <a:pos x="0" y="99"/>
              </a:cxn>
              <a:cxn ang="0">
                <a:pos x="13" y="57"/>
              </a:cxn>
              <a:cxn ang="0">
                <a:pos x="33" y="31"/>
              </a:cxn>
              <a:cxn ang="0">
                <a:pos x="70" y="8"/>
              </a:cxn>
              <a:cxn ang="0">
                <a:pos x="111" y="0"/>
              </a:cxn>
              <a:cxn ang="0">
                <a:pos x="143" y="4"/>
              </a:cxn>
              <a:cxn ang="0">
                <a:pos x="180" y="23"/>
              </a:cxn>
              <a:cxn ang="0">
                <a:pos x="69" y="280"/>
              </a:cxn>
              <a:cxn ang="0">
                <a:pos x="65" y="276"/>
              </a:cxn>
              <a:cxn ang="0">
                <a:pos x="68" y="270"/>
              </a:cxn>
              <a:cxn ang="0">
                <a:pos x="153" y="288"/>
              </a:cxn>
              <a:cxn ang="0">
                <a:pos x="157" y="294"/>
              </a:cxn>
              <a:cxn ang="0">
                <a:pos x="152" y="298"/>
              </a:cxn>
              <a:cxn ang="0">
                <a:pos x="143" y="314"/>
              </a:cxn>
              <a:cxn ang="0">
                <a:pos x="147" y="320"/>
              </a:cxn>
              <a:cxn ang="0">
                <a:pos x="142" y="324"/>
              </a:cxn>
              <a:cxn ang="0">
                <a:pos x="72" y="309"/>
              </a:cxn>
              <a:cxn ang="0">
                <a:pos x="71" y="303"/>
              </a:cxn>
              <a:cxn ang="0">
                <a:pos x="77" y="299"/>
              </a:cxn>
            </a:cxnLst>
            <a:rect l="0" t="0" r="r" b="b"/>
            <a:pathLst>
              <a:path w="223" h="324">
                <a:moveTo>
                  <a:pt x="188" y="30"/>
                </a:moveTo>
                <a:lnTo>
                  <a:pt x="188" y="30"/>
                </a:lnTo>
                <a:lnTo>
                  <a:pt x="196" y="38"/>
                </a:lnTo>
                <a:lnTo>
                  <a:pt x="203" y="47"/>
                </a:lnTo>
                <a:lnTo>
                  <a:pt x="210" y="57"/>
                </a:lnTo>
                <a:lnTo>
                  <a:pt x="214" y="67"/>
                </a:lnTo>
                <a:lnTo>
                  <a:pt x="218" y="77"/>
                </a:lnTo>
                <a:lnTo>
                  <a:pt x="221" y="88"/>
                </a:lnTo>
                <a:lnTo>
                  <a:pt x="222" y="99"/>
                </a:lnTo>
                <a:lnTo>
                  <a:pt x="223" y="111"/>
                </a:lnTo>
                <a:lnTo>
                  <a:pt x="223" y="111"/>
                </a:lnTo>
                <a:lnTo>
                  <a:pt x="222" y="124"/>
                </a:lnTo>
                <a:lnTo>
                  <a:pt x="220" y="135"/>
                </a:lnTo>
                <a:lnTo>
                  <a:pt x="217" y="148"/>
                </a:lnTo>
                <a:lnTo>
                  <a:pt x="213" y="158"/>
                </a:lnTo>
                <a:lnTo>
                  <a:pt x="206" y="169"/>
                </a:lnTo>
                <a:lnTo>
                  <a:pt x="200" y="178"/>
                </a:lnTo>
                <a:lnTo>
                  <a:pt x="192" y="187"/>
                </a:lnTo>
                <a:lnTo>
                  <a:pt x="182" y="196"/>
                </a:lnTo>
                <a:lnTo>
                  <a:pt x="182" y="196"/>
                </a:lnTo>
                <a:lnTo>
                  <a:pt x="182" y="196"/>
                </a:lnTo>
                <a:lnTo>
                  <a:pt x="171" y="209"/>
                </a:lnTo>
                <a:lnTo>
                  <a:pt x="165" y="217"/>
                </a:lnTo>
                <a:lnTo>
                  <a:pt x="165" y="217"/>
                </a:lnTo>
                <a:lnTo>
                  <a:pt x="163" y="224"/>
                </a:lnTo>
                <a:lnTo>
                  <a:pt x="162" y="231"/>
                </a:lnTo>
                <a:lnTo>
                  <a:pt x="162" y="231"/>
                </a:lnTo>
                <a:lnTo>
                  <a:pt x="162" y="231"/>
                </a:lnTo>
                <a:lnTo>
                  <a:pt x="162" y="233"/>
                </a:lnTo>
                <a:lnTo>
                  <a:pt x="162" y="233"/>
                </a:lnTo>
                <a:lnTo>
                  <a:pt x="162" y="233"/>
                </a:lnTo>
                <a:lnTo>
                  <a:pt x="160" y="238"/>
                </a:lnTo>
                <a:lnTo>
                  <a:pt x="157" y="242"/>
                </a:lnTo>
                <a:lnTo>
                  <a:pt x="157" y="242"/>
                </a:lnTo>
                <a:lnTo>
                  <a:pt x="153" y="243"/>
                </a:lnTo>
                <a:lnTo>
                  <a:pt x="147" y="243"/>
                </a:lnTo>
                <a:lnTo>
                  <a:pt x="105" y="233"/>
                </a:lnTo>
                <a:lnTo>
                  <a:pt x="105" y="233"/>
                </a:lnTo>
                <a:lnTo>
                  <a:pt x="103" y="232"/>
                </a:lnTo>
                <a:lnTo>
                  <a:pt x="102" y="231"/>
                </a:lnTo>
                <a:lnTo>
                  <a:pt x="101" y="229"/>
                </a:lnTo>
                <a:lnTo>
                  <a:pt x="101" y="227"/>
                </a:lnTo>
                <a:lnTo>
                  <a:pt x="101" y="227"/>
                </a:lnTo>
                <a:lnTo>
                  <a:pt x="102" y="225"/>
                </a:lnTo>
                <a:lnTo>
                  <a:pt x="103" y="223"/>
                </a:lnTo>
                <a:lnTo>
                  <a:pt x="105" y="223"/>
                </a:lnTo>
                <a:lnTo>
                  <a:pt x="108" y="223"/>
                </a:lnTo>
                <a:lnTo>
                  <a:pt x="150" y="233"/>
                </a:lnTo>
                <a:lnTo>
                  <a:pt x="152" y="233"/>
                </a:lnTo>
                <a:lnTo>
                  <a:pt x="152" y="233"/>
                </a:lnTo>
                <a:lnTo>
                  <a:pt x="152" y="232"/>
                </a:lnTo>
                <a:lnTo>
                  <a:pt x="152" y="231"/>
                </a:lnTo>
                <a:lnTo>
                  <a:pt x="152" y="231"/>
                </a:lnTo>
                <a:lnTo>
                  <a:pt x="153" y="220"/>
                </a:lnTo>
                <a:lnTo>
                  <a:pt x="154" y="216"/>
                </a:lnTo>
                <a:lnTo>
                  <a:pt x="156" y="212"/>
                </a:lnTo>
                <a:lnTo>
                  <a:pt x="156" y="212"/>
                </a:lnTo>
                <a:lnTo>
                  <a:pt x="163" y="203"/>
                </a:lnTo>
                <a:lnTo>
                  <a:pt x="175" y="189"/>
                </a:lnTo>
                <a:lnTo>
                  <a:pt x="175" y="189"/>
                </a:lnTo>
                <a:lnTo>
                  <a:pt x="176" y="188"/>
                </a:lnTo>
                <a:lnTo>
                  <a:pt x="177" y="188"/>
                </a:lnTo>
                <a:lnTo>
                  <a:pt x="177" y="188"/>
                </a:lnTo>
                <a:lnTo>
                  <a:pt x="185" y="180"/>
                </a:lnTo>
                <a:lnTo>
                  <a:pt x="192" y="172"/>
                </a:lnTo>
                <a:lnTo>
                  <a:pt x="198" y="163"/>
                </a:lnTo>
                <a:lnTo>
                  <a:pt x="203" y="154"/>
                </a:lnTo>
                <a:lnTo>
                  <a:pt x="207" y="144"/>
                </a:lnTo>
                <a:lnTo>
                  <a:pt x="211" y="133"/>
                </a:lnTo>
                <a:lnTo>
                  <a:pt x="212" y="122"/>
                </a:lnTo>
                <a:lnTo>
                  <a:pt x="213" y="111"/>
                </a:lnTo>
                <a:lnTo>
                  <a:pt x="213" y="111"/>
                </a:lnTo>
                <a:lnTo>
                  <a:pt x="212" y="100"/>
                </a:lnTo>
                <a:lnTo>
                  <a:pt x="211" y="90"/>
                </a:lnTo>
                <a:lnTo>
                  <a:pt x="207" y="80"/>
                </a:lnTo>
                <a:lnTo>
                  <a:pt x="204" y="71"/>
                </a:lnTo>
                <a:lnTo>
                  <a:pt x="200" y="62"/>
                </a:lnTo>
                <a:lnTo>
                  <a:pt x="195" y="54"/>
                </a:lnTo>
                <a:lnTo>
                  <a:pt x="188" y="45"/>
                </a:lnTo>
                <a:lnTo>
                  <a:pt x="181" y="38"/>
                </a:lnTo>
                <a:lnTo>
                  <a:pt x="181" y="38"/>
                </a:lnTo>
                <a:lnTo>
                  <a:pt x="174" y="31"/>
                </a:lnTo>
                <a:lnTo>
                  <a:pt x="166" y="26"/>
                </a:lnTo>
                <a:lnTo>
                  <a:pt x="157" y="21"/>
                </a:lnTo>
                <a:lnTo>
                  <a:pt x="149" y="17"/>
                </a:lnTo>
                <a:lnTo>
                  <a:pt x="140" y="14"/>
                </a:lnTo>
                <a:lnTo>
                  <a:pt x="131" y="12"/>
                </a:lnTo>
                <a:lnTo>
                  <a:pt x="120" y="11"/>
                </a:lnTo>
                <a:lnTo>
                  <a:pt x="111" y="10"/>
                </a:lnTo>
                <a:lnTo>
                  <a:pt x="111" y="10"/>
                </a:lnTo>
                <a:lnTo>
                  <a:pt x="101" y="11"/>
                </a:lnTo>
                <a:lnTo>
                  <a:pt x="92" y="12"/>
                </a:lnTo>
                <a:lnTo>
                  <a:pt x="83" y="14"/>
                </a:lnTo>
                <a:lnTo>
                  <a:pt x="74" y="17"/>
                </a:lnTo>
                <a:lnTo>
                  <a:pt x="65" y="21"/>
                </a:lnTo>
                <a:lnTo>
                  <a:pt x="57" y="26"/>
                </a:lnTo>
                <a:lnTo>
                  <a:pt x="49" y="31"/>
                </a:lnTo>
                <a:lnTo>
                  <a:pt x="40" y="38"/>
                </a:lnTo>
                <a:lnTo>
                  <a:pt x="40" y="38"/>
                </a:lnTo>
                <a:lnTo>
                  <a:pt x="33" y="45"/>
                </a:lnTo>
                <a:lnTo>
                  <a:pt x="27" y="54"/>
                </a:lnTo>
                <a:lnTo>
                  <a:pt x="22" y="62"/>
                </a:lnTo>
                <a:lnTo>
                  <a:pt x="17" y="71"/>
                </a:lnTo>
                <a:lnTo>
                  <a:pt x="14" y="80"/>
                </a:lnTo>
                <a:lnTo>
                  <a:pt x="12" y="90"/>
                </a:lnTo>
                <a:lnTo>
                  <a:pt x="10" y="100"/>
                </a:lnTo>
                <a:lnTo>
                  <a:pt x="10" y="111"/>
                </a:lnTo>
                <a:lnTo>
                  <a:pt x="10" y="111"/>
                </a:lnTo>
                <a:lnTo>
                  <a:pt x="10" y="122"/>
                </a:lnTo>
                <a:lnTo>
                  <a:pt x="12" y="133"/>
                </a:lnTo>
                <a:lnTo>
                  <a:pt x="15" y="144"/>
                </a:lnTo>
                <a:lnTo>
                  <a:pt x="19" y="154"/>
                </a:lnTo>
                <a:lnTo>
                  <a:pt x="24" y="163"/>
                </a:lnTo>
                <a:lnTo>
                  <a:pt x="30" y="172"/>
                </a:lnTo>
                <a:lnTo>
                  <a:pt x="37" y="180"/>
                </a:lnTo>
                <a:lnTo>
                  <a:pt x="46" y="188"/>
                </a:lnTo>
                <a:lnTo>
                  <a:pt x="46" y="188"/>
                </a:lnTo>
                <a:lnTo>
                  <a:pt x="48" y="189"/>
                </a:lnTo>
                <a:lnTo>
                  <a:pt x="48" y="189"/>
                </a:lnTo>
                <a:lnTo>
                  <a:pt x="60" y="203"/>
                </a:lnTo>
                <a:lnTo>
                  <a:pt x="67" y="212"/>
                </a:lnTo>
                <a:lnTo>
                  <a:pt x="67" y="212"/>
                </a:lnTo>
                <a:lnTo>
                  <a:pt x="70" y="220"/>
                </a:lnTo>
                <a:lnTo>
                  <a:pt x="71" y="231"/>
                </a:lnTo>
                <a:lnTo>
                  <a:pt x="71" y="236"/>
                </a:lnTo>
                <a:lnTo>
                  <a:pt x="71" y="238"/>
                </a:lnTo>
                <a:lnTo>
                  <a:pt x="71" y="238"/>
                </a:lnTo>
                <a:lnTo>
                  <a:pt x="71" y="242"/>
                </a:lnTo>
                <a:lnTo>
                  <a:pt x="72" y="243"/>
                </a:lnTo>
                <a:lnTo>
                  <a:pt x="154" y="261"/>
                </a:lnTo>
                <a:lnTo>
                  <a:pt x="154" y="261"/>
                </a:lnTo>
                <a:lnTo>
                  <a:pt x="156" y="262"/>
                </a:lnTo>
                <a:lnTo>
                  <a:pt x="157" y="263"/>
                </a:lnTo>
                <a:lnTo>
                  <a:pt x="158" y="265"/>
                </a:lnTo>
                <a:lnTo>
                  <a:pt x="157" y="267"/>
                </a:lnTo>
                <a:lnTo>
                  <a:pt x="157" y="267"/>
                </a:lnTo>
                <a:lnTo>
                  <a:pt x="156" y="270"/>
                </a:lnTo>
                <a:lnTo>
                  <a:pt x="153" y="271"/>
                </a:lnTo>
                <a:lnTo>
                  <a:pt x="153" y="271"/>
                </a:lnTo>
                <a:lnTo>
                  <a:pt x="152" y="271"/>
                </a:lnTo>
                <a:lnTo>
                  <a:pt x="69" y="253"/>
                </a:lnTo>
                <a:lnTo>
                  <a:pt x="69" y="253"/>
                </a:lnTo>
                <a:lnTo>
                  <a:pt x="65" y="251"/>
                </a:lnTo>
                <a:lnTo>
                  <a:pt x="63" y="248"/>
                </a:lnTo>
                <a:lnTo>
                  <a:pt x="61" y="244"/>
                </a:lnTo>
                <a:lnTo>
                  <a:pt x="61" y="238"/>
                </a:lnTo>
                <a:lnTo>
                  <a:pt x="61" y="236"/>
                </a:lnTo>
                <a:lnTo>
                  <a:pt x="61" y="236"/>
                </a:lnTo>
                <a:lnTo>
                  <a:pt x="61" y="231"/>
                </a:lnTo>
                <a:lnTo>
                  <a:pt x="61" y="231"/>
                </a:lnTo>
                <a:lnTo>
                  <a:pt x="60" y="224"/>
                </a:lnTo>
                <a:lnTo>
                  <a:pt x="57" y="217"/>
                </a:lnTo>
                <a:lnTo>
                  <a:pt x="57" y="217"/>
                </a:lnTo>
                <a:lnTo>
                  <a:pt x="51" y="209"/>
                </a:lnTo>
                <a:lnTo>
                  <a:pt x="40" y="196"/>
                </a:lnTo>
                <a:lnTo>
                  <a:pt x="40" y="196"/>
                </a:lnTo>
                <a:lnTo>
                  <a:pt x="38" y="195"/>
                </a:lnTo>
                <a:lnTo>
                  <a:pt x="38" y="195"/>
                </a:lnTo>
                <a:lnTo>
                  <a:pt x="29" y="187"/>
                </a:lnTo>
                <a:lnTo>
                  <a:pt x="21" y="178"/>
                </a:lnTo>
                <a:lnTo>
                  <a:pt x="15" y="168"/>
                </a:lnTo>
                <a:lnTo>
                  <a:pt x="9" y="158"/>
                </a:lnTo>
                <a:lnTo>
                  <a:pt x="5" y="148"/>
                </a:lnTo>
                <a:lnTo>
                  <a:pt x="2" y="135"/>
                </a:lnTo>
                <a:lnTo>
                  <a:pt x="0" y="124"/>
                </a:lnTo>
                <a:lnTo>
                  <a:pt x="0" y="111"/>
                </a:lnTo>
                <a:lnTo>
                  <a:pt x="0" y="111"/>
                </a:lnTo>
                <a:lnTo>
                  <a:pt x="0" y="99"/>
                </a:lnTo>
                <a:lnTo>
                  <a:pt x="2" y="88"/>
                </a:lnTo>
                <a:lnTo>
                  <a:pt x="4" y="77"/>
                </a:lnTo>
                <a:lnTo>
                  <a:pt x="8" y="67"/>
                </a:lnTo>
                <a:lnTo>
                  <a:pt x="13" y="57"/>
                </a:lnTo>
                <a:lnTo>
                  <a:pt x="19" y="47"/>
                </a:lnTo>
                <a:lnTo>
                  <a:pt x="26" y="39"/>
                </a:lnTo>
                <a:lnTo>
                  <a:pt x="33" y="31"/>
                </a:lnTo>
                <a:lnTo>
                  <a:pt x="33" y="31"/>
                </a:lnTo>
                <a:lnTo>
                  <a:pt x="42" y="24"/>
                </a:lnTo>
                <a:lnTo>
                  <a:pt x="52" y="17"/>
                </a:lnTo>
                <a:lnTo>
                  <a:pt x="61" y="12"/>
                </a:lnTo>
                <a:lnTo>
                  <a:pt x="70" y="8"/>
                </a:lnTo>
                <a:lnTo>
                  <a:pt x="80" y="4"/>
                </a:lnTo>
                <a:lnTo>
                  <a:pt x="90" y="2"/>
                </a:lnTo>
                <a:lnTo>
                  <a:pt x="100" y="1"/>
                </a:lnTo>
                <a:lnTo>
                  <a:pt x="111" y="0"/>
                </a:lnTo>
                <a:lnTo>
                  <a:pt x="111" y="0"/>
                </a:lnTo>
                <a:lnTo>
                  <a:pt x="121" y="1"/>
                </a:lnTo>
                <a:lnTo>
                  <a:pt x="133" y="2"/>
                </a:lnTo>
                <a:lnTo>
                  <a:pt x="143" y="4"/>
                </a:lnTo>
                <a:lnTo>
                  <a:pt x="152" y="8"/>
                </a:lnTo>
                <a:lnTo>
                  <a:pt x="162" y="12"/>
                </a:lnTo>
                <a:lnTo>
                  <a:pt x="171" y="17"/>
                </a:lnTo>
                <a:lnTo>
                  <a:pt x="180" y="23"/>
                </a:lnTo>
                <a:lnTo>
                  <a:pt x="188" y="30"/>
                </a:lnTo>
                <a:lnTo>
                  <a:pt x="188" y="30"/>
                </a:lnTo>
                <a:close/>
                <a:moveTo>
                  <a:pt x="150" y="298"/>
                </a:moveTo>
                <a:lnTo>
                  <a:pt x="69" y="280"/>
                </a:lnTo>
                <a:lnTo>
                  <a:pt x="69" y="280"/>
                </a:lnTo>
                <a:lnTo>
                  <a:pt x="67" y="279"/>
                </a:lnTo>
                <a:lnTo>
                  <a:pt x="66" y="278"/>
                </a:lnTo>
                <a:lnTo>
                  <a:pt x="65" y="276"/>
                </a:lnTo>
                <a:lnTo>
                  <a:pt x="66" y="274"/>
                </a:lnTo>
                <a:lnTo>
                  <a:pt x="66" y="274"/>
                </a:lnTo>
                <a:lnTo>
                  <a:pt x="67" y="272"/>
                </a:lnTo>
                <a:lnTo>
                  <a:pt x="68" y="270"/>
                </a:lnTo>
                <a:lnTo>
                  <a:pt x="70" y="270"/>
                </a:lnTo>
                <a:lnTo>
                  <a:pt x="72" y="270"/>
                </a:lnTo>
                <a:lnTo>
                  <a:pt x="153" y="288"/>
                </a:lnTo>
                <a:lnTo>
                  <a:pt x="153" y="288"/>
                </a:lnTo>
                <a:lnTo>
                  <a:pt x="155" y="289"/>
                </a:lnTo>
                <a:lnTo>
                  <a:pt x="156" y="290"/>
                </a:lnTo>
                <a:lnTo>
                  <a:pt x="157" y="292"/>
                </a:lnTo>
                <a:lnTo>
                  <a:pt x="157" y="294"/>
                </a:lnTo>
                <a:lnTo>
                  <a:pt x="157" y="294"/>
                </a:lnTo>
                <a:lnTo>
                  <a:pt x="155" y="297"/>
                </a:lnTo>
                <a:lnTo>
                  <a:pt x="152" y="298"/>
                </a:lnTo>
                <a:lnTo>
                  <a:pt x="152" y="298"/>
                </a:lnTo>
                <a:lnTo>
                  <a:pt x="150" y="298"/>
                </a:lnTo>
                <a:lnTo>
                  <a:pt x="150" y="298"/>
                </a:lnTo>
                <a:close/>
                <a:moveTo>
                  <a:pt x="143" y="314"/>
                </a:moveTo>
                <a:lnTo>
                  <a:pt x="143" y="314"/>
                </a:lnTo>
                <a:lnTo>
                  <a:pt x="145" y="315"/>
                </a:lnTo>
                <a:lnTo>
                  <a:pt x="146" y="316"/>
                </a:lnTo>
                <a:lnTo>
                  <a:pt x="147" y="318"/>
                </a:lnTo>
                <a:lnTo>
                  <a:pt x="147" y="320"/>
                </a:lnTo>
                <a:lnTo>
                  <a:pt x="147" y="320"/>
                </a:lnTo>
                <a:lnTo>
                  <a:pt x="145" y="323"/>
                </a:lnTo>
                <a:lnTo>
                  <a:pt x="142" y="324"/>
                </a:lnTo>
                <a:lnTo>
                  <a:pt x="142" y="324"/>
                </a:lnTo>
                <a:lnTo>
                  <a:pt x="140" y="324"/>
                </a:lnTo>
                <a:lnTo>
                  <a:pt x="74" y="309"/>
                </a:lnTo>
                <a:lnTo>
                  <a:pt x="74" y="309"/>
                </a:lnTo>
                <a:lnTo>
                  <a:pt x="72" y="309"/>
                </a:lnTo>
                <a:lnTo>
                  <a:pt x="71" y="306"/>
                </a:lnTo>
                <a:lnTo>
                  <a:pt x="70" y="305"/>
                </a:lnTo>
                <a:lnTo>
                  <a:pt x="71" y="303"/>
                </a:lnTo>
                <a:lnTo>
                  <a:pt x="71" y="303"/>
                </a:lnTo>
                <a:lnTo>
                  <a:pt x="72" y="300"/>
                </a:lnTo>
                <a:lnTo>
                  <a:pt x="73" y="299"/>
                </a:lnTo>
                <a:lnTo>
                  <a:pt x="75" y="299"/>
                </a:lnTo>
                <a:lnTo>
                  <a:pt x="77" y="299"/>
                </a:lnTo>
                <a:lnTo>
                  <a:pt x="143" y="314"/>
                </a:ln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ar-SA" sz="2400"/>
          </a:p>
        </p:txBody>
      </p:sp>
      <p:pic>
        <p:nvPicPr>
          <p:cNvPr id="5" name="Imagem 4"/>
          <p:cNvPicPr>
            <a:picLocks noChangeAspect="1"/>
          </p:cNvPicPr>
          <p:nvPr/>
        </p:nvPicPr>
        <p:blipFill>
          <a:blip r:embed="rId3"/>
          <a:stretch>
            <a:fillRect/>
          </a:stretch>
        </p:blipFill>
        <p:spPr>
          <a:xfrm>
            <a:off x="3719736" y="5607997"/>
            <a:ext cx="4043288" cy="1184557"/>
          </a:xfrm>
          <a:prstGeom prst="rect">
            <a:avLst/>
          </a:prstGeom>
        </p:spPr>
      </p:pic>
      <p:pic>
        <p:nvPicPr>
          <p:cNvPr id="21" name="Imagem 20">
            <a:extLst>
              <a:ext uri="{FF2B5EF4-FFF2-40B4-BE49-F238E27FC236}">
                <a16:creationId xmlns:a16="http://schemas.microsoft.com/office/drawing/2014/main" id="{C00E7A44-C461-464C-93D0-0F65635ADE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2544" y="198765"/>
            <a:ext cx="971082" cy="755058"/>
          </a:xfrm>
          <a:prstGeom prst="rect">
            <a:avLst/>
          </a:prstGeom>
        </p:spPr>
      </p:pic>
      <p:grpSp>
        <p:nvGrpSpPr>
          <p:cNvPr id="36" name="Group 3">
            <a:extLst>
              <a:ext uri="{FF2B5EF4-FFF2-40B4-BE49-F238E27FC236}">
                <a16:creationId xmlns:a16="http://schemas.microsoft.com/office/drawing/2014/main" id="{6887B80F-FD52-421E-8C2F-29E791F43B99}"/>
              </a:ext>
            </a:extLst>
          </p:cNvPr>
          <p:cNvGrpSpPr/>
          <p:nvPr/>
        </p:nvGrpSpPr>
        <p:grpSpPr>
          <a:xfrm>
            <a:off x="506156" y="3611836"/>
            <a:ext cx="3779728" cy="1891660"/>
            <a:chOff x="3498954" y="1505479"/>
            <a:chExt cx="2205037" cy="2325803"/>
          </a:xfrm>
        </p:grpSpPr>
        <p:sp>
          <p:nvSpPr>
            <p:cNvPr id="37" name="Oval 9">
              <a:extLst>
                <a:ext uri="{FF2B5EF4-FFF2-40B4-BE49-F238E27FC236}">
                  <a16:creationId xmlns:a16="http://schemas.microsoft.com/office/drawing/2014/main" id="{71077F0B-6A44-435F-AE60-BFEBA20816D5}"/>
                </a:ext>
              </a:extLst>
            </p:cNvPr>
            <p:cNvSpPr/>
            <p:nvPr/>
          </p:nvSpPr>
          <p:spPr>
            <a:xfrm>
              <a:off x="3498954" y="1505479"/>
              <a:ext cx="2205037" cy="2205037"/>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38" name="Oval 18">
              <a:extLst>
                <a:ext uri="{FF2B5EF4-FFF2-40B4-BE49-F238E27FC236}">
                  <a16:creationId xmlns:a16="http://schemas.microsoft.com/office/drawing/2014/main" id="{7FC55634-266C-4DE9-895D-1FE406C3F728}"/>
                </a:ext>
              </a:extLst>
            </p:cNvPr>
            <p:cNvSpPr/>
            <p:nvPr/>
          </p:nvSpPr>
          <p:spPr>
            <a:xfrm>
              <a:off x="3992037" y="3609487"/>
              <a:ext cx="221795" cy="221795"/>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grpSp>
      <p:sp>
        <p:nvSpPr>
          <p:cNvPr id="19" name="TextBox 14">
            <a:extLst>
              <a:ext uri="{FF2B5EF4-FFF2-40B4-BE49-F238E27FC236}">
                <a16:creationId xmlns:a16="http://schemas.microsoft.com/office/drawing/2014/main" id="{CC6D367E-13E7-4222-A2CC-998F61B1B4BD}"/>
              </a:ext>
            </a:extLst>
          </p:cNvPr>
          <p:cNvSpPr txBox="1"/>
          <p:nvPr/>
        </p:nvSpPr>
        <p:spPr>
          <a:xfrm>
            <a:off x="825484" y="4012342"/>
            <a:ext cx="3077652" cy="1090042"/>
          </a:xfrm>
          <a:prstGeom prst="rect">
            <a:avLst/>
          </a:prstGeom>
          <a:noFill/>
        </p:spPr>
        <p:txBody>
          <a:bodyPr wrap="square" lIns="0" tIns="0" rIns="0" bIns="0" rtlCol="1">
            <a:spAutoFit/>
          </a:bodyPr>
          <a:lstStyle/>
          <a:p>
            <a:pPr marL="228594" indent="-228594" algn="ctr">
              <a:lnSpc>
                <a:spcPts val="1733"/>
              </a:lnSpc>
              <a:spcAft>
                <a:spcPts val="800"/>
              </a:spcAft>
              <a:buFont typeface="Arial" charset="0"/>
              <a:buChar char="•"/>
            </a:pPr>
            <a:r>
              <a:rPr lang="pt-BR" sz="1600" dirty="0">
                <a:solidFill>
                  <a:schemeClr val="bg1"/>
                </a:solidFill>
              </a:rPr>
              <a:t>Disponibilizar acesso através de Smartphones e </a:t>
            </a:r>
            <a:r>
              <a:rPr lang="pt-BR" sz="1600" dirty="0" err="1">
                <a:solidFill>
                  <a:schemeClr val="bg1"/>
                </a:solidFill>
              </a:rPr>
              <a:t>Tablets</a:t>
            </a:r>
            <a:r>
              <a:rPr lang="pt-BR" sz="1600" dirty="0">
                <a:solidFill>
                  <a:schemeClr val="bg1"/>
                </a:solidFill>
              </a:rPr>
              <a:t> para os clientes, com as funcionalidades de transferência, pagamentos e consultas.</a:t>
            </a:r>
          </a:p>
        </p:txBody>
      </p:sp>
      <p:grpSp>
        <p:nvGrpSpPr>
          <p:cNvPr id="39" name="Group 3">
            <a:extLst>
              <a:ext uri="{FF2B5EF4-FFF2-40B4-BE49-F238E27FC236}">
                <a16:creationId xmlns:a16="http://schemas.microsoft.com/office/drawing/2014/main" id="{4D1AFFBE-EC45-4FC8-84BF-5618512439A3}"/>
              </a:ext>
            </a:extLst>
          </p:cNvPr>
          <p:cNvGrpSpPr/>
          <p:nvPr/>
        </p:nvGrpSpPr>
        <p:grpSpPr>
          <a:xfrm>
            <a:off x="4548026" y="3588321"/>
            <a:ext cx="3779728" cy="1891660"/>
            <a:chOff x="3498954" y="1505479"/>
            <a:chExt cx="2205037" cy="2325803"/>
          </a:xfrm>
        </p:grpSpPr>
        <p:sp>
          <p:nvSpPr>
            <p:cNvPr id="40" name="Oval 9">
              <a:extLst>
                <a:ext uri="{FF2B5EF4-FFF2-40B4-BE49-F238E27FC236}">
                  <a16:creationId xmlns:a16="http://schemas.microsoft.com/office/drawing/2014/main" id="{4B20E39E-60F5-4D60-BF8E-2E199DE6ED27}"/>
                </a:ext>
              </a:extLst>
            </p:cNvPr>
            <p:cNvSpPr/>
            <p:nvPr/>
          </p:nvSpPr>
          <p:spPr>
            <a:xfrm>
              <a:off x="3498954" y="1505479"/>
              <a:ext cx="2205037" cy="2205037"/>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sp>
          <p:nvSpPr>
            <p:cNvPr id="41" name="Oval 18">
              <a:extLst>
                <a:ext uri="{FF2B5EF4-FFF2-40B4-BE49-F238E27FC236}">
                  <a16:creationId xmlns:a16="http://schemas.microsoft.com/office/drawing/2014/main" id="{EC9591FE-EF0C-41A5-B641-E27A4F305EBA}"/>
                </a:ext>
              </a:extLst>
            </p:cNvPr>
            <p:cNvSpPr/>
            <p:nvPr/>
          </p:nvSpPr>
          <p:spPr>
            <a:xfrm>
              <a:off x="3992037" y="3609487"/>
              <a:ext cx="221795" cy="221795"/>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grpSp>
      <p:sp>
        <p:nvSpPr>
          <p:cNvPr id="35" name="TextBox 14">
            <a:extLst>
              <a:ext uri="{FF2B5EF4-FFF2-40B4-BE49-F238E27FC236}">
                <a16:creationId xmlns:a16="http://schemas.microsoft.com/office/drawing/2014/main" id="{4D84C316-D368-43E5-860D-C6DDED66268D}"/>
              </a:ext>
            </a:extLst>
          </p:cNvPr>
          <p:cNvSpPr txBox="1"/>
          <p:nvPr/>
        </p:nvSpPr>
        <p:spPr>
          <a:xfrm>
            <a:off x="4870036" y="4036251"/>
            <a:ext cx="3077652" cy="974626"/>
          </a:xfrm>
          <a:prstGeom prst="rect">
            <a:avLst/>
          </a:prstGeom>
          <a:noFill/>
        </p:spPr>
        <p:txBody>
          <a:bodyPr wrap="square" lIns="0" tIns="0" rIns="0" bIns="0" rtlCol="1">
            <a:spAutoFit/>
          </a:bodyPr>
          <a:lstStyle/>
          <a:p>
            <a:pPr marL="228594" indent="-228594" algn="ctr">
              <a:lnSpc>
                <a:spcPts val="1733"/>
              </a:lnSpc>
              <a:spcAft>
                <a:spcPts val="800"/>
              </a:spcAft>
              <a:buFont typeface="Arial" charset="0"/>
              <a:buChar char="•"/>
            </a:pPr>
            <a:r>
              <a:rPr lang="pt-BR" sz="1600" dirty="0">
                <a:solidFill>
                  <a:schemeClr val="bg1"/>
                </a:solidFill>
              </a:rPr>
              <a:t>Foi utilizada a plataforma nativa IOS e </a:t>
            </a:r>
            <a:r>
              <a:rPr lang="pt-BR" sz="1600" dirty="0" err="1">
                <a:solidFill>
                  <a:schemeClr val="bg1"/>
                </a:solidFill>
              </a:rPr>
              <a:t>Android</a:t>
            </a:r>
            <a:endParaRPr lang="pt-BR" sz="1600" dirty="0">
              <a:solidFill>
                <a:schemeClr val="bg1"/>
              </a:solidFill>
            </a:endParaRPr>
          </a:p>
          <a:p>
            <a:pPr marL="228594" indent="-228594" algn="ctr">
              <a:lnSpc>
                <a:spcPts val="1733"/>
              </a:lnSpc>
              <a:spcAft>
                <a:spcPts val="800"/>
              </a:spcAft>
              <a:buFont typeface="Arial" charset="0"/>
              <a:buChar char="•"/>
            </a:pPr>
            <a:r>
              <a:rPr lang="pt-BR" sz="1600" dirty="0">
                <a:solidFill>
                  <a:schemeClr val="bg1"/>
                </a:solidFill>
              </a:rPr>
              <a:t>Seguindo as restrições de dispositivo passados pela cliente.</a:t>
            </a:r>
          </a:p>
        </p:txBody>
      </p:sp>
    </p:spTree>
    <p:extLst>
      <p:ext uri="{BB962C8B-B14F-4D97-AF65-F5344CB8AC3E}">
        <p14:creationId xmlns:p14="http://schemas.microsoft.com/office/powerpoint/2010/main" val="334207468"/>
      </p:ext>
    </p:extLst>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3" name="Rectangle 8">
            <a:extLst>
              <a:ext uri="{FF2B5EF4-FFF2-40B4-BE49-F238E27FC236}">
                <a16:creationId xmlns:a16="http://schemas.microsoft.com/office/drawing/2014/main" id="{68483532-7F25-4B74-B673-F9C5760704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4" name="Espaço Reservado para Conteúdo 3">
            <a:extLst>
              <a:ext uri="{FF2B5EF4-FFF2-40B4-BE49-F238E27FC236}">
                <a16:creationId xmlns:a16="http://schemas.microsoft.com/office/drawing/2014/main" id="{F94644FF-E673-42BA-BCE3-4D5F3F028A89}"/>
              </a:ext>
            </a:extLst>
          </p:cNvPr>
          <p:cNvPicPr>
            <a:picLocks noGrp="1" noChangeAspect="1"/>
          </p:cNvPicPr>
          <p:nvPr>
            <p:ph idx="1"/>
          </p:nvPr>
        </p:nvPicPr>
        <p:blipFill rotWithShape="1">
          <a:blip r:embed="rId3">
            <a:extLst/>
          </a:blip>
          <a:srcRect l="18029" r="1" b="9092"/>
          <a:stretch/>
        </p:blipFill>
        <p:spPr>
          <a:xfrm>
            <a:off x="20" y="10"/>
            <a:ext cx="12184702" cy="6857990"/>
          </a:xfrm>
          <a:prstGeom prst="rect">
            <a:avLst/>
          </a:prstGeom>
        </p:spPr>
      </p:pic>
      <p:sp>
        <p:nvSpPr>
          <p:cNvPr id="54" name="Rectangle 10">
            <a:extLst>
              <a:ext uri="{FF2B5EF4-FFF2-40B4-BE49-F238E27FC236}">
                <a16:creationId xmlns:a16="http://schemas.microsoft.com/office/drawing/2014/main" id="{84297A4F-DF0B-4E7C-A22B-748E30507C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7" y="0"/>
            <a:ext cx="463354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ítulo 1">
            <a:extLst>
              <a:ext uri="{FF2B5EF4-FFF2-40B4-BE49-F238E27FC236}">
                <a16:creationId xmlns:a16="http://schemas.microsoft.com/office/drawing/2014/main" id="{09C85E55-E81C-4332-A2E2-91CEFD377C81}"/>
              </a:ext>
            </a:extLst>
          </p:cNvPr>
          <p:cNvSpPr>
            <a:spLocks noGrp="1"/>
          </p:cNvSpPr>
          <p:nvPr>
            <p:ph type="title"/>
          </p:nvPr>
        </p:nvSpPr>
        <p:spPr>
          <a:xfrm>
            <a:off x="7905750" y="770467"/>
            <a:ext cx="3837132" cy="1291598"/>
          </a:xfrm>
        </p:spPr>
        <p:txBody>
          <a:bodyPr vert="horz" lIns="91440" tIns="45720" rIns="91440" bIns="45720" rtlCol="0" anchor="b">
            <a:normAutofit/>
          </a:bodyPr>
          <a:lstStyle/>
          <a:p>
            <a:pPr>
              <a:lnSpc>
                <a:spcPct val="80000"/>
              </a:lnSpc>
            </a:pPr>
            <a:r>
              <a:rPr lang="en-US" dirty="0">
                <a:solidFill>
                  <a:srgbClr val="FFFFFF"/>
                </a:solidFill>
              </a:rPr>
              <a:t>Segurar.com</a:t>
            </a:r>
          </a:p>
        </p:txBody>
      </p:sp>
      <p:sp>
        <p:nvSpPr>
          <p:cNvPr id="39" name="Título 1">
            <a:extLst>
              <a:ext uri="{FF2B5EF4-FFF2-40B4-BE49-F238E27FC236}">
                <a16:creationId xmlns:a16="http://schemas.microsoft.com/office/drawing/2014/main" id="{D0D7EE4F-A33E-4DC8-9B08-BDB528DAEADC}"/>
              </a:ext>
            </a:extLst>
          </p:cNvPr>
          <p:cNvSpPr txBox="1">
            <a:spLocks/>
          </p:cNvSpPr>
          <p:nvPr/>
        </p:nvSpPr>
        <p:spPr>
          <a:xfrm>
            <a:off x="7756922" y="2248677"/>
            <a:ext cx="4216953" cy="4161454"/>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Layout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responsivo</a:t>
            </a:r>
            <a:endParaRPr kumimoji="0" lang="en-US" sz="2400" b="0" i="0" u="none" strike="noStrike" kern="1200" cap="none" spc="-120" normalizeH="0" baseline="0" noProof="0" dirty="0">
              <a:ln>
                <a:noFill/>
              </a:ln>
              <a:solidFill>
                <a:srgbClr val="FFFFFF"/>
              </a:solidFill>
              <a:effectLst/>
              <a:uLnTx/>
              <a:uFillTx/>
              <a:latin typeface="Segoe UI Light"/>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Venda de Seguros 100% on-line</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Integração</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com gateway de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pagamento</a:t>
            </a:r>
            <a:endParaRPr kumimoji="0" lang="en-US" sz="2400" b="0" i="0" u="none" strike="noStrike" kern="1200" cap="none" spc="-120" normalizeH="0" baseline="0" noProof="0" dirty="0">
              <a:ln>
                <a:noFill/>
              </a:ln>
              <a:solidFill>
                <a:srgbClr val="FFFFFF"/>
              </a:solidFill>
              <a:effectLst/>
              <a:uLnTx/>
              <a:uFillTx/>
              <a:latin typeface="Segoe UI Light"/>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Integrações</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com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diversas</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seguradoras</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para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cotações</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e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emissão</a:t>
            </a:r>
            <a:r>
              <a:rPr kumimoji="0" lang="en-US" sz="2400" b="0" i="0" u="none" strike="noStrike" kern="1200" cap="none" spc="-120" normalizeH="0" baseline="0" noProof="0" dirty="0">
                <a:ln>
                  <a:noFill/>
                </a:ln>
                <a:solidFill>
                  <a:srgbClr val="FFFFFF"/>
                </a:solidFill>
                <a:effectLst/>
                <a:uLnTx/>
                <a:uFillTx/>
                <a:latin typeface="Segoe UI Light"/>
                <a:ea typeface="+mj-ea"/>
                <a:cs typeface="+mj-cs"/>
              </a:rPr>
              <a:t> de </a:t>
            </a:r>
            <a:r>
              <a:rPr kumimoji="0" lang="en-US" sz="2400" b="0" i="0" u="none" strike="noStrike" kern="1200" cap="none" spc="-120" normalizeH="0" baseline="0" noProof="0" dirty="0" err="1">
                <a:ln>
                  <a:noFill/>
                </a:ln>
                <a:solidFill>
                  <a:srgbClr val="FFFFFF"/>
                </a:solidFill>
                <a:effectLst/>
                <a:uLnTx/>
                <a:uFillTx/>
                <a:latin typeface="Segoe UI Light"/>
                <a:ea typeface="+mj-ea"/>
                <a:cs typeface="+mj-cs"/>
              </a:rPr>
              <a:t>apólices</a:t>
            </a:r>
            <a:endParaRPr kumimoji="0" lang="en-US" sz="2400" b="0" i="0" u="none" strike="noStrike" kern="1200" cap="none" spc="-12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30629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m 160">
            <a:extLst>
              <a:ext uri="{FF2B5EF4-FFF2-40B4-BE49-F238E27FC236}">
                <a16:creationId xmlns:a16="http://schemas.microsoft.com/office/drawing/2014/main" id="{0F5B5F3B-66E2-4A84-9D98-A8E1010A4ACA}"/>
              </a:ext>
            </a:extLst>
          </p:cNvPr>
          <p:cNvPicPr>
            <a:picLocks noChangeAspect="1"/>
          </p:cNvPicPr>
          <p:nvPr/>
        </p:nvPicPr>
        <p:blipFill>
          <a:blip r:embed="rId12"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
        <p:nvSpPr>
          <p:cNvPr id="162" name="Retângulo 161">
            <a:extLst>
              <a:ext uri="{FF2B5EF4-FFF2-40B4-BE49-F238E27FC236}">
                <a16:creationId xmlns:a16="http://schemas.microsoft.com/office/drawing/2014/main" id="{A0C0F92F-79E5-4AFB-96F2-885D52E3173E}"/>
              </a:ext>
            </a:extLst>
          </p:cNvPr>
          <p:cNvSpPr/>
          <p:nvPr/>
        </p:nvSpPr>
        <p:spPr>
          <a:xfrm>
            <a:off x="439689" y="226010"/>
            <a:ext cx="6173145"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tab pos="449128" algn="l"/>
              </a:tabLst>
              <a:defRPr/>
            </a:pPr>
            <a:r>
              <a:rPr kumimoji="0" lang="pt-BR" sz="2700" b="1" i="0" u="none" strike="noStrike" kern="1200" cap="none" spc="0" normalizeH="0" baseline="0" noProof="0" dirty="0">
                <a:ln>
                  <a:noFill/>
                </a:ln>
                <a:solidFill>
                  <a:srgbClr val="F79646"/>
                </a:solidFill>
                <a:effectLst>
                  <a:outerShdw blurRad="38100" dist="38100" dir="2700000" algn="tl">
                    <a:srgbClr val="000000">
                      <a:alpha val="43137"/>
                    </a:srgbClr>
                  </a:outerShdw>
                </a:effectLst>
                <a:uLnTx/>
                <a:uFillTx/>
                <a:latin typeface="Calibri"/>
                <a:ea typeface="+mn-ea"/>
                <a:cs typeface="Arial" pitchFamily="34" charset="0"/>
              </a:rPr>
              <a:t>APRESENTAÇÃO</a:t>
            </a:r>
            <a:br>
              <a:rPr kumimoji="0" lang="pt-BR" sz="1799" b="0" i="0" u="none" strike="noStrike" kern="1200" cap="none" spc="0" normalizeH="0" baseline="0" noProof="0" dirty="0">
                <a:ln>
                  <a:noFill/>
                </a:ln>
                <a:solidFill>
                  <a:srgbClr val="C6830E"/>
                </a:solidFill>
                <a:effectLst/>
                <a:uLnTx/>
                <a:uFillTx/>
                <a:latin typeface="Calibri"/>
                <a:ea typeface="+mn-ea"/>
                <a:cs typeface="Arial" pitchFamily="34" charset="0"/>
              </a:rPr>
            </a:br>
            <a:endParaRPr kumimoji="0" lang="pt-BR" sz="1600" b="0" i="0" u="none" strike="noStrike" kern="1200" cap="none" spc="0" normalizeH="0" baseline="0" noProof="0" dirty="0">
              <a:ln>
                <a:noFill/>
              </a:ln>
              <a:solidFill>
                <a:prstClr val="black">
                  <a:lumMod val="65000"/>
                  <a:lumOff val="35000"/>
                </a:prstClr>
              </a:solidFill>
              <a:effectLst/>
              <a:uLnTx/>
              <a:uFillTx/>
              <a:latin typeface="Calibri"/>
              <a:ea typeface="+mn-ea"/>
              <a:cs typeface="Aller"/>
            </a:endParaRPr>
          </a:p>
        </p:txBody>
      </p:sp>
      <p:grpSp>
        <p:nvGrpSpPr>
          <p:cNvPr id="11" name="Group 4">
            <a:extLst>
              <a:ext uri="{FF2B5EF4-FFF2-40B4-BE49-F238E27FC236}">
                <a16:creationId xmlns:a16="http://schemas.microsoft.com/office/drawing/2014/main" id="{46A96574-5DBA-4BD6-BF8F-C8053539A44C}"/>
              </a:ext>
            </a:extLst>
          </p:cNvPr>
          <p:cNvGrpSpPr>
            <a:grpSpLocks/>
          </p:cNvGrpSpPr>
          <p:nvPr/>
        </p:nvGrpSpPr>
        <p:grpSpPr bwMode="auto">
          <a:xfrm>
            <a:off x="1790499" y="2760312"/>
            <a:ext cx="2742246" cy="1371918"/>
            <a:chOff x="204" y="935"/>
            <a:chExt cx="1723" cy="862"/>
          </a:xfrm>
        </p:grpSpPr>
        <p:sp>
          <p:nvSpPr>
            <p:cNvPr id="13" name="AutoShape 5" descr="Verlauf_weiss_grau">
              <a:extLst>
                <a:ext uri="{FF2B5EF4-FFF2-40B4-BE49-F238E27FC236}">
                  <a16:creationId xmlns:a16="http://schemas.microsoft.com/office/drawing/2014/main" id="{6432D9DD-C95E-4266-861A-8402AFA0A401}"/>
                </a:ext>
              </a:extLst>
            </p:cNvPr>
            <p:cNvSpPr>
              <a:spLocks noChangeArrowheads="1"/>
            </p:cNvSpPr>
            <p:nvPr>
              <p:custDataLst>
                <p:tags r:id="rId7"/>
              </p:custDataLst>
            </p:nvPr>
          </p:nvSpPr>
          <p:spPr bwMode="gray">
            <a:xfrm>
              <a:off x="204" y="935"/>
              <a:ext cx="1723" cy="862"/>
            </a:xfrm>
            <a:prstGeom prst="roundRect">
              <a:avLst>
                <a:gd name="adj" fmla="val 6495"/>
              </a:avLst>
            </a:prstGeom>
            <a:blipFill dpi="0" rotWithShape="1">
              <a:blip r:embed="rId13"/>
              <a:srcRect/>
              <a:stretch>
                <a:fillRect/>
              </a:stretch>
            </a:blipFill>
            <a:ln w="6350" algn="ctr">
              <a:solidFill>
                <a:srgbClr val="999999"/>
              </a:solidFill>
              <a:round/>
              <a:headEnd/>
              <a:tailEnd/>
            </a:ln>
          </p:spPr>
          <p:txBody>
            <a:bodyPr lIns="72184" tIns="371747" rIns="72184" bIns="72184"/>
            <a:lstStyle/>
            <a:p>
              <a:pPr algn="ctr">
                <a:spcBef>
                  <a:spcPct val="25000"/>
                </a:spcBef>
              </a:pPr>
              <a:endParaRPr lang="en-US" sz="1604" dirty="0"/>
            </a:p>
            <a:p>
              <a:pPr algn="ctr">
                <a:spcBef>
                  <a:spcPct val="25000"/>
                </a:spcBef>
              </a:pPr>
              <a:r>
                <a:rPr lang="en-US" sz="1604" dirty="0"/>
                <a:t>CEO</a:t>
              </a:r>
            </a:p>
          </p:txBody>
        </p:sp>
        <p:sp>
          <p:nvSpPr>
            <p:cNvPr id="14" name="Freeform 6">
              <a:extLst>
                <a:ext uri="{FF2B5EF4-FFF2-40B4-BE49-F238E27FC236}">
                  <a16:creationId xmlns:a16="http://schemas.microsoft.com/office/drawing/2014/main" id="{4CC54A95-1A8F-4548-91E4-E031FEDFF69E}"/>
                </a:ext>
              </a:extLst>
            </p:cNvPr>
            <p:cNvSpPr>
              <a:spLocks/>
            </p:cNvSpPr>
            <p:nvPr>
              <p:custDataLst>
                <p:tags r:id="rId8"/>
              </p:custDataLst>
            </p:nvPr>
          </p:nvSpPr>
          <p:spPr bwMode="gray">
            <a:xfrm>
              <a:off x="204" y="935"/>
              <a:ext cx="1723" cy="204"/>
            </a:xfrm>
            <a:custGeom>
              <a:avLst/>
              <a:gdLst>
                <a:gd name="T0" fmla="*/ 861 w 861"/>
                <a:gd name="T1" fmla="*/ 28 h 102"/>
                <a:gd name="T2" fmla="*/ 833 w 861"/>
                <a:gd name="T3" fmla="*/ 0 h 102"/>
                <a:gd name="T4" fmla="*/ 28 w 861"/>
                <a:gd name="T5" fmla="*/ 0 h 102"/>
                <a:gd name="T6" fmla="*/ 0 w 861"/>
                <a:gd name="T7" fmla="*/ 28 h 102"/>
                <a:gd name="T8" fmla="*/ 0 w 861"/>
                <a:gd name="T9" fmla="*/ 102 h 102"/>
                <a:gd name="T10" fmla="*/ 861 w 861"/>
                <a:gd name="T11" fmla="*/ 102 h 102"/>
                <a:gd name="T12" fmla="*/ 861 w 861"/>
                <a:gd name="T13" fmla="*/ 28 h 102"/>
                <a:gd name="T14" fmla="*/ 0 60000 65536"/>
                <a:gd name="T15" fmla="*/ 0 60000 65536"/>
                <a:gd name="T16" fmla="*/ 0 60000 65536"/>
                <a:gd name="T17" fmla="*/ 0 60000 65536"/>
                <a:gd name="T18" fmla="*/ 0 60000 65536"/>
                <a:gd name="T19" fmla="*/ 0 60000 65536"/>
                <a:gd name="T20" fmla="*/ 0 60000 65536"/>
                <a:gd name="T21" fmla="*/ 0 w 861"/>
                <a:gd name="T22" fmla="*/ 0 h 102"/>
                <a:gd name="T23" fmla="*/ 861 w 861"/>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1" h="102">
                  <a:moveTo>
                    <a:pt x="861" y="28"/>
                  </a:moveTo>
                  <a:cubicBezTo>
                    <a:pt x="861" y="12"/>
                    <a:pt x="849" y="0"/>
                    <a:pt x="833" y="0"/>
                  </a:cubicBezTo>
                  <a:cubicBezTo>
                    <a:pt x="28" y="0"/>
                    <a:pt x="28" y="0"/>
                    <a:pt x="28" y="0"/>
                  </a:cubicBezTo>
                  <a:cubicBezTo>
                    <a:pt x="12" y="0"/>
                    <a:pt x="0" y="12"/>
                    <a:pt x="0" y="28"/>
                  </a:cubicBezTo>
                  <a:cubicBezTo>
                    <a:pt x="0" y="102"/>
                    <a:pt x="0" y="102"/>
                    <a:pt x="0" y="102"/>
                  </a:cubicBezTo>
                  <a:cubicBezTo>
                    <a:pt x="861" y="102"/>
                    <a:pt x="861" y="102"/>
                    <a:pt x="861" y="102"/>
                  </a:cubicBezTo>
                  <a:lnTo>
                    <a:pt x="861" y="28"/>
                  </a:lnTo>
                  <a:close/>
                </a:path>
              </a:pathLst>
            </a:custGeom>
            <a:gradFill rotWithShape="1">
              <a:gsLst>
                <a:gs pos="0">
                  <a:srgbClr val="BDBDBD"/>
                </a:gs>
                <a:gs pos="39999">
                  <a:srgbClr val="7F7F7F"/>
                </a:gs>
                <a:gs pos="41000">
                  <a:srgbClr val="595959"/>
                </a:gs>
                <a:gs pos="100000">
                  <a:srgbClr val="262626"/>
                </a:gs>
              </a:gsLst>
              <a:lin ang="5400000" scaled="1"/>
            </a:gradFill>
            <a:ln w="6350" cap="flat" cmpd="sng">
              <a:solidFill>
                <a:srgbClr val="333333"/>
              </a:solidFill>
              <a:prstDash val="solid"/>
              <a:round/>
              <a:headEnd type="none" w="med" len="med"/>
              <a:tailEnd type="none" w="med" len="med"/>
            </a:ln>
          </p:spPr>
          <p:txBody>
            <a:bodyPr lIns="72184" tIns="72184" rIns="72184" bIns="72184" anchor="ctr"/>
            <a:lstStyle/>
            <a:p>
              <a:pPr algn="ctr"/>
              <a:endParaRPr lang="pt-BR" sz="1805"/>
            </a:p>
          </p:txBody>
        </p:sp>
        <p:sp>
          <p:nvSpPr>
            <p:cNvPr id="15" name="AutoShape 5">
              <a:extLst>
                <a:ext uri="{FF2B5EF4-FFF2-40B4-BE49-F238E27FC236}">
                  <a16:creationId xmlns:a16="http://schemas.microsoft.com/office/drawing/2014/main" id="{F8AB103A-DC1F-4195-87BB-52E9BEB01093}"/>
                </a:ext>
              </a:extLst>
            </p:cNvPr>
            <p:cNvSpPr>
              <a:spLocks noChangeArrowheads="1"/>
            </p:cNvSpPr>
            <p:nvPr>
              <p:custDataLst>
                <p:tags r:id="rId9"/>
              </p:custDataLst>
            </p:nvPr>
          </p:nvSpPr>
          <p:spPr bwMode="gray">
            <a:xfrm>
              <a:off x="204" y="935"/>
              <a:ext cx="1723" cy="204"/>
            </a:xfrm>
            <a:prstGeom prst="roundRect">
              <a:avLst>
                <a:gd name="adj" fmla="val 27449"/>
              </a:avLst>
            </a:prstGeom>
            <a:noFill/>
            <a:ln w="6350" algn="ctr">
              <a:noFill/>
              <a:round/>
              <a:headEnd/>
              <a:tailEnd/>
            </a:ln>
          </p:spPr>
          <p:txBody>
            <a:bodyPr lIns="72184" tIns="72184" rIns="72184" bIns="72184" anchor="ctr"/>
            <a:lstStyle/>
            <a:p>
              <a:pPr algn="ctr">
                <a:spcBef>
                  <a:spcPct val="25000"/>
                </a:spcBef>
              </a:pPr>
              <a:r>
                <a:rPr lang="en-US" sz="1604" dirty="0">
                  <a:solidFill>
                    <a:schemeClr val="bg1"/>
                  </a:solidFill>
                  <a:latin typeface="Tele-GroteskFet" pitchFamily="2" charset="0"/>
                  <a:ea typeface="ＭＳ Ｐゴシック" pitchFamily="34" charset="-128"/>
                  <a:cs typeface="Arial" pitchFamily="34" charset="0"/>
                </a:rPr>
                <a:t>Sidnei Bunde</a:t>
              </a:r>
            </a:p>
          </p:txBody>
        </p:sp>
      </p:grpSp>
      <p:grpSp>
        <p:nvGrpSpPr>
          <p:cNvPr id="16" name="Group 9">
            <a:extLst>
              <a:ext uri="{FF2B5EF4-FFF2-40B4-BE49-F238E27FC236}">
                <a16:creationId xmlns:a16="http://schemas.microsoft.com/office/drawing/2014/main" id="{D7C1F9FD-B10C-4DDC-813A-5EE8FA7ADB3E}"/>
              </a:ext>
            </a:extLst>
          </p:cNvPr>
          <p:cNvGrpSpPr>
            <a:grpSpLocks/>
          </p:cNvGrpSpPr>
          <p:nvPr/>
        </p:nvGrpSpPr>
        <p:grpSpPr bwMode="auto">
          <a:xfrm>
            <a:off x="7566243" y="2760312"/>
            <a:ext cx="2742245" cy="1371918"/>
            <a:chOff x="204" y="935"/>
            <a:chExt cx="1723" cy="862"/>
          </a:xfrm>
        </p:grpSpPr>
        <p:sp>
          <p:nvSpPr>
            <p:cNvPr id="17" name="AutoShape 10" descr="Verlauf_weiss_grau">
              <a:extLst>
                <a:ext uri="{FF2B5EF4-FFF2-40B4-BE49-F238E27FC236}">
                  <a16:creationId xmlns:a16="http://schemas.microsoft.com/office/drawing/2014/main" id="{4DA1E6EE-2179-4888-8C45-49DE7CB9D4E8}"/>
                </a:ext>
              </a:extLst>
            </p:cNvPr>
            <p:cNvSpPr>
              <a:spLocks noChangeArrowheads="1"/>
            </p:cNvSpPr>
            <p:nvPr>
              <p:custDataLst>
                <p:tags r:id="rId4"/>
              </p:custDataLst>
            </p:nvPr>
          </p:nvSpPr>
          <p:spPr bwMode="gray">
            <a:xfrm>
              <a:off x="204" y="935"/>
              <a:ext cx="1723" cy="862"/>
            </a:xfrm>
            <a:prstGeom prst="roundRect">
              <a:avLst>
                <a:gd name="adj" fmla="val 6495"/>
              </a:avLst>
            </a:prstGeom>
            <a:blipFill dpi="0" rotWithShape="1">
              <a:blip r:embed="rId13"/>
              <a:srcRect/>
              <a:stretch>
                <a:fillRect/>
              </a:stretch>
            </a:blipFill>
            <a:ln w="6350" algn="ctr">
              <a:solidFill>
                <a:srgbClr val="999999"/>
              </a:solidFill>
              <a:round/>
              <a:headEnd/>
              <a:tailEnd/>
            </a:ln>
          </p:spPr>
          <p:txBody>
            <a:bodyPr lIns="72184" tIns="371747" rIns="72184" bIns="72184"/>
            <a:lstStyle/>
            <a:p>
              <a:pPr algn="ctr">
                <a:spcBef>
                  <a:spcPct val="25000"/>
                </a:spcBef>
              </a:pPr>
              <a:endParaRPr lang="en-US" sz="1604" dirty="0"/>
            </a:p>
            <a:p>
              <a:pPr algn="ctr">
                <a:spcBef>
                  <a:spcPct val="25000"/>
                </a:spcBef>
              </a:pPr>
              <a:r>
                <a:rPr lang="en-US" sz="1604" dirty="0" err="1"/>
                <a:t>Gerente</a:t>
              </a:r>
              <a:r>
                <a:rPr lang="en-US" sz="1604" dirty="0"/>
                <a:t> de </a:t>
              </a:r>
              <a:r>
                <a:rPr lang="en-US" sz="1604" dirty="0" err="1"/>
                <a:t>Operações</a:t>
              </a:r>
              <a:endParaRPr lang="en-US" sz="1604" dirty="0"/>
            </a:p>
          </p:txBody>
        </p:sp>
        <p:sp>
          <p:nvSpPr>
            <p:cNvPr id="18" name="Freeform 11">
              <a:extLst>
                <a:ext uri="{FF2B5EF4-FFF2-40B4-BE49-F238E27FC236}">
                  <a16:creationId xmlns:a16="http://schemas.microsoft.com/office/drawing/2014/main" id="{4693406E-B5BD-440E-83DD-0185E3C5D338}"/>
                </a:ext>
              </a:extLst>
            </p:cNvPr>
            <p:cNvSpPr>
              <a:spLocks/>
            </p:cNvSpPr>
            <p:nvPr>
              <p:custDataLst>
                <p:tags r:id="rId5"/>
              </p:custDataLst>
            </p:nvPr>
          </p:nvSpPr>
          <p:spPr bwMode="gray">
            <a:xfrm>
              <a:off x="204" y="935"/>
              <a:ext cx="1723" cy="204"/>
            </a:xfrm>
            <a:custGeom>
              <a:avLst/>
              <a:gdLst>
                <a:gd name="T0" fmla="*/ 861 w 861"/>
                <a:gd name="T1" fmla="*/ 28 h 102"/>
                <a:gd name="T2" fmla="*/ 833 w 861"/>
                <a:gd name="T3" fmla="*/ 0 h 102"/>
                <a:gd name="T4" fmla="*/ 28 w 861"/>
                <a:gd name="T5" fmla="*/ 0 h 102"/>
                <a:gd name="T6" fmla="*/ 0 w 861"/>
                <a:gd name="T7" fmla="*/ 28 h 102"/>
                <a:gd name="T8" fmla="*/ 0 w 861"/>
                <a:gd name="T9" fmla="*/ 102 h 102"/>
                <a:gd name="T10" fmla="*/ 861 w 861"/>
                <a:gd name="T11" fmla="*/ 102 h 102"/>
                <a:gd name="T12" fmla="*/ 861 w 861"/>
                <a:gd name="T13" fmla="*/ 28 h 102"/>
                <a:gd name="T14" fmla="*/ 0 60000 65536"/>
                <a:gd name="T15" fmla="*/ 0 60000 65536"/>
                <a:gd name="T16" fmla="*/ 0 60000 65536"/>
                <a:gd name="T17" fmla="*/ 0 60000 65536"/>
                <a:gd name="T18" fmla="*/ 0 60000 65536"/>
                <a:gd name="T19" fmla="*/ 0 60000 65536"/>
                <a:gd name="T20" fmla="*/ 0 60000 65536"/>
                <a:gd name="T21" fmla="*/ 0 w 861"/>
                <a:gd name="T22" fmla="*/ 0 h 102"/>
                <a:gd name="T23" fmla="*/ 861 w 861"/>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1" h="102">
                  <a:moveTo>
                    <a:pt x="861" y="28"/>
                  </a:moveTo>
                  <a:cubicBezTo>
                    <a:pt x="861" y="12"/>
                    <a:pt x="849" y="0"/>
                    <a:pt x="833" y="0"/>
                  </a:cubicBezTo>
                  <a:cubicBezTo>
                    <a:pt x="28" y="0"/>
                    <a:pt x="28" y="0"/>
                    <a:pt x="28" y="0"/>
                  </a:cubicBezTo>
                  <a:cubicBezTo>
                    <a:pt x="12" y="0"/>
                    <a:pt x="0" y="12"/>
                    <a:pt x="0" y="28"/>
                  </a:cubicBezTo>
                  <a:cubicBezTo>
                    <a:pt x="0" y="102"/>
                    <a:pt x="0" y="102"/>
                    <a:pt x="0" y="102"/>
                  </a:cubicBezTo>
                  <a:cubicBezTo>
                    <a:pt x="861" y="102"/>
                    <a:pt x="861" y="102"/>
                    <a:pt x="861" y="102"/>
                  </a:cubicBezTo>
                  <a:lnTo>
                    <a:pt x="861" y="28"/>
                  </a:lnTo>
                  <a:close/>
                </a:path>
              </a:pathLst>
            </a:custGeom>
            <a:gradFill rotWithShape="1">
              <a:gsLst>
                <a:gs pos="0">
                  <a:srgbClr val="BDBDBD"/>
                </a:gs>
                <a:gs pos="39999">
                  <a:srgbClr val="7F7F7F"/>
                </a:gs>
                <a:gs pos="41000">
                  <a:srgbClr val="595959"/>
                </a:gs>
                <a:gs pos="100000">
                  <a:srgbClr val="262626"/>
                </a:gs>
              </a:gsLst>
              <a:lin ang="5400000" scaled="1"/>
            </a:gradFill>
            <a:ln w="6350" cap="flat" cmpd="sng">
              <a:solidFill>
                <a:srgbClr val="333333"/>
              </a:solidFill>
              <a:prstDash val="solid"/>
              <a:round/>
              <a:headEnd type="none" w="med" len="med"/>
              <a:tailEnd type="none" w="med" len="med"/>
            </a:ln>
          </p:spPr>
          <p:txBody>
            <a:bodyPr lIns="72184" tIns="72184" rIns="72184" bIns="72184" anchor="ctr"/>
            <a:lstStyle/>
            <a:p>
              <a:pPr algn="ctr"/>
              <a:endParaRPr lang="pt-BR" sz="1805"/>
            </a:p>
          </p:txBody>
        </p:sp>
        <p:sp>
          <p:nvSpPr>
            <p:cNvPr id="19" name="AutoShape 5">
              <a:extLst>
                <a:ext uri="{FF2B5EF4-FFF2-40B4-BE49-F238E27FC236}">
                  <a16:creationId xmlns:a16="http://schemas.microsoft.com/office/drawing/2014/main" id="{D8445FC5-BAA6-4246-BF87-E0981125B907}"/>
                </a:ext>
              </a:extLst>
            </p:cNvPr>
            <p:cNvSpPr>
              <a:spLocks noChangeArrowheads="1"/>
            </p:cNvSpPr>
            <p:nvPr>
              <p:custDataLst>
                <p:tags r:id="rId6"/>
              </p:custDataLst>
            </p:nvPr>
          </p:nvSpPr>
          <p:spPr bwMode="gray">
            <a:xfrm>
              <a:off x="204" y="935"/>
              <a:ext cx="1723" cy="204"/>
            </a:xfrm>
            <a:prstGeom prst="roundRect">
              <a:avLst>
                <a:gd name="adj" fmla="val 27449"/>
              </a:avLst>
            </a:prstGeom>
            <a:noFill/>
            <a:ln w="6350" algn="ctr">
              <a:noFill/>
              <a:round/>
              <a:headEnd/>
              <a:tailEnd/>
            </a:ln>
          </p:spPr>
          <p:txBody>
            <a:bodyPr lIns="72184" tIns="72184" rIns="72184" bIns="72184" anchor="ctr"/>
            <a:lstStyle/>
            <a:p>
              <a:pPr algn="ctr">
                <a:spcBef>
                  <a:spcPct val="25000"/>
                </a:spcBef>
              </a:pPr>
              <a:r>
                <a:rPr lang="en-US" sz="1604" dirty="0">
                  <a:solidFill>
                    <a:schemeClr val="bg1"/>
                  </a:solidFill>
                  <a:ea typeface="ＭＳ Ｐゴシック" pitchFamily="34" charset="-128"/>
                  <a:cs typeface="Arial" pitchFamily="34" charset="0"/>
                </a:rPr>
                <a:t>Gustavo Castanheira</a:t>
              </a:r>
              <a:endParaRPr lang="en-US" sz="1604" dirty="0">
                <a:solidFill>
                  <a:schemeClr val="bg1"/>
                </a:solidFill>
                <a:latin typeface="Tele-GroteskFet" pitchFamily="2" charset="0"/>
                <a:ea typeface="ＭＳ Ｐゴシック" pitchFamily="34" charset="-128"/>
                <a:cs typeface="Arial" pitchFamily="34" charset="0"/>
              </a:endParaRPr>
            </a:p>
          </p:txBody>
        </p:sp>
      </p:grpSp>
      <p:grpSp>
        <p:nvGrpSpPr>
          <p:cNvPr id="20" name="Group 14">
            <a:extLst>
              <a:ext uri="{FF2B5EF4-FFF2-40B4-BE49-F238E27FC236}">
                <a16:creationId xmlns:a16="http://schemas.microsoft.com/office/drawing/2014/main" id="{C549E017-F7D9-4A7F-BF28-AB0BB6B86F6F}"/>
              </a:ext>
            </a:extLst>
          </p:cNvPr>
          <p:cNvGrpSpPr>
            <a:grpSpLocks/>
          </p:cNvGrpSpPr>
          <p:nvPr/>
        </p:nvGrpSpPr>
        <p:grpSpPr bwMode="auto">
          <a:xfrm>
            <a:off x="4677576" y="2760312"/>
            <a:ext cx="2742246" cy="1371918"/>
            <a:chOff x="204" y="935"/>
            <a:chExt cx="1723" cy="862"/>
          </a:xfrm>
        </p:grpSpPr>
        <p:sp>
          <p:nvSpPr>
            <p:cNvPr id="21" name="AutoShape 15" descr="Verlauf_weiss_grau">
              <a:extLst>
                <a:ext uri="{FF2B5EF4-FFF2-40B4-BE49-F238E27FC236}">
                  <a16:creationId xmlns:a16="http://schemas.microsoft.com/office/drawing/2014/main" id="{1786FDFD-5ACC-4AFC-B0CA-FD8E016E7496}"/>
                </a:ext>
              </a:extLst>
            </p:cNvPr>
            <p:cNvSpPr>
              <a:spLocks noChangeArrowheads="1"/>
            </p:cNvSpPr>
            <p:nvPr>
              <p:custDataLst>
                <p:tags r:id="rId1"/>
              </p:custDataLst>
            </p:nvPr>
          </p:nvSpPr>
          <p:spPr bwMode="gray">
            <a:xfrm>
              <a:off x="204" y="935"/>
              <a:ext cx="1723" cy="862"/>
            </a:xfrm>
            <a:prstGeom prst="roundRect">
              <a:avLst>
                <a:gd name="adj" fmla="val 6495"/>
              </a:avLst>
            </a:prstGeom>
            <a:blipFill dpi="0" rotWithShape="1">
              <a:blip r:embed="rId13"/>
              <a:srcRect/>
              <a:stretch>
                <a:fillRect/>
              </a:stretch>
            </a:blipFill>
            <a:ln w="6350" algn="ctr">
              <a:solidFill>
                <a:srgbClr val="999999"/>
              </a:solidFill>
              <a:round/>
              <a:headEnd/>
              <a:tailEnd/>
            </a:ln>
          </p:spPr>
          <p:txBody>
            <a:bodyPr lIns="72184" tIns="371747" rIns="72184" bIns="72184"/>
            <a:lstStyle/>
            <a:p>
              <a:pPr algn="ctr">
                <a:spcBef>
                  <a:spcPct val="25000"/>
                </a:spcBef>
              </a:pPr>
              <a:endParaRPr lang="en-US" sz="1604" dirty="0"/>
            </a:p>
            <a:p>
              <a:pPr algn="ctr">
                <a:spcBef>
                  <a:spcPct val="25000"/>
                </a:spcBef>
              </a:pPr>
              <a:r>
                <a:rPr lang="en-US" sz="1604" dirty="0" err="1"/>
                <a:t>Gerente</a:t>
              </a:r>
              <a:r>
                <a:rPr lang="en-US" sz="1604" dirty="0"/>
                <a:t> </a:t>
              </a:r>
              <a:r>
                <a:rPr lang="en-US" sz="1604" dirty="0" err="1"/>
                <a:t>Comercial</a:t>
              </a:r>
              <a:endParaRPr lang="en-US" sz="1604" dirty="0"/>
            </a:p>
          </p:txBody>
        </p:sp>
        <p:sp>
          <p:nvSpPr>
            <p:cNvPr id="22" name="Freeform 16">
              <a:extLst>
                <a:ext uri="{FF2B5EF4-FFF2-40B4-BE49-F238E27FC236}">
                  <a16:creationId xmlns:a16="http://schemas.microsoft.com/office/drawing/2014/main" id="{76380EB8-DE07-4318-9F42-6C5A300509B3}"/>
                </a:ext>
              </a:extLst>
            </p:cNvPr>
            <p:cNvSpPr>
              <a:spLocks/>
            </p:cNvSpPr>
            <p:nvPr>
              <p:custDataLst>
                <p:tags r:id="rId2"/>
              </p:custDataLst>
            </p:nvPr>
          </p:nvSpPr>
          <p:spPr bwMode="gray">
            <a:xfrm>
              <a:off x="204" y="935"/>
              <a:ext cx="1723" cy="204"/>
            </a:xfrm>
            <a:custGeom>
              <a:avLst/>
              <a:gdLst>
                <a:gd name="T0" fmla="*/ 861 w 861"/>
                <a:gd name="T1" fmla="*/ 28 h 102"/>
                <a:gd name="T2" fmla="*/ 833 w 861"/>
                <a:gd name="T3" fmla="*/ 0 h 102"/>
                <a:gd name="T4" fmla="*/ 28 w 861"/>
                <a:gd name="T5" fmla="*/ 0 h 102"/>
                <a:gd name="T6" fmla="*/ 0 w 861"/>
                <a:gd name="T7" fmla="*/ 28 h 102"/>
                <a:gd name="T8" fmla="*/ 0 w 861"/>
                <a:gd name="T9" fmla="*/ 102 h 102"/>
                <a:gd name="T10" fmla="*/ 861 w 861"/>
                <a:gd name="T11" fmla="*/ 102 h 102"/>
                <a:gd name="T12" fmla="*/ 861 w 861"/>
                <a:gd name="T13" fmla="*/ 28 h 102"/>
                <a:gd name="T14" fmla="*/ 0 60000 65536"/>
                <a:gd name="T15" fmla="*/ 0 60000 65536"/>
                <a:gd name="T16" fmla="*/ 0 60000 65536"/>
                <a:gd name="T17" fmla="*/ 0 60000 65536"/>
                <a:gd name="T18" fmla="*/ 0 60000 65536"/>
                <a:gd name="T19" fmla="*/ 0 60000 65536"/>
                <a:gd name="T20" fmla="*/ 0 60000 65536"/>
                <a:gd name="T21" fmla="*/ 0 w 861"/>
                <a:gd name="T22" fmla="*/ 0 h 102"/>
                <a:gd name="T23" fmla="*/ 861 w 861"/>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1" h="102">
                  <a:moveTo>
                    <a:pt x="861" y="28"/>
                  </a:moveTo>
                  <a:cubicBezTo>
                    <a:pt x="861" y="12"/>
                    <a:pt x="849" y="0"/>
                    <a:pt x="833" y="0"/>
                  </a:cubicBezTo>
                  <a:cubicBezTo>
                    <a:pt x="28" y="0"/>
                    <a:pt x="28" y="0"/>
                    <a:pt x="28" y="0"/>
                  </a:cubicBezTo>
                  <a:cubicBezTo>
                    <a:pt x="12" y="0"/>
                    <a:pt x="0" y="12"/>
                    <a:pt x="0" y="28"/>
                  </a:cubicBezTo>
                  <a:cubicBezTo>
                    <a:pt x="0" y="102"/>
                    <a:pt x="0" y="102"/>
                    <a:pt x="0" y="102"/>
                  </a:cubicBezTo>
                  <a:cubicBezTo>
                    <a:pt x="861" y="102"/>
                    <a:pt x="861" y="102"/>
                    <a:pt x="861" y="102"/>
                  </a:cubicBezTo>
                  <a:lnTo>
                    <a:pt x="861" y="28"/>
                  </a:lnTo>
                  <a:close/>
                </a:path>
              </a:pathLst>
            </a:custGeom>
            <a:gradFill rotWithShape="1">
              <a:gsLst>
                <a:gs pos="0">
                  <a:srgbClr val="BDBDBD"/>
                </a:gs>
                <a:gs pos="39999">
                  <a:srgbClr val="7F7F7F"/>
                </a:gs>
                <a:gs pos="41000">
                  <a:srgbClr val="595959"/>
                </a:gs>
                <a:gs pos="100000">
                  <a:srgbClr val="262626"/>
                </a:gs>
              </a:gsLst>
              <a:lin ang="5400000" scaled="1"/>
            </a:gradFill>
            <a:ln w="6350" cap="flat" cmpd="sng">
              <a:solidFill>
                <a:srgbClr val="333333"/>
              </a:solidFill>
              <a:prstDash val="solid"/>
              <a:round/>
              <a:headEnd type="none" w="med" len="med"/>
              <a:tailEnd type="none" w="med" len="med"/>
            </a:ln>
          </p:spPr>
          <p:txBody>
            <a:bodyPr lIns="72184" tIns="72184" rIns="72184" bIns="72184" anchor="ctr"/>
            <a:lstStyle/>
            <a:p>
              <a:pPr algn="ctr"/>
              <a:endParaRPr lang="pt-BR" sz="1805"/>
            </a:p>
          </p:txBody>
        </p:sp>
        <p:sp>
          <p:nvSpPr>
            <p:cNvPr id="23" name="AutoShape 5">
              <a:extLst>
                <a:ext uri="{FF2B5EF4-FFF2-40B4-BE49-F238E27FC236}">
                  <a16:creationId xmlns:a16="http://schemas.microsoft.com/office/drawing/2014/main" id="{D58E67CF-CC4C-4E4D-B5BB-A2D408832A60}"/>
                </a:ext>
              </a:extLst>
            </p:cNvPr>
            <p:cNvSpPr>
              <a:spLocks noChangeArrowheads="1"/>
            </p:cNvSpPr>
            <p:nvPr>
              <p:custDataLst>
                <p:tags r:id="rId3"/>
              </p:custDataLst>
            </p:nvPr>
          </p:nvSpPr>
          <p:spPr bwMode="gray">
            <a:xfrm>
              <a:off x="204" y="935"/>
              <a:ext cx="1723" cy="204"/>
            </a:xfrm>
            <a:prstGeom prst="roundRect">
              <a:avLst>
                <a:gd name="adj" fmla="val 27449"/>
              </a:avLst>
            </a:prstGeom>
            <a:noFill/>
            <a:ln w="6350" algn="ctr">
              <a:noFill/>
              <a:round/>
              <a:headEnd/>
              <a:tailEnd/>
            </a:ln>
          </p:spPr>
          <p:txBody>
            <a:bodyPr lIns="72184" tIns="72184" rIns="72184" bIns="72184" anchor="ctr"/>
            <a:lstStyle/>
            <a:p>
              <a:pPr algn="ctr">
                <a:spcBef>
                  <a:spcPct val="25000"/>
                </a:spcBef>
              </a:pPr>
              <a:r>
                <a:rPr lang="en-US" sz="1604" dirty="0">
                  <a:solidFill>
                    <a:schemeClr val="bg1"/>
                  </a:solidFill>
                  <a:latin typeface="Tele-GroteskFet" pitchFamily="2" charset="0"/>
                  <a:ea typeface="ＭＳ Ｐゴシック" pitchFamily="34" charset="-128"/>
                  <a:cs typeface="Arial" pitchFamily="34" charset="0"/>
                </a:rPr>
                <a:t>Adriano Kasburg</a:t>
              </a:r>
            </a:p>
          </p:txBody>
        </p:sp>
      </p:grpSp>
    </p:spTree>
    <p:extLst>
      <p:ext uri="{BB962C8B-B14F-4D97-AF65-F5344CB8AC3E}">
        <p14:creationId xmlns:p14="http://schemas.microsoft.com/office/powerpoint/2010/main" val="39062794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alphaModFix amt="17000"/>
          </a:blip>
          <a:stretch>
            <a:fillRect/>
          </a:stretch>
        </p:blipFill>
        <p:spPr>
          <a:xfrm>
            <a:off x="-9255" y="0"/>
            <a:ext cx="12192000" cy="6858000"/>
          </a:xfrm>
          <a:prstGeom prst="rect">
            <a:avLst/>
          </a:prstGeom>
        </p:spPr>
      </p:pic>
      <p:grpSp>
        <p:nvGrpSpPr>
          <p:cNvPr id="26" name="Grupo 25"/>
          <p:cNvGrpSpPr/>
          <p:nvPr/>
        </p:nvGrpSpPr>
        <p:grpSpPr>
          <a:xfrm>
            <a:off x="0" y="2602894"/>
            <a:ext cx="11496600" cy="1107996"/>
            <a:chOff x="0" y="2871178"/>
            <a:chExt cx="8904312" cy="895043"/>
          </a:xfrm>
          <a:effectLst>
            <a:outerShdw blurRad="50800" dist="38100" dir="5400000" algn="t" rotWithShape="0">
              <a:prstClr val="black">
                <a:alpha val="40000"/>
              </a:prstClr>
            </a:outerShdw>
          </a:effectLst>
        </p:grpSpPr>
        <p:sp>
          <p:nvSpPr>
            <p:cNvPr id="15" name="Retângulo 14"/>
            <p:cNvSpPr/>
            <p:nvPr/>
          </p:nvSpPr>
          <p:spPr>
            <a:xfrm>
              <a:off x="0" y="3019743"/>
              <a:ext cx="8904312" cy="643388"/>
            </a:xfrm>
            <a:prstGeom prst="rect">
              <a:avLst/>
            </a:prstGeom>
            <a:solidFill>
              <a:srgbClr val="FF7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a:latin typeface="+mj-lt"/>
                <a:ea typeface="Tahoma" charset="0"/>
                <a:cs typeface="Tahoma" charset="0"/>
              </a:endParaRPr>
            </a:p>
          </p:txBody>
        </p:sp>
        <p:sp>
          <p:nvSpPr>
            <p:cNvPr id="16" name="CaixaDeTexto 15"/>
            <p:cNvSpPr txBox="1"/>
            <p:nvPr/>
          </p:nvSpPr>
          <p:spPr>
            <a:xfrm>
              <a:off x="475040" y="2871178"/>
              <a:ext cx="2163438" cy="895043"/>
            </a:xfrm>
            <a:prstGeom prst="rect">
              <a:avLst/>
            </a:prstGeom>
            <a:noFill/>
          </p:spPr>
          <p:txBody>
            <a:bodyPr wrap="square" rtlCol="0">
              <a:spAutoFit/>
            </a:bodyPr>
            <a:lstStyle/>
            <a:p>
              <a:pPr lvl="0" algn="ctr"/>
              <a:r>
                <a:rPr lang="pt-BR" sz="6600" b="1" spc="-150" dirty="0">
                  <a:solidFill>
                    <a:prstClr val="white"/>
                  </a:solidFill>
                  <a:latin typeface="+mj-lt"/>
                  <a:ea typeface="Tahoma" charset="0"/>
                  <a:cs typeface="Tahoma" charset="0"/>
                </a:rPr>
                <a:t>+ </a:t>
              </a:r>
              <a:r>
                <a:rPr lang="pt-BR" sz="3000" b="1" spc="-150" dirty="0">
                  <a:solidFill>
                    <a:prstClr val="white"/>
                  </a:solidFill>
                  <a:latin typeface="+mj-lt"/>
                  <a:ea typeface="Tahoma" charset="0"/>
                  <a:cs typeface="Tahoma" charset="0"/>
                </a:rPr>
                <a:t>de</a:t>
              </a:r>
              <a:r>
                <a:rPr lang="pt-BR" sz="6600" b="1" spc="-150" dirty="0">
                  <a:solidFill>
                    <a:prstClr val="white"/>
                  </a:solidFill>
                  <a:latin typeface="+mj-lt"/>
                  <a:ea typeface="Tahoma" charset="0"/>
                  <a:cs typeface="Tahoma" charset="0"/>
                </a:rPr>
                <a:t> 130</a:t>
              </a:r>
            </a:p>
          </p:txBody>
        </p:sp>
        <p:sp>
          <p:nvSpPr>
            <p:cNvPr id="17" name="CaixaDeTexto 16"/>
            <p:cNvSpPr txBox="1"/>
            <p:nvPr/>
          </p:nvSpPr>
          <p:spPr>
            <a:xfrm>
              <a:off x="2677945" y="3049049"/>
              <a:ext cx="6190362" cy="522108"/>
            </a:xfrm>
            <a:prstGeom prst="rect">
              <a:avLst/>
            </a:prstGeom>
            <a:noFill/>
          </p:spPr>
          <p:txBody>
            <a:bodyPr wrap="square" rtlCol="0">
              <a:spAutoFit/>
            </a:bodyPr>
            <a:lstStyle/>
            <a:p>
              <a:r>
                <a:rPr lang="pt-BR" sz="2000" b="1" dirty="0">
                  <a:solidFill>
                    <a:schemeClr val="bg1"/>
                  </a:solidFill>
                  <a:latin typeface="+mj-lt"/>
                  <a:ea typeface="Tahoma" charset="0"/>
                  <a:cs typeface="Tahoma" charset="0"/>
                </a:rPr>
                <a:t>PROFISSIONAIS</a:t>
              </a:r>
            </a:p>
            <a:p>
              <a:r>
                <a:rPr lang="pt-BR" sz="1600" noProof="1">
                  <a:solidFill>
                    <a:schemeClr val="bg1"/>
                  </a:solidFill>
                  <a:latin typeface="+mj-lt"/>
                  <a:ea typeface="Tahoma" charset="0"/>
                  <a:cs typeface="Tahoma" charset="0"/>
                </a:rPr>
                <a:t>Engajados e motivados à levar soluções verdadeiras aos nossos clientes</a:t>
              </a:r>
            </a:p>
          </p:txBody>
        </p:sp>
      </p:grpSp>
      <p:grpSp>
        <p:nvGrpSpPr>
          <p:cNvPr id="14" name="Grupo 13"/>
          <p:cNvGrpSpPr/>
          <p:nvPr/>
        </p:nvGrpSpPr>
        <p:grpSpPr>
          <a:xfrm>
            <a:off x="0" y="1278004"/>
            <a:ext cx="10805927" cy="1569660"/>
            <a:chOff x="1" y="1647822"/>
            <a:chExt cx="6854073" cy="1007869"/>
          </a:xfrm>
          <a:solidFill>
            <a:schemeClr val="tx1">
              <a:lumMod val="50000"/>
              <a:lumOff val="50000"/>
            </a:schemeClr>
          </a:solidFill>
        </p:grpSpPr>
        <p:sp>
          <p:nvSpPr>
            <p:cNvPr id="2" name="Retângulo 1"/>
            <p:cNvSpPr/>
            <p:nvPr/>
          </p:nvSpPr>
          <p:spPr>
            <a:xfrm>
              <a:off x="1" y="1844824"/>
              <a:ext cx="6744072" cy="648072"/>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a:latin typeface="+mj-lt"/>
                <a:ea typeface="Tahoma" charset="0"/>
                <a:cs typeface="Tahoma" charset="0"/>
              </a:endParaRPr>
            </a:p>
          </p:txBody>
        </p:sp>
        <p:sp>
          <p:nvSpPr>
            <p:cNvPr id="3" name="CaixaDeTexto 2"/>
            <p:cNvSpPr txBox="1"/>
            <p:nvPr/>
          </p:nvSpPr>
          <p:spPr>
            <a:xfrm>
              <a:off x="1491583" y="1647822"/>
              <a:ext cx="1442486" cy="1007869"/>
            </a:xfrm>
            <a:prstGeom prst="rect">
              <a:avLst/>
            </a:prstGeom>
            <a:noFill/>
          </p:spPr>
          <p:txBody>
            <a:bodyPr wrap="square" rtlCol="0">
              <a:spAutoFit/>
            </a:bodyPr>
            <a:lstStyle/>
            <a:p>
              <a:pPr lvl="0" algn="ctr"/>
              <a:r>
                <a:rPr lang="pt-BR" sz="9600" b="1" spc="-150" dirty="0">
                  <a:solidFill>
                    <a:prstClr val="white"/>
                  </a:solidFill>
                  <a:latin typeface="+mj-lt"/>
                  <a:ea typeface="Tahoma" charset="0"/>
                  <a:cs typeface="Tahoma" charset="0"/>
                </a:rPr>
                <a:t>15</a:t>
              </a:r>
            </a:p>
          </p:txBody>
        </p:sp>
        <p:sp>
          <p:nvSpPr>
            <p:cNvPr id="5" name="CaixaDeTexto 4"/>
            <p:cNvSpPr txBox="1"/>
            <p:nvPr/>
          </p:nvSpPr>
          <p:spPr>
            <a:xfrm>
              <a:off x="2823951" y="1948240"/>
              <a:ext cx="4030123" cy="415005"/>
            </a:xfrm>
            <a:prstGeom prst="rect">
              <a:avLst/>
            </a:prstGeom>
            <a:noFill/>
          </p:spPr>
          <p:txBody>
            <a:bodyPr wrap="square" rtlCol="0">
              <a:spAutoFit/>
            </a:bodyPr>
            <a:lstStyle/>
            <a:p>
              <a:r>
                <a:rPr lang="pt-BR" sz="2000" b="1" dirty="0">
                  <a:solidFill>
                    <a:schemeClr val="bg1"/>
                  </a:solidFill>
                  <a:latin typeface="+mj-lt"/>
                  <a:ea typeface="Tahoma" charset="0"/>
                  <a:cs typeface="Tahoma" charset="0"/>
                </a:rPr>
                <a:t>ANOS DE EXPERIÊNCIA</a:t>
              </a:r>
            </a:p>
            <a:p>
              <a:r>
                <a:rPr lang="pt-BR" sz="1600" dirty="0">
                  <a:solidFill>
                    <a:schemeClr val="bg1"/>
                  </a:solidFill>
                  <a:latin typeface="+mj-lt"/>
                  <a:ea typeface="Tahoma" charset="0"/>
                  <a:cs typeface="Tahoma" charset="0"/>
                </a:rPr>
                <a:t>Experiência adquirida junto a grandes empresas (+ 50 CLIENTES)</a:t>
              </a:r>
            </a:p>
          </p:txBody>
        </p:sp>
      </p:grpSp>
      <p:grpSp>
        <p:nvGrpSpPr>
          <p:cNvPr id="28" name="Grupo 27"/>
          <p:cNvGrpSpPr/>
          <p:nvPr/>
        </p:nvGrpSpPr>
        <p:grpSpPr>
          <a:xfrm>
            <a:off x="0" y="3629727"/>
            <a:ext cx="10488488" cy="1200329"/>
            <a:chOff x="1" y="3962595"/>
            <a:chExt cx="6708068" cy="895910"/>
          </a:xfrm>
          <a:effectLst>
            <a:outerShdw blurRad="50800" dist="38100" dir="5400000" algn="t" rotWithShape="0">
              <a:prstClr val="black">
                <a:alpha val="40000"/>
              </a:prstClr>
            </a:outerShdw>
          </a:effectLst>
        </p:grpSpPr>
        <p:sp>
          <p:nvSpPr>
            <p:cNvPr id="18" name="Retângulo 17"/>
            <p:cNvSpPr/>
            <p:nvPr/>
          </p:nvSpPr>
          <p:spPr>
            <a:xfrm>
              <a:off x="1" y="4127891"/>
              <a:ext cx="6708068" cy="652309"/>
            </a:xfrm>
            <a:prstGeom prst="rect">
              <a:avLst/>
            </a:prstGeom>
            <a:solidFill>
              <a:srgbClr val="FBC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a:latin typeface="+mj-lt"/>
                <a:ea typeface="Tahoma" charset="0"/>
                <a:cs typeface="Tahoma" charset="0"/>
              </a:endParaRPr>
            </a:p>
          </p:txBody>
        </p:sp>
        <p:sp>
          <p:nvSpPr>
            <p:cNvPr id="19" name="CaixaDeTexto 18"/>
            <p:cNvSpPr txBox="1"/>
            <p:nvPr/>
          </p:nvSpPr>
          <p:spPr>
            <a:xfrm>
              <a:off x="1427501" y="3962595"/>
              <a:ext cx="1442486" cy="895910"/>
            </a:xfrm>
            <a:prstGeom prst="rect">
              <a:avLst/>
            </a:prstGeom>
            <a:noFill/>
          </p:spPr>
          <p:txBody>
            <a:bodyPr wrap="square" rtlCol="0">
              <a:spAutoFit/>
            </a:bodyPr>
            <a:lstStyle/>
            <a:p>
              <a:pPr lvl="0" algn="ctr"/>
              <a:r>
                <a:rPr lang="pt-BR" sz="7200" b="1" spc="-150" dirty="0">
                  <a:solidFill>
                    <a:prstClr val="white"/>
                  </a:solidFill>
                  <a:latin typeface="+mj-lt"/>
                  <a:ea typeface="Tahoma" charset="0"/>
                  <a:cs typeface="Tahoma" charset="0"/>
                </a:rPr>
                <a:t>03</a:t>
              </a:r>
            </a:p>
          </p:txBody>
        </p:sp>
        <p:sp>
          <p:nvSpPr>
            <p:cNvPr id="20" name="CaixaDeTexto 19"/>
            <p:cNvSpPr txBox="1"/>
            <p:nvPr/>
          </p:nvSpPr>
          <p:spPr>
            <a:xfrm>
              <a:off x="2747444" y="4191027"/>
              <a:ext cx="3477195" cy="482413"/>
            </a:xfrm>
            <a:prstGeom prst="rect">
              <a:avLst/>
            </a:prstGeom>
            <a:noFill/>
          </p:spPr>
          <p:txBody>
            <a:bodyPr wrap="square" rtlCol="0">
              <a:spAutoFit/>
            </a:bodyPr>
            <a:lstStyle/>
            <a:p>
              <a:r>
                <a:rPr lang="pt-BR" sz="2000" b="1" dirty="0">
                  <a:solidFill>
                    <a:schemeClr val="bg1"/>
                  </a:solidFill>
                  <a:latin typeface="+mj-lt"/>
                  <a:ea typeface="Tahoma" charset="0"/>
                  <a:cs typeface="Tahoma" charset="0"/>
                </a:rPr>
                <a:t>UNIDADES</a:t>
              </a:r>
            </a:p>
            <a:p>
              <a:r>
                <a:rPr lang="pt-BR" sz="1600" dirty="0">
                  <a:solidFill>
                    <a:schemeClr val="bg1"/>
                  </a:solidFill>
                  <a:latin typeface="+mj-lt"/>
                  <a:ea typeface="Tahoma" charset="0"/>
                  <a:cs typeface="Tahoma" charset="0"/>
                </a:rPr>
                <a:t>Florianópolis | Blumenau | Joinville</a:t>
              </a:r>
            </a:p>
          </p:txBody>
        </p:sp>
      </p:grpSp>
      <p:sp>
        <p:nvSpPr>
          <p:cNvPr id="22" name="Retângulo 21"/>
          <p:cNvSpPr/>
          <p:nvPr/>
        </p:nvSpPr>
        <p:spPr>
          <a:xfrm>
            <a:off x="0" y="5004560"/>
            <a:ext cx="10128448" cy="948702"/>
          </a:xfrm>
          <a:prstGeom prst="rect">
            <a:avLst/>
          </a:prstGeom>
          <a:solidFill>
            <a:srgbClr val="89C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a:latin typeface="+mj-lt"/>
            </a:endParaRPr>
          </a:p>
        </p:txBody>
      </p:sp>
      <p:sp>
        <p:nvSpPr>
          <p:cNvPr id="23" name="CaixaDeTexto 22"/>
          <p:cNvSpPr txBox="1"/>
          <p:nvPr/>
        </p:nvSpPr>
        <p:spPr>
          <a:xfrm>
            <a:off x="1487488" y="4519280"/>
            <a:ext cx="1442486" cy="1862048"/>
          </a:xfrm>
          <a:prstGeom prst="rect">
            <a:avLst/>
          </a:prstGeom>
          <a:noFill/>
        </p:spPr>
        <p:txBody>
          <a:bodyPr wrap="square" rtlCol="0">
            <a:spAutoFit/>
          </a:bodyPr>
          <a:lstStyle/>
          <a:p>
            <a:pPr lvl="0" algn="ctr"/>
            <a:r>
              <a:rPr lang="pt-BR" sz="11500" b="1" spc="-150" dirty="0">
                <a:solidFill>
                  <a:prstClr val="white"/>
                </a:solidFill>
                <a:latin typeface="+mj-lt"/>
                <a:cs typeface="Times New Roman" panose="02020603050405020304" pitchFamily="18" charset="0"/>
              </a:rPr>
              <a:t>≠</a:t>
            </a:r>
            <a:endParaRPr lang="pt-BR" sz="16600" b="1" spc="-150" dirty="0">
              <a:solidFill>
                <a:prstClr val="white"/>
              </a:solidFill>
              <a:latin typeface="+mj-lt"/>
            </a:endParaRPr>
          </a:p>
        </p:txBody>
      </p:sp>
      <p:sp>
        <p:nvSpPr>
          <p:cNvPr id="24" name="CaixaDeTexto 23"/>
          <p:cNvSpPr txBox="1"/>
          <p:nvPr/>
        </p:nvSpPr>
        <p:spPr>
          <a:xfrm>
            <a:off x="2861946" y="5032921"/>
            <a:ext cx="6258390" cy="892552"/>
          </a:xfrm>
          <a:prstGeom prst="rect">
            <a:avLst/>
          </a:prstGeom>
          <a:noFill/>
        </p:spPr>
        <p:txBody>
          <a:bodyPr wrap="square" rtlCol="0">
            <a:spAutoFit/>
          </a:bodyPr>
          <a:lstStyle/>
          <a:p>
            <a:r>
              <a:rPr lang="pt-BR" sz="2000" b="1" dirty="0">
                <a:solidFill>
                  <a:schemeClr val="bg1"/>
                </a:solidFill>
                <a:latin typeface="+mj-lt"/>
                <a:ea typeface="Tahoma" charset="0"/>
                <a:cs typeface="Tahoma" charset="0"/>
              </a:rPr>
              <a:t>MELHORES PRÁTICAS + PERFORMANCE</a:t>
            </a:r>
          </a:p>
          <a:p>
            <a:r>
              <a:rPr lang="pt-BR" sz="1600" noProof="1">
                <a:solidFill>
                  <a:schemeClr val="bg1"/>
                </a:solidFill>
                <a:latin typeface="+mj-lt"/>
                <a:ea typeface="Tahoma" charset="0"/>
                <a:cs typeface="Tahoma" charset="0"/>
              </a:rPr>
              <a:t>Trabalhando com as melhores práticas de mercado, gerando melhores resultados</a:t>
            </a:r>
          </a:p>
        </p:txBody>
      </p:sp>
      <p:sp>
        <p:nvSpPr>
          <p:cNvPr id="25" name="CaixaDeTexto 11"/>
          <p:cNvSpPr txBox="1">
            <a:spLocks noChangeArrowheads="1"/>
          </p:cNvSpPr>
          <p:nvPr/>
        </p:nvSpPr>
        <p:spPr bwMode="auto">
          <a:xfrm>
            <a:off x="0" y="188645"/>
            <a:ext cx="4958432" cy="5847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marR="0" lvl="0" indent="0" fontAlgn="auto">
              <a:lnSpc>
                <a:spcPct val="100000"/>
              </a:lnSpc>
              <a:spcBef>
                <a:spcPts val="0"/>
              </a:spcBef>
              <a:spcAft>
                <a:spcPts val="800"/>
              </a:spcAft>
              <a:buClrTx/>
              <a:buSzTx/>
              <a:buFontTx/>
              <a:buNone/>
              <a:tabLst>
                <a:tab pos="449128" algn="l"/>
              </a:tabLst>
              <a:defRPr kumimoji="0" sz="2700" b="1" i="0" u="none" strike="noStrike" cap="none" spc="0" normalizeH="0" baseline="0">
                <a:ln>
                  <a:noFill/>
                </a:ln>
                <a:solidFill>
                  <a:srgbClr val="F79646"/>
                </a:solidFill>
                <a:effectLst>
                  <a:outerShdw blurRad="38100" dist="38100" dir="2700000" algn="tl">
                    <a:srgbClr val="000000">
                      <a:alpha val="43137"/>
                    </a:srgbClr>
                  </a:outerShdw>
                </a:effectLst>
                <a:uLnTx/>
                <a:uFillTx/>
                <a:latin typeface="Calibri"/>
                <a:cs typeface="Arial" pitchFamily="34" charset="0"/>
              </a:defRPr>
            </a:lvl1pPr>
            <a:lvl2pPr marL="742950" indent="-285750">
              <a:defRPr sz="2400">
                <a:solidFill>
                  <a:schemeClr val="tx1"/>
                </a:solidFill>
                <a:latin typeface="Calibri" charset="0"/>
                <a:ea typeface="MS PGothic" charset="0"/>
                <a:cs typeface="MS PGothic" charset="0"/>
              </a:defRPr>
            </a:lvl2pPr>
            <a:lvl3pPr>
              <a:defRPr sz="2000">
                <a:solidFill>
                  <a:schemeClr val="tx1"/>
                </a:solidFill>
                <a:latin typeface="Calibri" charset="0"/>
                <a:ea typeface="MS PGothic" charset="0"/>
                <a:cs typeface="MS PGothic" charset="0"/>
              </a:defRPr>
            </a:lvl3pPr>
            <a:lvl4pPr>
              <a:defRPr>
                <a:solidFill>
                  <a:schemeClr val="tx1"/>
                </a:solidFill>
                <a:latin typeface="Calibri" charset="0"/>
                <a:ea typeface="MS PGothic" charset="0"/>
                <a:cs typeface="MS PGothic" charset="0"/>
              </a:defRPr>
            </a:lvl4pPr>
            <a:lvl5pPr>
              <a:defRPr>
                <a:solidFill>
                  <a:schemeClr val="tx1"/>
                </a:solidFill>
                <a:latin typeface="Calibri" charset="0"/>
                <a:ea typeface="MS PGothic" charset="0"/>
                <a:cs typeface="MS PGothic" charset="0"/>
              </a:defRPr>
            </a:lvl5pPr>
            <a:lvl6pPr eaLnBrk="0" fontAlgn="base" hangingPunct="0">
              <a:spcAft>
                <a:spcPct val="0"/>
              </a:spcAft>
              <a:buFont typeface="Arial" charset="0"/>
              <a:defRPr>
                <a:solidFill>
                  <a:schemeClr val="tx1"/>
                </a:solidFill>
                <a:latin typeface="Calibri" charset="0"/>
                <a:ea typeface="MS PGothic" charset="0"/>
                <a:cs typeface="MS PGothic" charset="0"/>
              </a:defRPr>
            </a:lvl6pPr>
            <a:lvl7pPr eaLnBrk="0" fontAlgn="base" hangingPunct="0">
              <a:spcAft>
                <a:spcPct val="0"/>
              </a:spcAft>
              <a:buFont typeface="Arial" charset="0"/>
              <a:defRPr>
                <a:solidFill>
                  <a:schemeClr val="tx1"/>
                </a:solidFill>
                <a:latin typeface="Calibri" charset="0"/>
                <a:ea typeface="MS PGothic" charset="0"/>
                <a:cs typeface="MS PGothic" charset="0"/>
              </a:defRPr>
            </a:lvl7pPr>
            <a:lvl8pPr eaLnBrk="0" fontAlgn="base" hangingPunct="0">
              <a:spcAft>
                <a:spcPct val="0"/>
              </a:spcAft>
              <a:buFont typeface="Arial" charset="0"/>
              <a:defRPr>
                <a:solidFill>
                  <a:schemeClr val="tx1"/>
                </a:solidFill>
                <a:latin typeface="Calibri" charset="0"/>
                <a:ea typeface="MS PGothic" charset="0"/>
                <a:cs typeface="MS PGothic" charset="0"/>
              </a:defRPr>
            </a:lvl8pPr>
            <a:lvl9pPr eaLnBrk="0" fontAlgn="base" hangingPunct="0">
              <a:spcAft>
                <a:spcPct val="0"/>
              </a:spcAft>
              <a:buFont typeface="Arial" charset="0"/>
              <a:defRPr>
                <a:solidFill>
                  <a:schemeClr val="tx1"/>
                </a:solidFill>
                <a:latin typeface="Calibri" charset="0"/>
                <a:ea typeface="MS PGothic" charset="0"/>
                <a:cs typeface="MS PGothic" charset="0"/>
              </a:defRPr>
            </a:lvl9pPr>
          </a:lstStyle>
          <a:p>
            <a:r>
              <a:rPr lang="pt-BR" dirty="0"/>
              <a:t>QUEM SOMOS!</a:t>
            </a:r>
          </a:p>
        </p:txBody>
      </p:sp>
      <p:pic>
        <p:nvPicPr>
          <p:cNvPr id="21" name="Imagem 20">
            <a:extLst>
              <a:ext uri="{FF2B5EF4-FFF2-40B4-BE49-F238E27FC236}">
                <a16:creationId xmlns:a16="http://schemas.microsoft.com/office/drawing/2014/main" id="{504A3D25-9609-4A15-8DD4-1F99186AF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98765"/>
            <a:ext cx="971082" cy="755058"/>
          </a:xfrm>
          <a:prstGeom prst="rect">
            <a:avLst/>
          </a:prstGeom>
        </p:spPr>
      </p:pic>
    </p:spTree>
    <p:extLst>
      <p:ext uri="{BB962C8B-B14F-4D97-AF65-F5344CB8AC3E}">
        <p14:creationId xmlns:p14="http://schemas.microsoft.com/office/powerpoint/2010/main" val="237273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1"/>
          <p:cNvSpPr txBox="1">
            <a:spLocks noChangeArrowheads="1"/>
          </p:cNvSpPr>
          <p:nvPr/>
        </p:nvSpPr>
        <p:spPr bwMode="auto">
          <a:xfrm>
            <a:off x="1588" y="189490"/>
            <a:ext cx="4957141" cy="584623"/>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fontAlgn="auto">
              <a:lnSpc>
                <a:spcPct val="100000"/>
              </a:lnSpc>
              <a:spcBef>
                <a:spcPts val="0"/>
              </a:spcBef>
              <a:spcAft>
                <a:spcPts val="800"/>
              </a:spcAft>
              <a:buClrTx/>
              <a:buSzTx/>
              <a:buFontTx/>
              <a:buNone/>
              <a:tabLst>
                <a:tab pos="449128" algn="l"/>
              </a:tabLst>
              <a:defRPr kumimoji="0" sz="2700" b="1" i="0" u="none" strike="noStrike" cap="none" spc="0" normalizeH="0" baseline="0">
                <a:ln>
                  <a:noFill/>
                </a:ln>
                <a:solidFill>
                  <a:srgbClr val="F79646"/>
                </a:solidFill>
                <a:effectLst>
                  <a:outerShdw blurRad="38100" dist="38100" dir="2700000" algn="tl">
                    <a:srgbClr val="000000">
                      <a:alpha val="43137"/>
                    </a:srgbClr>
                  </a:outerShdw>
                </a:effectLst>
                <a:uLnTx/>
                <a:uFillTx/>
                <a:latin typeface="Calibri"/>
                <a:cs typeface="Arial" pitchFamily="34" charset="0"/>
              </a:defRPr>
            </a:lvl1pPr>
            <a:lvl2pPr marL="742950" indent="-285750">
              <a:defRPr sz="2400">
                <a:latin typeface="Calibri" charset="0"/>
                <a:ea typeface="MS PGothic" charset="0"/>
                <a:cs typeface="MS PGothic" charset="0"/>
              </a:defRPr>
            </a:lvl2pPr>
            <a:lvl3pPr>
              <a:defRPr sz="2000">
                <a:latin typeface="Calibri" charset="0"/>
                <a:ea typeface="MS PGothic" charset="0"/>
                <a:cs typeface="MS PGothic" charset="0"/>
              </a:defRPr>
            </a:lvl3pPr>
            <a:lvl4pPr>
              <a:defRPr>
                <a:latin typeface="Calibri" charset="0"/>
                <a:ea typeface="MS PGothic" charset="0"/>
                <a:cs typeface="MS PGothic" charset="0"/>
              </a:defRPr>
            </a:lvl4pPr>
            <a:lvl5pPr>
              <a:defRPr>
                <a:latin typeface="Calibri" charset="0"/>
                <a:ea typeface="MS PGothic" charset="0"/>
                <a:cs typeface="MS PGothic" charset="0"/>
              </a:defRPr>
            </a:lvl5pPr>
            <a:lvl6pPr eaLnBrk="0" fontAlgn="base" hangingPunct="0">
              <a:spcAft>
                <a:spcPct val="0"/>
              </a:spcAft>
              <a:buFont typeface="Arial" charset="0"/>
              <a:defRPr>
                <a:latin typeface="Calibri" charset="0"/>
                <a:ea typeface="MS PGothic" charset="0"/>
                <a:cs typeface="MS PGothic" charset="0"/>
              </a:defRPr>
            </a:lvl6pPr>
            <a:lvl7pPr eaLnBrk="0" fontAlgn="base" hangingPunct="0">
              <a:spcAft>
                <a:spcPct val="0"/>
              </a:spcAft>
              <a:buFont typeface="Arial" charset="0"/>
              <a:defRPr>
                <a:latin typeface="Calibri" charset="0"/>
                <a:ea typeface="MS PGothic" charset="0"/>
                <a:cs typeface="MS PGothic" charset="0"/>
              </a:defRPr>
            </a:lvl7pPr>
            <a:lvl8pPr eaLnBrk="0" fontAlgn="base" hangingPunct="0">
              <a:spcAft>
                <a:spcPct val="0"/>
              </a:spcAft>
              <a:buFont typeface="Arial" charset="0"/>
              <a:defRPr>
                <a:latin typeface="Calibri" charset="0"/>
                <a:ea typeface="MS PGothic" charset="0"/>
                <a:cs typeface="MS PGothic" charset="0"/>
              </a:defRPr>
            </a:lvl8pPr>
            <a:lvl9pPr eaLnBrk="0" fontAlgn="base" hangingPunct="0">
              <a:spcAft>
                <a:spcPct val="0"/>
              </a:spcAft>
              <a:buFont typeface="Arial" charset="0"/>
              <a:defRPr>
                <a:latin typeface="Calibri" charset="0"/>
                <a:ea typeface="MS PGothic" charset="0"/>
                <a:cs typeface="MS PGothic" charset="0"/>
              </a:defRPr>
            </a:lvl9pPr>
          </a:lstStyle>
          <a:p>
            <a:r>
              <a:rPr lang="pt-BR" dirty="0"/>
              <a:t>DIFERENCIAL EXCLUSIVO</a:t>
            </a:r>
          </a:p>
        </p:txBody>
      </p:sp>
      <p:grpSp>
        <p:nvGrpSpPr>
          <p:cNvPr id="17" name="Agrupar 16"/>
          <p:cNvGrpSpPr/>
          <p:nvPr/>
        </p:nvGrpSpPr>
        <p:grpSpPr>
          <a:xfrm>
            <a:off x="2260893" y="1245669"/>
            <a:ext cx="7141662" cy="4369111"/>
            <a:chOff x="2259894" y="1245099"/>
            <a:chExt cx="7143522" cy="4370249"/>
          </a:xfrm>
        </p:grpSpPr>
        <p:sp>
          <p:nvSpPr>
            <p:cNvPr id="3" name="Elipse 2"/>
            <p:cNvSpPr/>
            <p:nvPr/>
          </p:nvSpPr>
          <p:spPr>
            <a:xfrm>
              <a:off x="5874661" y="2015889"/>
              <a:ext cx="1188000" cy="118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799"/>
            </a:p>
          </p:txBody>
        </p:sp>
        <p:pic>
          <p:nvPicPr>
            <p:cNvPr id="13" name="Imagem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9894" y="1245099"/>
              <a:ext cx="7143522" cy="4370249"/>
            </a:xfrm>
            <a:prstGeom prst="rect">
              <a:avLst/>
            </a:prstGeom>
          </p:spPr>
        </p:pic>
      </p:grpSp>
      <p:sp>
        <p:nvSpPr>
          <p:cNvPr id="6" name="Retângulo 5"/>
          <p:cNvSpPr/>
          <p:nvPr/>
        </p:nvSpPr>
        <p:spPr>
          <a:xfrm>
            <a:off x="3268742" y="5169071"/>
            <a:ext cx="3793668" cy="1364121"/>
          </a:xfrm>
          <a:prstGeom prst="rect">
            <a:avLst/>
          </a:prstGeom>
        </p:spPr>
        <p:txBody>
          <a:bodyPr wrap="square">
            <a:spAutoFit/>
          </a:bodyPr>
          <a:lstStyle/>
          <a:p>
            <a:pPr>
              <a:spcAft>
                <a:spcPts val="800"/>
              </a:spcAft>
              <a:tabLst>
                <a:tab pos="449128" algn="l"/>
              </a:tabLst>
            </a:pPr>
            <a:r>
              <a:rPr lang="pt-BR" sz="1799" b="1" dirty="0">
                <a:solidFill>
                  <a:srgbClr val="FBCA2B"/>
                </a:solidFill>
                <a:cs typeface="Arial" pitchFamily="34" charset="0"/>
              </a:rPr>
              <a:t>BOAS PRÁTICAS</a:t>
            </a:r>
            <a:br>
              <a:rPr lang="pt-BR" sz="1799" dirty="0">
                <a:solidFill>
                  <a:srgbClr val="C6830E"/>
                </a:solidFill>
                <a:cs typeface="Arial" pitchFamily="34" charset="0"/>
              </a:rPr>
            </a:br>
            <a:r>
              <a:rPr lang="pt-BR" sz="1400" dirty="0">
                <a:solidFill>
                  <a:schemeClr val="tx1">
                    <a:lumMod val="65000"/>
                    <a:lumOff val="35000"/>
                  </a:schemeClr>
                </a:solidFill>
              </a:rPr>
              <a:t>Trabalhamos com as melhores práticas de trabalho, totalmente conectadas com a abordagem AGILE</a:t>
            </a:r>
          </a:p>
          <a:p>
            <a:pPr>
              <a:spcAft>
                <a:spcPts val="800"/>
              </a:spcAft>
              <a:tabLst>
                <a:tab pos="449128" algn="l"/>
              </a:tabLst>
            </a:pPr>
            <a:endParaRPr lang="pt-BR" sz="1600" dirty="0">
              <a:solidFill>
                <a:schemeClr val="tx1">
                  <a:lumMod val="65000"/>
                  <a:lumOff val="35000"/>
                </a:schemeClr>
              </a:solidFill>
              <a:cs typeface="Aller"/>
            </a:endParaRPr>
          </a:p>
        </p:txBody>
      </p:sp>
      <p:sp>
        <p:nvSpPr>
          <p:cNvPr id="14" name="Retângulo 13"/>
          <p:cNvSpPr/>
          <p:nvPr/>
        </p:nvSpPr>
        <p:spPr>
          <a:xfrm>
            <a:off x="4944219" y="4480373"/>
            <a:ext cx="6263019" cy="584647"/>
          </a:xfrm>
          <a:prstGeom prst="rect">
            <a:avLst/>
          </a:prstGeom>
        </p:spPr>
        <p:txBody>
          <a:bodyPr wrap="square">
            <a:spAutoFit/>
          </a:bodyPr>
          <a:lstStyle/>
          <a:p>
            <a:r>
              <a:rPr lang="pt-BR" sz="1799" b="1" dirty="0">
                <a:solidFill>
                  <a:srgbClr val="89CCD5"/>
                </a:solidFill>
                <a:cs typeface="Arial" pitchFamily="34" charset="0"/>
              </a:rPr>
              <a:t>TREINAMENTO</a:t>
            </a:r>
            <a:br>
              <a:rPr lang="pt-BR" sz="1799" dirty="0">
                <a:solidFill>
                  <a:srgbClr val="C6830E"/>
                </a:solidFill>
                <a:cs typeface="Arial" pitchFamily="34" charset="0"/>
              </a:rPr>
            </a:br>
            <a:r>
              <a:rPr lang="pt-BR" sz="1400" dirty="0">
                <a:solidFill>
                  <a:schemeClr val="tx1">
                    <a:lumMod val="65000"/>
                    <a:lumOff val="35000"/>
                  </a:schemeClr>
                </a:solidFill>
              </a:rPr>
              <a:t>Vinda Fábio Cruz (</a:t>
            </a:r>
            <a:r>
              <a:rPr lang="pt-BR" sz="1400" dirty="0" err="1">
                <a:solidFill>
                  <a:schemeClr val="tx1">
                    <a:lumMod val="65000"/>
                    <a:lumOff val="35000"/>
                  </a:schemeClr>
                </a:solidFill>
              </a:rPr>
              <a:t>Agile</a:t>
            </a:r>
            <a:r>
              <a:rPr lang="pt-BR" sz="1400" dirty="0">
                <a:solidFill>
                  <a:schemeClr val="tx1">
                    <a:lumMod val="65000"/>
                    <a:lumOff val="35000"/>
                  </a:schemeClr>
                </a:solidFill>
              </a:rPr>
              <a:t> Coach) para treinar nosso time.</a:t>
            </a:r>
          </a:p>
        </p:txBody>
      </p:sp>
      <p:sp>
        <p:nvSpPr>
          <p:cNvPr id="15" name="Retângulo 14"/>
          <p:cNvSpPr/>
          <p:nvPr/>
        </p:nvSpPr>
        <p:spPr>
          <a:xfrm>
            <a:off x="6517430" y="3854590"/>
            <a:ext cx="5672985" cy="800011"/>
          </a:xfrm>
          <a:prstGeom prst="rect">
            <a:avLst/>
          </a:prstGeom>
        </p:spPr>
        <p:txBody>
          <a:bodyPr wrap="square">
            <a:spAutoFit/>
          </a:bodyPr>
          <a:lstStyle/>
          <a:p>
            <a:r>
              <a:rPr lang="pt-BR" sz="1799" b="1" dirty="0">
                <a:solidFill>
                  <a:srgbClr val="C03B24"/>
                </a:solidFill>
                <a:cs typeface="Arial" pitchFamily="34" charset="0"/>
              </a:rPr>
              <a:t>CONTINUIDADE</a:t>
            </a:r>
            <a:br>
              <a:rPr lang="pt-BR" sz="1799" dirty="0">
                <a:solidFill>
                  <a:srgbClr val="C6830E"/>
                </a:solidFill>
                <a:cs typeface="Arial" pitchFamily="34" charset="0"/>
              </a:rPr>
            </a:br>
            <a:r>
              <a:rPr lang="pt-BR" sz="1400" dirty="0">
                <a:solidFill>
                  <a:schemeClr val="tx1">
                    <a:lumMod val="65000"/>
                    <a:lumOff val="35000"/>
                  </a:schemeClr>
                </a:solidFill>
              </a:rPr>
              <a:t>Desenvolvimento continuo dos profissionais nas tecnologias mais atuais do mercado: </a:t>
            </a:r>
            <a:r>
              <a:rPr lang="pt-BR" sz="1400" b="1" dirty="0">
                <a:solidFill>
                  <a:schemeClr val="tx1">
                    <a:lumMod val="65000"/>
                    <a:lumOff val="35000"/>
                  </a:schemeClr>
                </a:solidFill>
              </a:rPr>
              <a:t>Melhores profissionais = Melhores soluções</a:t>
            </a:r>
          </a:p>
        </p:txBody>
      </p:sp>
      <p:sp>
        <p:nvSpPr>
          <p:cNvPr id="16" name="Retângulo 15"/>
          <p:cNvSpPr/>
          <p:nvPr/>
        </p:nvSpPr>
        <p:spPr>
          <a:xfrm>
            <a:off x="8092023" y="3203949"/>
            <a:ext cx="4098390" cy="800011"/>
          </a:xfrm>
          <a:prstGeom prst="rect">
            <a:avLst/>
          </a:prstGeom>
        </p:spPr>
        <p:txBody>
          <a:bodyPr wrap="square">
            <a:spAutoFit/>
          </a:bodyPr>
          <a:lstStyle/>
          <a:p>
            <a:pPr>
              <a:spcAft>
                <a:spcPts val="800"/>
              </a:spcAft>
              <a:tabLst>
                <a:tab pos="449128" algn="l"/>
              </a:tabLst>
            </a:pPr>
            <a:r>
              <a:rPr lang="pt-BR" sz="1799" b="1" dirty="0">
                <a:solidFill>
                  <a:srgbClr val="5A6A7A"/>
                </a:solidFill>
                <a:cs typeface="Arial" pitchFamily="34" charset="0"/>
              </a:rPr>
              <a:t>PERFORMANCE</a:t>
            </a:r>
            <a:br>
              <a:rPr lang="pt-BR" sz="1799" dirty="0">
                <a:solidFill>
                  <a:srgbClr val="C6830E"/>
                </a:solidFill>
                <a:cs typeface="Arial" pitchFamily="34" charset="0"/>
              </a:rPr>
            </a:br>
            <a:r>
              <a:rPr lang="pt-BR" sz="1400" dirty="0">
                <a:solidFill>
                  <a:schemeClr val="tx1">
                    <a:lumMod val="65000"/>
                    <a:lumOff val="35000"/>
                  </a:schemeClr>
                </a:solidFill>
                <a:sym typeface="Titillium Web"/>
              </a:rPr>
              <a:t>Profissionais capacitados e integrados às tecnologias e processos da AMT</a:t>
            </a:r>
            <a:endParaRPr lang="pt-BR" sz="1600" dirty="0">
              <a:solidFill>
                <a:schemeClr val="tx1">
                  <a:lumMod val="65000"/>
                  <a:lumOff val="35000"/>
                </a:schemeClr>
              </a:solidFill>
              <a:cs typeface="Aller"/>
            </a:endParaRPr>
          </a:p>
        </p:txBody>
      </p:sp>
      <p:sp>
        <p:nvSpPr>
          <p:cNvPr id="2" name="Elipse 1"/>
          <p:cNvSpPr/>
          <p:nvPr/>
        </p:nvSpPr>
        <p:spPr>
          <a:xfrm>
            <a:off x="3351724" y="5013755"/>
            <a:ext cx="118769" cy="118769"/>
          </a:xfrm>
          <a:prstGeom prst="ellipse">
            <a:avLst/>
          </a:prstGeom>
          <a:solidFill>
            <a:srgbClr val="FBC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799"/>
          </a:p>
        </p:txBody>
      </p:sp>
      <p:pic>
        <p:nvPicPr>
          <p:cNvPr id="18" name="Imagem 17">
            <a:extLst>
              <a:ext uri="{FF2B5EF4-FFF2-40B4-BE49-F238E27FC236}">
                <a16:creationId xmlns:a16="http://schemas.microsoft.com/office/drawing/2014/main" id="{78F27CC5-5B88-4B8E-B756-0489E3538B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1270" y="199607"/>
            <a:ext cx="970829" cy="754861"/>
          </a:xfrm>
          <a:prstGeom prst="rect">
            <a:avLst/>
          </a:prstGeom>
        </p:spPr>
      </p:pic>
      <p:pic>
        <p:nvPicPr>
          <p:cNvPr id="21" name="Imagem 20">
            <a:extLst>
              <a:ext uri="{FF2B5EF4-FFF2-40B4-BE49-F238E27FC236}">
                <a16:creationId xmlns:a16="http://schemas.microsoft.com/office/drawing/2014/main" id="{6B407A15-A9F0-475B-8E85-CA669C10A5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037" y="4982900"/>
            <a:ext cx="1290236" cy="1003214"/>
          </a:xfrm>
          <a:prstGeom prst="rect">
            <a:avLst/>
          </a:prstGeom>
        </p:spPr>
      </p:pic>
      <p:pic>
        <p:nvPicPr>
          <p:cNvPr id="19" name="Imagem 18">
            <a:extLst>
              <a:ext uri="{FF2B5EF4-FFF2-40B4-BE49-F238E27FC236}">
                <a16:creationId xmlns:a16="http://schemas.microsoft.com/office/drawing/2014/main" id="{54E46330-219A-4583-9205-9930206BB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174" y="1885052"/>
            <a:ext cx="2097153" cy="908478"/>
          </a:xfrm>
          <a:prstGeom prst="rect">
            <a:avLst/>
          </a:prstGeom>
        </p:spPr>
      </p:pic>
    </p:spTree>
    <p:extLst>
      <p:ext uri="{BB962C8B-B14F-4D97-AF65-F5344CB8AC3E}">
        <p14:creationId xmlns:p14="http://schemas.microsoft.com/office/powerpoint/2010/main" val="374552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ítulo 1"/>
          <p:cNvSpPr>
            <a:spLocks noGrp="1"/>
          </p:cNvSpPr>
          <p:nvPr>
            <p:ph type="title"/>
          </p:nvPr>
        </p:nvSpPr>
        <p:spPr>
          <a:xfrm>
            <a:off x="207062" y="326396"/>
            <a:ext cx="5330453" cy="415498"/>
          </a:xfrm>
        </p:spPr>
        <p:txBody>
          <a:bodyPr wrap="square">
            <a:spAutoFit/>
          </a:bodyPr>
          <a:lstStyle/>
          <a:p>
            <a:pPr>
              <a:lnSpc>
                <a:spcPct val="100000"/>
              </a:lnSpc>
              <a:spcBef>
                <a:spcPts val="0"/>
              </a:spcBef>
              <a:spcAft>
                <a:spcPts val="800"/>
              </a:spcAft>
              <a:tabLst>
                <a:tab pos="449128" algn="l"/>
              </a:tabLst>
            </a:pPr>
            <a:r>
              <a:rPr lang="pt-BR" sz="2700" b="1" dirty="0">
                <a:solidFill>
                  <a:srgbClr val="F79646"/>
                </a:solidFill>
                <a:effectLst>
                  <a:outerShdw blurRad="38100" dist="38100" dir="2700000" algn="tl">
                    <a:srgbClr val="000000">
                      <a:alpha val="43137"/>
                    </a:srgbClr>
                  </a:outerShdw>
                </a:effectLst>
                <a:latin typeface="Calibri"/>
                <a:ea typeface="+mn-ea"/>
                <a:cs typeface="Arial" pitchFamily="34" charset="0"/>
              </a:rPr>
              <a:t>GESTÃO DO CONHECIMENTO</a:t>
            </a:r>
          </a:p>
        </p:txBody>
      </p:sp>
      <p:pic>
        <p:nvPicPr>
          <p:cNvPr id="28" name="Imagem 27"/>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grpSp>
        <p:nvGrpSpPr>
          <p:cNvPr id="4" name="Group 3">
            <a:extLst>
              <a:ext uri="{FF2B5EF4-FFF2-40B4-BE49-F238E27FC236}">
                <a16:creationId xmlns:a16="http://schemas.microsoft.com/office/drawing/2014/main" id="{C2B85AD2-7F4A-44CC-B7EA-55830E17A829}"/>
              </a:ext>
            </a:extLst>
          </p:cNvPr>
          <p:cNvGrpSpPr/>
          <p:nvPr/>
        </p:nvGrpSpPr>
        <p:grpSpPr>
          <a:xfrm>
            <a:off x="789516" y="2237310"/>
            <a:ext cx="10612968" cy="4071523"/>
            <a:chOff x="592137" y="1677982"/>
            <a:chExt cx="7959726" cy="3053642"/>
          </a:xfrm>
        </p:grpSpPr>
        <p:sp>
          <p:nvSpPr>
            <p:cNvPr id="5" name="Freeform 19">
              <a:extLst>
                <a:ext uri="{FF2B5EF4-FFF2-40B4-BE49-F238E27FC236}">
                  <a16:creationId xmlns:a16="http://schemas.microsoft.com/office/drawing/2014/main" id="{3190782C-7EA5-42AE-87C2-053C2345D58A}"/>
                </a:ext>
              </a:extLst>
            </p:cNvPr>
            <p:cNvSpPr>
              <a:spLocks/>
            </p:cNvSpPr>
            <p:nvPr/>
          </p:nvSpPr>
          <p:spPr bwMode="auto">
            <a:xfrm rot="10800000">
              <a:off x="3243718" y="1922810"/>
              <a:ext cx="718203" cy="985838"/>
            </a:xfrm>
            <a:custGeom>
              <a:avLst/>
              <a:gdLst/>
              <a:ahLst/>
              <a:cxnLst>
                <a:cxn ang="0">
                  <a:pos x="6435" y="6830"/>
                </a:cxn>
                <a:cxn ang="0">
                  <a:pos x="3359" y="6830"/>
                </a:cxn>
                <a:cxn ang="0">
                  <a:pos x="3359" y="0"/>
                </a:cxn>
                <a:cxn ang="0">
                  <a:pos x="0" y="0"/>
                </a:cxn>
              </a:cxnLst>
              <a:rect l="0" t="0" r="r" b="b"/>
              <a:pathLst>
                <a:path w="6435" h="6830">
                  <a:moveTo>
                    <a:pt x="6435" y="6830"/>
                  </a:moveTo>
                  <a:lnTo>
                    <a:pt x="3359" y="6830"/>
                  </a:lnTo>
                  <a:lnTo>
                    <a:pt x="3359" y="0"/>
                  </a:lnTo>
                  <a:lnTo>
                    <a:pt x="0" y="0"/>
                  </a:lnTo>
                </a:path>
              </a:pathLst>
            </a:custGeom>
            <a:noFill/>
            <a:ln w="9525">
              <a:solidFill>
                <a:schemeClr val="accent5"/>
              </a:solidFill>
              <a:prstDash val="sysDash"/>
              <a:round/>
              <a:headEnd type="none"/>
              <a:tailEnd type="oval" w="sm" len="sm"/>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cxnSp>
          <p:nvCxnSpPr>
            <p:cNvPr id="6" name="Straight Connector 43">
              <a:extLst>
                <a:ext uri="{FF2B5EF4-FFF2-40B4-BE49-F238E27FC236}">
                  <a16:creationId xmlns:a16="http://schemas.microsoft.com/office/drawing/2014/main" id="{5591A3EA-DE43-46E7-8BA4-94FDFF8416A5}"/>
                </a:ext>
              </a:extLst>
            </p:cNvPr>
            <p:cNvCxnSpPr/>
            <p:nvPr/>
          </p:nvCxnSpPr>
          <p:spPr>
            <a:xfrm rot="10800000">
              <a:off x="3240624" y="3107879"/>
              <a:ext cx="721297" cy="1588"/>
            </a:xfrm>
            <a:prstGeom prst="line">
              <a:avLst/>
            </a:prstGeom>
            <a:ln w="9525">
              <a:solidFill>
                <a:schemeClr val="accent5"/>
              </a:solidFill>
              <a:prstDash val="sysDash"/>
              <a:headEnd type="oval" w="sm" len="sm"/>
            </a:ln>
          </p:spPr>
          <p:style>
            <a:lnRef idx="1">
              <a:schemeClr val="accent1"/>
            </a:lnRef>
            <a:fillRef idx="0">
              <a:schemeClr val="accent1"/>
            </a:fillRef>
            <a:effectRef idx="0">
              <a:schemeClr val="accent1"/>
            </a:effectRef>
            <a:fontRef idx="minor">
              <a:schemeClr val="tx1"/>
            </a:fontRef>
          </p:style>
        </p:cxnSp>
        <p:sp>
          <p:nvSpPr>
            <p:cNvPr id="7" name="Freeform 19">
              <a:extLst>
                <a:ext uri="{FF2B5EF4-FFF2-40B4-BE49-F238E27FC236}">
                  <a16:creationId xmlns:a16="http://schemas.microsoft.com/office/drawing/2014/main" id="{82510D08-3CAC-4FE3-890A-B3FBB4508304}"/>
                </a:ext>
              </a:extLst>
            </p:cNvPr>
            <p:cNvSpPr>
              <a:spLocks/>
            </p:cNvSpPr>
            <p:nvPr/>
          </p:nvSpPr>
          <p:spPr bwMode="auto">
            <a:xfrm rot="10800000" flipV="1">
              <a:off x="3243718" y="3309935"/>
              <a:ext cx="718203" cy="985839"/>
            </a:xfrm>
            <a:custGeom>
              <a:avLst/>
              <a:gdLst/>
              <a:ahLst/>
              <a:cxnLst>
                <a:cxn ang="0">
                  <a:pos x="6435" y="6830"/>
                </a:cxn>
                <a:cxn ang="0">
                  <a:pos x="3359" y="6830"/>
                </a:cxn>
                <a:cxn ang="0">
                  <a:pos x="3359" y="0"/>
                </a:cxn>
                <a:cxn ang="0">
                  <a:pos x="0" y="0"/>
                </a:cxn>
              </a:cxnLst>
              <a:rect l="0" t="0" r="r" b="b"/>
              <a:pathLst>
                <a:path w="6435" h="6830">
                  <a:moveTo>
                    <a:pt x="6435" y="6830"/>
                  </a:moveTo>
                  <a:lnTo>
                    <a:pt x="3359" y="6830"/>
                  </a:lnTo>
                  <a:lnTo>
                    <a:pt x="3359" y="0"/>
                  </a:lnTo>
                  <a:lnTo>
                    <a:pt x="0" y="0"/>
                  </a:lnTo>
                </a:path>
              </a:pathLst>
            </a:custGeom>
            <a:noFill/>
            <a:ln w="9525">
              <a:solidFill>
                <a:schemeClr val="accent5"/>
              </a:solidFill>
              <a:prstDash val="sysDash"/>
              <a:round/>
              <a:headEnd w="sm" len="sm"/>
              <a:tailEnd type="oval" w="sm" len="sm"/>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 name="Oval 62">
              <a:extLst>
                <a:ext uri="{FF2B5EF4-FFF2-40B4-BE49-F238E27FC236}">
                  <a16:creationId xmlns:a16="http://schemas.microsoft.com/office/drawing/2014/main" id="{12E57BC2-2FC8-47DC-BE2E-24ACA5CD3C92}"/>
                </a:ext>
              </a:extLst>
            </p:cNvPr>
            <p:cNvSpPr/>
            <p:nvPr/>
          </p:nvSpPr>
          <p:spPr>
            <a:xfrm>
              <a:off x="3008397" y="1686951"/>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sp>
          <p:nvSpPr>
            <p:cNvPr id="9" name="Oval 63">
              <a:extLst>
                <a:ext uri="{FF2B5EF4-FFF2-40B4-BE49-F238E27FC236}">
                  <a16:creationId xmlns:a16="http://schemas.microsoft.com/office/drawing/2014/main" id="{89707B6D-B8D9-4992-B01A-70EAAECE7CE8}"/>
                </a:ext>
              </a:extLst>
            </p:cNvPr>
            <p:cNvSpPr/>
            <p:nvPr/>
          </p:nvSpPr>
          <p:spPr>
            <a:xfrm>
              <a:off x="3000364" y="2884491"/>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sp>
          <p:nvSpPr>
            <p:cNvPr id="10" name="Oval 64">
              <a:extLst>
                <a:ext uri="{FF2B5EF4-FFF2-40B4-BE49-F238E27FC236}">
                  <a16:creationId xmlns:a16="http://schemas.microsoft.com/office/drawing/2014/main" id="{0AD18D50-63BE-4F28-8800-493A5683C355}"/>
                </a:ext>
              </a:extLst>
            </p:cNvPr>
            <p:cNvSpPr/>
            <p:nvPr/>
          </p:nvSpPr>
          <p:spPr>
            <a:xfrm>
              <a:off x="3000364" y="4064010"/>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sp>
          <p:nvSpPr>
            <p:cNvPr id="11" name="Freeform 19">
              <a:extLst>
                <a:ext uri="{FF2B5EF4-FFF2-40B4-BE49-F238E27FC236}">
                  <a16:creationId xmlns:a16="http://schemas.microsoft.com/office/drawing/2014/main" id="{4B5ED6ED-A21E-417D-B764-9F9994EE7ED8}"/>
                </a:ext>
              </a:extLst>
            </p:cNvPr>
            <p:cNvSpPr>
              <a:spLocks/>
            </p:cNvSpPr>
            <p:nvPr/>
          </p:nvSpPr>
          <p:spPr bwMode="auto">
            <a:xfrm>
              <a:off x="5182079" y="3310390"/>
              <a:ext cx="718203" cy="985838"/>
            </a:xfrm>
            <a:custGeom>
              <a:avLst/>
              <a:gdLst/>
              <a:ahLst/>
              <a:cxnLst>
                <a:cxn ang="0">
                  <a:pos x="6435" y="6830"/>
                </a:cxn>
                <a:cxn ang="0">
                  <a:pos x="3359" y="6830"/>
                </a:cxn>
                <a:cxn ang="0">
                  <a:pos x="3359" y="0"/>
                </a:cxn>
                <a:cxn ang="0">
                  <a:pos x="0" y="0"/>
                </a:cxn>
              </a:cxnLst>
              <a:rect l="0" t="0" r="r" b="b"/>
              <a:pathLst>
                <a:path w="6435" h="6830">
                  <a:moveTo>
                    <a:pt x="6435" y="6830"/>
                  </a:moveTo>
                  <a:lnTo>
                    <a:pt x="3359" y="6830"/>
                  </a:lnTo>
                  <a:lnTo>
                    <a:pt x="3359" y="0"/>
                  </a:lnTo>
                  <a:lnTo>
                    <a:pt x="0" y="0"/>
                  </a:lnTo>
                </a:path>
              </a:pathLst>
            </a:custGeom>
            <a:noFill/>
            <a:ln w="9525">
              <a:solidFill>
                <a:schemeClr val="accent5"/>
              </a:solidFill>
              <a:prstDash val="sysDash"/>
              <a:round/>
              <a:headEnd type="none"/>
              <a:tailEnd type="oval" w="sm" len="sm"/>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cxnSp>
          <p:nvCxnSpPr>
            <p:cNvPr id="12" name="Straight Connector 92">
              <a:extLst>
                <a:ext uri="{FF2B5EF4-FFF2-40B4-BE49-F238E27FC236}">
                  <a16:creationId xmlns:a16="http://schemas.microsoft.com/office/drawing/2014/main" id="{24007FF8-DAE2-457D-90CF-8B91BA81E045}"/>
                </a:ext>
              </a:extLst>
            </p:cNvPr>
            <p:cNvCxnSpPr/>
            <p:nvPr/>
          </p:nvCxnSpPr>
          <p:spPr>
            <a:xfrm>
              <a:off x="5182079" y="3109571"/>
              <a:ext cx="721297" cy="1588"/>
            </a:xfrm>
            <a:prstGeom prst="line">
              <a:avLst/>
            </a:prstGeom>
            <a:ln w="9525">
              <a:solidFill>
                <a:schemeClr val="accent5"/>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 name="Freeform 19">
              <a:extLst>
                <a:ext uri="{FF2B5EF4-FFF2-40B4-BE49-F238E27FC236}">
                  <a16:creationId xmlns:a16="http://schemas.microsoft.com/office/drawing/2014/main" id="{A252F1F7-32E1-498F-843E-CE850F8A102A}"/>
                </a:ext>
              </a:extLst>
            </p:cNvPr>
            <p:cNvSpPr>
              <a:spLocks/>
            </p:cNvSpPr>
            <p:nvPr/>
          </p:nvSpPr>
          <p:spPr bwMode="auto">
            <a:xfrm flipV="1">
              <a:off x="5182079" y="1923264"/>
              <a:ext cx="718203" cy="985839"/>
            </a:xfrm>
            <a:custGeom>
              <a:avLst/>
              <a:gdLst/>
              <a:ahLst/>
              <a:cxnLst>
                <a:cxn ang="0">
                  <a:pos x="6435" y="6830"/>
                </a:cxn>
                <a:cxn ang="0">
                  <a:pos x="3359" y="6830"/>
                </a:cxn>
                <a:cxn ang="0">
                  <a:pos x="3359" y="0"/>
                </a:cxn>
                <a:cxn ang="0">
                  <a:pos x="0" y="0"/>
                </a:cxn>
              </a:cxnLst>
              <a:rect l="0" t="0" r="r" b="b"/>
              <a:pathLst>
                <a:path w="6435" h="6830">
                  <a:moveTo>
                    <a:pt x="6435" y="6830"/>
                  </a:moveTo>
                  <a:lnTo>
                    <a:pt x="3359" y="6830"/>
                  </a:lnTo>
                  <a:lnTo>
                    <a:pt x="3359" y="0"/>
                  </a:lnTo>
                  <a:lnTo>
                    <a:pt x="0" y="0"/>
                  </a:lnTo>
                </a:path>
              </a:pathLst>
            </a:custGeom>
            <a:noFill/>
            <a:ln w="9525">
              <a:solidFill>
                <a:schemeClr val="accent5"/>
              </a:solidFill>
              <a:prstDash val="sysDash"/>
              <a:round/>
              <a:headEnd type="none"/>
              <a:tailEnd type="oval" w="sm" len="sm"/>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4" name="Oval 90">
              <a:extLst>
                <a:ext uri="{FF2B5EF4-FFF2-40B4-BE49-F238E27FC236}">
                  <a16:creationId xmlns:a16="http://schemas.microsoft.com/office/drawing/2014/main" id="{A2D83351-AFCC-4858-94DB-AFE120696BDD}"/>
                </a:ext>
              </a:extLst>
            </p:cNvPr>
            <p:cNvSpPr/>
            <p:nvPr/>
          </p:nvSpPr>
          <p:spPr>
            <a:xfrm>
              <a:off x="5668068" y="1682431"/>
              <a:ext cx="465889"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sp>
          <p:nvSpPr>
            <p:cNvPr id="15" name="Oval 56">
              <a:extLst>
                <a:ext uri="{FF2B5EF4-FFF2-40B4-BE49-F238E27FC236}">
                  <a16:creationId xmlns:a16="http://schemas.microsoft.com/office/drawing/2014/main" id="{04B0B4C3-0075-4A8C-8E84-F9B43B70E77D}"/>
                </a:ext>
              </a:extLst>
            </p:cNvPr>
            <p:cNvSpPr/>
            <p:nvPr/>
          </p:nvSpPr>
          <p:spPr>
            <a:xfrm>
              <a:off x="5678402" y="2884491"/>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sp>
          <p:nvSpPr>
            <p:cNvPr id="16" name="Oval 61">
              <a:extLst>
                <a:ext uri="{FF2B5EF4-FFF2-40B4-BE49-F238E27FC236}">
                  <a16:creationId xmlns:a16="http://schemas.microsoft.com/office/drawing/2014/main" id="{EA15E9D0-7B05-4537-931F-D1F44C6DD9F5}"/>
                </a:ext>
              </a:extLst>
            </p:cNvPr>
            <p:cNvSpPr/>
            <p:nvPr/>
          </p:nvSpPr>
          <p:spPr>
            <a:xfrm>
              <a:off x="5676758" y="4064010"/>
              <a:ext cx="457200" cy="45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1219170" rtl="1"/>
              <a:endParaRPr lang="ar-SA" sz="2400">
                <a:solidFill>
                  <a:srgbClr val="FFFFFF"/>
                </a:solidFill>
                <a:latin typeface="Calibri"/>
                <a:cs typeface="Arial" panose="020B0604020202020204" pitchFamily="34" charset="0"/>
              </a:endParaRPr>
            </a:p>
          </p:txBody>
        </p:sp>
        <p:grpSp>
          <p:nvGrpSpPr>
            <p:cNvPr id="17" name="Group 67">
              <a:extLst>
                <a:ext uri="{FF2B5EF4-FFF2-40B4-BE49-F238E27FC236}">
                  <a16:creationId xmlns:a16="http://schemas.microsoft.com/office/drawing/2014/main" id="{DAB4C8F9-D44E-4A70-8DD6-B50FEEE2CA95}"/>
                </a:ext>
              </a:extLst>
            </p:cNvPr>
            <p:cNvGrpSpPr/>
            <p:nvPr/>
          </p:nvGrpSpPr>
          <p:grpSpPr>
            <a:xfrm>
              <a:off x="4043307" y="1846217"/>
              <a:ext cx="1057386" cy="2683240"/>
              <a:chOff x="4043307" y="1846217"/>
              <a:chExt cx="1057386" cy="2683240"/>
            </a:xfrm>
          </p:grpSpPr>
          <p:sp>
            <p:nvSpPr>
              <p:cNvPr id="41" name="Freeform 5">
                <a:extLst>
                  <a:ext uri="{FF2B5EF4-FFF2-40B4-BE49-F238E27FC236}">
                    <a16:creationId xmlns:a16="http://schemas.microsoft.com/office/drawing/2014/main" id="{97513405-9457-4D1F-880C-7AFBCDFAA7E6}"/>
                  </a:ext>
                </a:extLst>
              </p:cNvPr>
              <p:cNvSpPr>
                <a:spLocks/>
              </p:cNvSpPr>
              <p:nvPr/>
            </p:nvSpPr>
            <p:spPr bwMode="auto">
              <a:xfrm>
                <a:off x="4043307" y="2306958"/>
                <a:ext cx="1057386" cy="2222499"/>
              </a:xfrm>
              <a:custGeom>
                <a:avLst/>
                <a:gdLst/>
                <a:ahLst/>
                <a:cxnLst>
                  <a:cxn ang="0">
                    <a:pos x="0" y="1205"/>
                  </a:cxn>
                  <a:cxn ang="0">
                    <a:pos x="9" y="1246"/>
                  </a:cxn>
                  <a:cxn ang="0">
                    <a:pos x="31" y="1279"/>
                  </a:cxn>
                  <a:cxn ang="0">
                    <a:pos x="64" y="1301"/>
                  </a:cxn>
                  <a:cxn ang="0">
                    <a:pos x="104" y="1310"/>
                  </a:cxn>
                  <a:cxn ang="0">
                    <a:pos x="125" y="1307"/>
                  </a:cxn>
                  <a:cxn ang="0">
                    <a:pos x="163" y="1292"/>
                  </a:cxn>
                  <a:cxn ang="0">
                    <a:pos x="191" y="1264"/>
                  </a:cxn>
                  <a:cxn ang="0">
                    <a:pos x="206" y="1226"/>
                  </a:cxn>
                  <a:cxn ang="0">
                    <a:pos x="302" y="421"/>
                  </a:cxn>
                  <a:cxn ang="0">
                    <a:pos x="302" y="2542"/>
                  </a:cxn>
                  <a:cxn ang="0">
                    <a:pos x="312" y="2597"/>
                  </a:cxn>
                  <a:cxn ang="0">
                    <a:pos x="343" y="2642"/>
                  </a:cxn>
                  <a:cxn ang="0">
                    <a:pos x="388" y="2671"/>
                  </a:cxn>
                  <a:cxn ang="0">
                    <a:pos x="443" y="2683"/>
                  </a:cxn>
                  <a:cxn ang="0">
                    <a:pos x="471" y="2679"/>
                  </a:cxn>
                  <a:cxn ang="0">
                    <a:pos x="521" y="2658"/>
                  </a:cxn>
                  <a:cxn ang="0">
                    <a:pos x="560" y="2621"/>
                  </a:cxn>
                  <a:cxn ang="0">
                    <a:pos x="581" y="2570"/>
                  </a:cxn>
                  <a:cxn ang="0">
                    <a:pos x="669" y="1294"/>
                  </a:cxn>
                  <a:cxn ang="0">
                    <a:pos x="671" y="2570"/>
                  </a:cxn>
                  <a:cxn ang="0">
                    <a:pos x="694" y="2621"/>
                  </a:cxn>
                  <a:cxn ang="0">
                    <a:pos x="731" y="2658"/>
                  </a:cxn>
                  <a:cxn ang="0">
                    <a:pos x="782" y="2679"/>
                  </a:cxn>
                  <a:cxn ang="0">
                    <a:pos x="810" y="2683"/>
                  </a:cxn>
                  <a:cxn ang="0">
                    <a:pos x="865" y="2671"/>
                  </a:cxn>
                  <a:cxn ang="0">
                    <a:pos x="909" y="2642"/>
                  </a:cxn>
                  <a:cxn ang="0">
                    <a:pos x="940" y="2597"/>
                  </a:cxn>
                  <a:cxn ang="0">
                    <a:pos x="950" y="2542"/>
                  </a:cxn>
                  <a:cxn ang="0">
                    <a:pos x="1069" y="421"/>
                  </a:cxn>
                  <a:cxn ang="0">
                    <a:pos x="1072" y="1226"/>
                  </a:cxn>
                  <a:cxn ang="0">
                    <a:pos x="1087" y="1264"/>
                  </a:cxn>
                  <a:cxn ang="0">
                    <a:pos x="1115" y="1292"/>
                  </a:cxn>
                  <a:cxn ang="0">
                    <a:pos x="1153" y="1307"/>
                  </a:cxn>
                  <a:cxn ang="0">
                    <a:pos x="1174" y="1310"/>
                  </a:cxn>
                  <a:cxn ang="0">
                    <a:pos x="1214" y="1301"/>
                  </a:cxn>
                  <a:cxn ang="0">
                    <a:pos x="1247" y="1279"/>
                  </a:cxn>
                  <a:cxn ang="0">
                    <a:pos x="1270" y="1246"/>
                  </a:cxn>
                  <a:cxn ang="0">
                    <a:pos x="1278" y="1205"/>
                  </a:cxn>
                  <a:cxn ang="0">
                    <a:pos x="1278" y="267"/>
                  </a:cxn>
                  <a:cxn ang="0">
                    <a:pos x="1257" y="164"/>
                  </a:cxn>
                  <a:cxn ang="0">
                    <a:pos x="1199" y="78"/>
                  </a:cxn>
                  <a:cxn ang="0">
                    <a:pos x="1114" y="20"/>
                  </a:cxn>
                  <a:cxn ang="0">
                    <a:pos x="1011" y="0"/>
                  </a:cxn>
                  <a:cxn ang="0">
                    <a:pos x="213" y="5"/>
                  </a:cxn>
                  <a:cxn ang="0">
                    <a:pos x="118" y="45"/>
                  </a:cxn>
                  <a:cxn ang="0">
                    <a:pos x="46" y="118"/>
                  </a:cxn>
                  <a:cxn ang="0">
                    <a:pos x="6" y="213"/>
                  </a:cxn>
                </a:cxnLst>
                <a:rect l="0" t="0" r="r" b="b"/>
                <a:pathLst>
                  <a:path w="1278" h="2683">
                    <a:moveTo>
                      <a:pt x="0" y="276"/>
                    </a:moveTo>
                    <a:lnTo>
                      <a:pt x="0" y="276"/>
                    </a:lnTo>
                    <a:lnTo>
                      <a:pt x="0" y="1205"/>
                    </a:lnTo>
                    <a:lnTo>
                      <a:pt x="0" y="1205"/>
                    </a:lnTo>
                    <a:lnTo>
                      <a:pt x="1" y="1216"/>
                    </a:lnTo>
                    <a:lnTo>
                      <a:pt x="3" y="1226"/>
                    </a:lnTo>
                    <a:lnTo>
                      <a:pt x="5" y="1237"/>
                    </a:lnTo>
                    <a:lnTo>
                      <a:pt x="9" y="1246"/>
                    </a:lnTo>
                    <a:lnTo>
                      <a:pt x="13" y="1254"/>
                    </a:lnTo>
                    <a:lnTo>
                      <a:pt x="18" y="1264"/>
                    </a:lnTo>
                    <a:lnTo>
                      <a:pt x="24" y="1272"/>
                    </a:lnTo>
                    <a:lnTo>
                      <a:pt x="31" y="1279"/>
                    </a:lnTo>
                    <a:lnTo>
                      <a:pt x="38" y="1286"/>
                    </a:lnTo>
                    <a:lnTo>
                      <a:pt x="46" y="1292"/>
                    </a:lnTo>
                    <a:lnTo>
                      <a:pt x="54" y="1297"/>
                    </a:lnTo>
                    <a:lnTo>
                      <a:pt x="64" y="1301"/>
                    </a:lnTo>
                    <a:lnTo>
                      <a:pt x="73" y="1305"/>
                    </a:lnTo>
                    <a:lnTo>
                      <a:pt x="84" y="1307"/>
                    </a:lnTo>
                    <a:lnTo>
                      <a:pt x="93" y="1309"/>
                    </a:lnTo>
                    <a:lnTo>
                      <a:pt x="104" y="1310"/>
                    </a:lnTo>
                    <a:lnTo>
                      <a:pt x="104" y="1310"/>
                    </a:lnTo>
                    <a:lnTo>
                      <a:pt x="104" y="1310"/>
                    </a:lnTo>
                    <a:lnTo>
                      <a:pt x="115" y="1309"/>
                    </a:lnTo>
                    <a:lnTo>
                      <a:pt x="125" y="1307"/>
                    </a:lnTo>
                    <a:lnTo>
                      <a:pt x="136" y="1305"/>
                    </a:lnTo>
                    <a:lnTo>
                      <a:pt x="145" y="1301"/>
                    </a:lnTo>
                    <a:lnTo>
                      <a:pt x="155" y="1297"/>
                    </a:lnTo>
                    <a:lnTo>
                      <a:pt x="163" y="1292"/>
                    </a:lnTo>
                    <a:lnTo>
                      <a:pt x="171" y="1286"/>
                    </a:lnTo>
                    <a:lnTo>
                      <a:pt x="178" y="1279"/>
                    </a:lnTo>
                    <a:lnTo>
                      <a:pt x="185" y="1272"/>
                    </a:lnTo>
                    <a:lnTo>
                      <a:pt x="191" y="1264"/>
                    </a:lnTo>
                    <a:lnTo>
                      <a:pt x="196" y="1254"/>
                    </a:lnTo>
                    <a:lnTo>
                      <a:pt x="200" y="1246"/>
                    </a:lnTo>
                    <a:lnTo>
                      <a:pt x="204" y="1237"/>
                    </a:lnTo>
                    <a:lnTo>
                      <a:pt x="206" y="1226"/>
                    </a:lnTo>
                    <a:lnTo>
                      <a:pt x="208" y="1216"/>
                    </a:lnTo>
                    <a:lnTo>
                      <a:pt x="209" y="1205"/>
                    </a:lnTo>
                    <a:lnTo>
                      <a:pt x="209" y="421"/>
                    </a:lnTo>
                    <a:lnTo>
                      <a:pt x="302" y="421"/>
                    </a:lnTo>
                    <a:lnTo>
                      <a:pt x="302" y="1284"/>
                    </a:lnTo>
                    <a:lnTo>
                      <a:pt x="302" y="1284"/>
                    </a:lnTo>
                    <a:lnTo>
                      <a:pt x="302" y="2542"/>
                    </a:lnTo>
                    <a:lnTo>
                      <a:pt x="302" y="2542"/>
                    </a:lnTo>
                    <a:lnTo>
                      <a:pt x="302" y="2557"/>
                    </a:lnTo>
                    <a:lnTo>
                      <a:pt x="304" y="2570"/>
                    </a:lnTo>
                    <a:lnTo>
                      <a:pt x="308" y="2584"/>
                    </a:lnTo>
                    <a:lnTo>
                      <a:pt x="312" y="2597"/>
                    </a:lnTo>
                    <a:lnTo>
                      <a:pt x="318" y="2609"/>
                    </a:lnTo>
                    <a:lnTo>
                      <a:pt x="325" y="2621"/>
                    </a:lnTo>
                    <a:lnTo>
                      <a:pt x="334" y="2631"/>
                    </a:lnTo>
                    <a:lnTo>
                      <a:pt x="343" y="2642"/>
                    </a:lnTo>
                    <a:lnTo>
                      <a:pt x="352" y="2651"/>
                    </a:lnTo>
                    <a:lnTo>
                      <a:pt x="364" y="2658"/>
                    </a:lnTo>
                    <a:lnTo>
                      <a:pt x="376" y="2665"/>
                    </a:lnTo>
                    <a:lnTo>
                      <a:pt x="388" y="2671"/>
                    </a:lnTo>
                    <a:lnTo>
                      <a:pt x="401" y="2677"/>
                    </a:lnTo>
                    <a:lnTo>
                      <a:pt x="415" y="2679"/>
                    </a:lnTo>
                    <a:lnTo>
                      <a:pt x="428" y="2682"/>
                    </a:lnTo>
                    <a:lnTo>
                      <a:pt x="443" y="2683"/>
                    </a:lnTo>
                    <a:lnTo>
                      <a:pt x="443" y="2683"/>
                    </a:lnTo>
                    <a:lnTo>
                      <a:pt x="443" y="2683"/>
                    </a:lnTo>
                    <a:lnTo>
                      <a:pt x="457" y="2682"/>
                    </a:lnTo>
                    <a:lnTo>
                      <a:pt x="471" y="2679"/>
                    </a:lnTo>
                    <a:lnTo>
                      <a:pt x="484" y="2677"/>
                    </a:lnTo>
                    <a:lnTo>
                      <a:pt x="497" y="2671"/>
                    </a:lnTo>
                    <a:lnTo>
                      <a:pt x="509" y="2665"/>
                    </a:lnTo>
                    <a:lnTo>
                      <a:pt x="521" y="2658"/>
                    </a:lnTo>
                    <a:lnTo>
                      <a:pt x="531" y="2651"/>
                    </a:lnTo>
                    <a:lnTo>
                      <a:pt x="542" y="2642"/>
                    </a:lnTo>
                    <a:lnTo>
                      <a:pt x="551" y="2631"/>
                    </a:lnTo>
                    <a:lnTo>
                      <a:pt x="560" y="2621"/>
                    </a:lnTo>
                    <a:lnTo>
                      <a:pt x="567" y="2609"/>
                    </a:lnTo>
                    <a:lnTo>
                      <a:pt x="573" y="2597"/>
                    </a:lnTo>
                    <a:lnTo>
                      <a:pt x="577" y="2584"/>
                    </a:lnTo>
                    <a:lnTo>
                      <a:pt x="581" y="2570"/>
                    </a:lnTo>
                    <a:lnTo>
                      <a:pt x="582" y="2557"/>
                    </a:lnTo>
                    <a:lnTo>
                      <a:pt x="583" y="2542"/>
                    </a:lnTo>
                    <a:lnTo>
                      <a:pt x="583" y="1294"/>
                    </a:lnTo>
                    <a:lnTo>
                      <a:pt x="669" y="1294"/>
                    </a:lnTo>
                    <a:lnTo>
                      <a:pt x="669" y="2542"/>
                    </a:lnTo>
                    <a:lnTo>
                      <a:pt x="669" y="2542"/>
                    </a:lnTo>
                    <a:lnTo>
                      <a:pt x="670" y="2557"/>
                    </a:lnTo>
                    <a:lnTo>
                      <a:pt x="671" y="2570"/>
                    </a:lnTo>
                    <a:lnTo>
                      <a:pt x="675" y="2584"/>
                    </a:lnTo>
                    <a:lnTo>
                      <a:pt x="680" y="2597"/>
                    </a:lnTo>
                    <a:lnTo>
                      <a:pt x="686" y="2609"/>
                    </a:lnTo>
                    <a:lnTo>
                      <a:pt x="694" y="2621"/>
                    </a:lnTo>
                    <a:lnTo>
                      <a:pt x="701" y="2631"/>
                    </a:lnTo>
                    <a:lnTo>
                      <a:pt x="710" y="2642"/>
                    </a:lnTo>
                    <a:lnTo>
                      <a:pt x="721" y="2651"/>
                    </a:lnTo>
                    <a:lnTo>
                      <a:pt x="731" y="2658"/>
                    </a:lnTo>
                    <a:lnTo>
                      <a:pt x="743" y="2665"/>
                    </a:lnTo>
                    <a:lnTo>
                      <a:pt x="755" y="2671"/>
                    </a:lnTo>
                    <a:lnTo>
                      <a:pt x="768" y="2677"/>
                    </a:lnTo>
                    <a:lnTo>
                      <a:pt x="782" y="2679"/>
                    </a:lnTo>
                    <a:lnTo>
                      <a:pt x="796" y="2682"/>
                    </a:lnTo>
                    <a:lnTo>
                      <a:pt x="810" y="2683"/>
                    </a:lnTo>
                    <a:lnTo>
                      <a:pt x="810" y="2683"/>
                    </a:lnTo>
                    <a:lnTo>
                      <a:pt x="810" y="2683"/>
                    </a:lnTo>
                    <a:lnTo>
                      <a:pt x="825" y="2682"/>
                    </a:lnTo>
                    <a:lnTo>
                      <a:pt x="839" y="2679"/>
                    </a:lnTo>
                    <a:lnTo>
                      <a:pt x="852" y="2677"/>
                    </a:lnTo>
                    <a:lnTo>
                      <a:pt x="865" y="2671"/>
                    </a:lnTo>
                    <a:lnTo>
                      <a:pt x="877" y="2665"/>
                    </a:lnTo>
                    <a:lnTo>
                      <a:pt x="888" y="2658"/>
                    </a:lnTo>
                    <a:lnTo>
                      <a:pt x="900" y="2651"/>
                    </a:lnTo>
                    <a:lnTo>
                      <a:pt x="909" y="2642"/>
                    </a:lnTo>
                    <a:lnTo>
                      <a:pt x="919" y="2631"/>
                    </a:lnTo>
                    <a:lnTo>
                      <a:pt x="927" y="2621"/>
                    </a:lnTo>
                    <a:lnTo>
                      <a:pt x="934" y="2609"/>
                    </a:lnTo>
                    <a:lnTo>
                      <a:pt x="940" y="2597"/>
                    </a:lnTo>
                    <a:lnTo>
                      <a:pt x="945" y="2584"/>
                    </a:lnTo>
                    <a:lnTo>
                      <a:pt x="948" y="2570"/>
                    </a:lnTo>
                    <a:lnTo>
                      <a:pt x="950" y="2557"/>
                    </a:lnTo>
                    <a:lnTo>
                      <a:pt x="950" y="2542"/>
                    </a:lnTo>
                    <a:lnTo>
                      <a:pt x="950" y="1294"/>
                    </a:lnTo>
                    <a:lnTo>
                      <a:pt x="950" y="1284"/>
                    </a:lnTo>
                    <a:lnTo>
                      <a:pt x="950" y="421"/>
                    </a:lnTo>
                    <a:lnTo>
                      <a:pt x="1069" y="421"/>
                    </a:lnTo>
                    <a:lnTo>
                      <a:pt x="1069" y="1205"/>
                    </a:lnTo>
                    <a:lnTo>
                      <a:pt x="1069" y="1205"/>
                    </a:lnTo>
                    <a:lnTo>
                      <a:pt x="1071" y="1216"/>
                    </a:lnTo>
                    <a:lnTo>
                      <a:pt x="1072" y="1226"/>
                    </a:lnTo>
                    <a:lnTo>
                      <a:pt x="1074" y="1237"/>
                    </a:lnTo>
                    <a:lnTo>
                      <a:pt x="1078" y="1246"/>
                    </a:lnTo>
                    <a:lnTo>
                      <a:pt x="1082" y="1254"/>
                    </a:lnTo>
                    <a:lnTo>
                      <a:pt x="1087" y="1264"/>
                    </a:lnTo>
                    <a:lnTo>
                      <a:pt x="1093" y="1272"/>
                    </a:lnTo>
                    <a:lnTo>
                      <a:pt x="1100" y="1279"/>
                    </a:lnTo>
                    <a:lnTo>
                      <a:pt x="1107" y="1286"/>
                    </a:lnTo>
                    <a:lnTo>
                      <a:pt x="1115" y="1292"/>
                    </a:lnTo>
                    <a:lnTo>
                      <a:pt x="1124" y="1297"/>
                    </a:lnTo>
                    <a:lnTo>
                      <a:pt x="1133" y="1301"/>
                    </a:lnTo>
                    <a:lnTo>
                      <a:pt x="1142" y="1305"/>
                    </a:lnTo>
                    <a:lnTo>
                      <a:pt x="1153" y="1307"/>
                    </a:lnTo>
                    <a:lnTo>
                      <a:pt x="1164" y="1309"/>
                    </a:lnTo>
                    <a:lnTo>
                      <a:pt x="1174" y="1310"/>
                    </a:lnTo>
                    <a:lnTo>
                      <a:pt x="1174" y="1310"/>
                    </a:lnTo>
                    <a:lnTo>
                      <a:pt x="1174" y="1310"/>
                    </a:lnTo>
                    <a:lnTo>
                      <a:pt x="1185" y="1309"/>
                    </a:lnTo>
                    <a:lnTo>
                      <a:pt x="1194" y="1307"/>
                    </a:lnTo>
                    <a:lnTo>
                      <a:pt x="1205" y="1305"/>
                    </a:lnTo>
                    <a:lnTo>
                      <a:pt x="1214" y="1301"/>
                    </a:lnTo>
                    <a:lnTo>
                      <a:pt x="1224" y="1297"/>
                    </a:lnTo>
                    <a:lnTo>
                      <a:pt x="1232" y="1292"/>
                    </a:lnTo>
                    <a:lnTo>
                      <a:pt x="1240" y="1286"/>
                    </a:lnTo>
                    <a:lnTo>
                      <a:pt x="1247" y="1279"/>
                    </a:lnTo>
                    <a:lnTo>
                      <a:pt x="1254" y="1272"/>
                    </a:lnTo>
                    <a:lnTo>
                      <a:pt x="1260" y="1264"/>
                    </a:lnTo>
                    <a:lnTo>
                      <a:pt x="1265" y="1254"/>
                    </a:lnTo>
                    <a:lnTo>
                      <a:pt x="1270" y="1246"/>
                    </a:lnTo>
                    <a:lnTo>
                      <a:pt x="1273" y="1237"/>
                    </a:lnTo>
                    <a:lnTo>
                      <a:pt x="1275" y="1226"/>
                    </a:lnTo>
                    <a:lnTo>
                      <a:pt x="1278" y="1216"/>
                    </a:lnTo>
                    <a:lnTo>
                      <a:pt x="1278" y="1205"/>
                    </a:lnTo>
                    <a:lnTo>
                      <a:pt x="1278" y="276"/>
                    </a:lnTo>
                    <a:lnTo>
                      <a:pt x="1278" y="276"/>
                    </a:lnTo>
                    <a:lnTo>
                      <a:pt x="1278" y="267"/>
                    </a:lnTo>
                    <a:lnTo>
                      <a:pt x="1278" y="267"/>
                    </a:lnTo>
                    <a:lnTo>
                      <a:pt x="1277" y="240"/>
                    </a:lnTo>
                    <a:lnTo>
                      <a:pt x="1273" y="213"/>
                    </a:lnTo>
                    <a:lnTo>
                      <a:pt x="1266" y="187"/>
                    </a:lnTo>
                    <a:lnTo>
                      <a:pt x="1257" y="164"/>
                    </a:lnTo>
                    <a:lnTo>
                      <a:pt x="1246" y="140"/>
                    </a:lnTo>
                    <a:lnTo>
                      <a:pt x="1232" y="118"/>
                    </a:lnTo>
                    <a:lnTo>
                      <a:pt x="1217" y="97"/>
                    </a:lnTo>
                    <a:lnTo>
                      <a:pt x="1199" y="78"/>
                    </a:lnTo>
                    <a:lnTo>
                      <a:pt x="1180" y="61"/>
                    </a:lnTo>
                    <a:lnTo>
                      <a:pt x="1160" y="45"/>
                    </a:lnTo>
                    <a:lnTo>
                      <a:pt x="1138" y="32"/>
                    </a:lnTo>
                    <a:lnTo>
                      <a:pt x="1114" y="20"/>
                    </a:lnTo>
                    <a:lnTo>
                      <a:pt x="1089" y="12"/>
                    </a:lnTo>
                    <a:lnTo>
                      <a:pt x="1065" y="5"/>
                    </a:lnTo>
                    <a:lnTo>
                      <a:pt x="1038" y="1"/>
                    </a:lnTo>
                    <a:lnTo>
                      <a:pt x="1011" y="0"/>
                    </a:lnTo>
                    <a:lnTo>
                      <a:pt x="268" y="0"/>
                    </a:lnTo>
                    <a:lnTo>
                      <a:pt x="268" y="0"/>
                    </a:lnTo>
                    <a:lnTo>
                      <a:pt x="240" y="1"/>
                    </a:lnTo>
                    <a:lnTo>
                      <a:pt x="213" y="5"/>
                    </a:lnTo>
                    <a:lnTo>
                      <a:pt x="189" y="12"/>
                    </a:lnTo>
                    <a:lnTo>
                      <a:pt x="164" y="20"/>
                    </a:lnTo>
                    <a:lnTo>
                      <a:pt x="140" y="32"/>
                    </a:lnTo>
                    <a:lnTo>
                      <a:pt x="118" y="45"/>
                    </a:lnTo>
                    <a:lnTo>
                      <a:pt x="98" y="61"/>
                    </a:lnTo>
                    <a:lnTo>
                      <a:pt x="79" y="78"/>
                    </a:lnTo>
                    <a:lnTo>
                      <a:pt x="62" y="97"/>
                    </a:lnTo>
                    <a:lnTo>
                      <a:pt x="46" y="118"/>
                    </a:lnTo>
                    <a:lnTo>
                      <a:pt x="33" y="140"/>
                    </a:lnTo>
                    <a:lnTo>
                      <a:pt x="21" y="164"/>
                    </a:lnTo>
                    <a:lnTo>
                      <a:pt x="12" y="187"/>
                    </a:lnTo>
                    <a:lnTo>
                      <a:pt x="6" y="213"/>
                    </a:lnTo>
                    <a:lnTo>
                      <a:pt x="1" y="240"/>
                    </a:lnTo>
                    <a:lnTo>
                      <a:pt x="0" y="267"/>
                    </a:lnTo>
                    <a:lnTo>
                      <a:pt x="0" y="276"/>
                    </a:lnTo>
                    <a:close/>
                  </a:path>
                </a:pathLst>
              </a:custGeom>
              <a:solidFill>
                <a:schemeClr val="accent4"/>
              </a:solidFill>
              <a:ln w="12700">
                <a:noFill/>
                <a:prstDash val="solid"/>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2" name="Freeform 6">
                <a:extLst>
                  <a:ext uri="{FF2B5EF4-FFF2-40B4-BE49-F238E27FC236}">
                    <a16:creationId xmlns:a16="http://schemas.microsoft.com/office/drawing/2014/main" id="{60FDDCE1-1C80-490F-8CA7-26B60AE98293}"/>
                  </a:ext>
                </a:extLst>
              </p:cNvPr>
              <p:cNvSpPr>
                <a:spLocks/>
              </p:cNvSpPr>
              <p:nvPr/>
            </p:nvSpPr>
            <p:spPr bwMode="auto">
              <a:xfrm>
                <a:off x="4364832" y="1846217"/>
                <a:ext cx="414336" cy="414336"/>
              </a:xfrm>
              <a:custGeom>
                <a:avLst/>
                <a:gdLst/>
                <a:ahLst/>
                <a:cxnLst>
                  <a:cxn ang="0">
                    <a:pos x="251" y="501"/>
                  </a:cxn>
                  <a:cxn ang="0">
                    <a:pos x="300" y="495"/>
                  </a:cxn>
                  <a:cxn ang="0">
                    <a:pos x="347" y="481"/>
                  </a:cxn>
                  <a:cxn ang="0">
                    <a:pos x="390" y="457"/>
                  </a:cxn>
                  <a:cxn ang="0">
                    <a:pos x="426" y="427"/>
                  </a:cxn>
                  <a:cxn ang="0">
                    <a:pos x="457" y="390"/>
                  </a:cxn>
                  <a:cxn ang="0">
                    <a:pos x="480" y="348"/>
                  </a:cxn>
                  <a:cxn ang="0">
                    <a:pos x="494" y="301"/>
                  </a:cxn>
                  <a:cxn ang="0">
                    <a:pos x="500" y="250"/>
                  </a:cxn>
                  <a:cxn ang="0">
                    <a:pos x="499" y="225"/>
                  </a:cxn>
                  <a:cxn ang="0">
                    <a:pos x="488" y="176"/>
                  </a:cxn>
                  <a:cxn ang="0">
                    <a:pos x="470" y="131"/>
                  </a:cxn>
                  <a:cxn ang="0">
                    <a:pos x="443" y="91"/>
                  </a:cxn>
                  <a:cxn ang="0">
                    <a:pos x="408" y="57"/>
                  </a:cxn>
                  <a:cxn ang="0">
                    <a:pos x="368" y="31"/>
                  </a:cxn>
                  <a:cxn ang="0">
                    <a:pos x="325" y="11"/>
                  </a:cxn>
                  <a:cxn ang="0">
                    <a:pos x="275" y="1"/>
                  </a:cxn>
                  <a:cxn ang="0">
                    <a:pos x="251" y="0"/>
                  </a:cxn>
                  <a:cxn ang="0">
                    <a:pos x="200" y="5"/>
                  </a:cxn>
                  <a:cxn ang="0">
                    <a:pos x="153" y="20"/>
                  </a:cxn>
                  <a:cxn ang="0">
                    <a:pos x="111" y="43"/>
                  </a:cxn>
                  <a:cxn ang="0">
                    <a:pos x="74" y="73"/>
                  </a:cxn>
                  <a:cxn ang="0">
                    <a:pos x="43" y="111"/>
                  </a:cxn>
                  <a:cxn ang="0">
                    <a:pos x="20" y="153"/>
                  </a:cxn>
                  <a:cxn ang="0">
                    <a:pos x="6" y="200"/>
                  </a:cxn>
                  <a:cxn ang="0">
                    <a:pos x="0" y="250"/>
                  </a:cxn>
                  <a:cxn ang="0">
                    <a:pos x="1" y="276"/>
                  </a:cxn>
                  <a:cxn ang="0">
                    <a:pos x="12" y="324"/>
                  </a:cxn>
                  <a:cxn ang="0">
                    <a:pos x="30" y="369"/>
                  </a:cxn>
                  <a:cxn ang="0">
                    <a:pos x="58" y="409"/>
                  </a:cxn>
                  <a:cxn ang="0">
                    <a:pos x="92" y="443"/>
                  </a:cxn>
                  <a:cxn ang="0">
                    <a:pos x="132" y="470"/>
                  </a:cxn>
                  <a:cxn ang="0">
                    <a:pos x="176" y="489"/>
                  </a:cxn>
                  <a:cxn ang="0">
                    <a:pos x="225" y="500"/>
                  </a:cxn>
                  <a:cxn ang="0">
                    <a:pos x="251" y="501"/>
                  </a:cxn>
                </a:cxnLst>
                <a:rect l="0" t="0" r="r" b="b"/>
                <a:pathLst>
                  <a:path w="500" h="501">
                    <a:moveTo>
                      <a:pt x="251" y="501"/>
                    </a:moveTo>
                    <a:lnTo>
                      <a:pt x="251" y="501"/>
                    </a:lnTo>
                    <a:lnTo>
                      <a:pt x="275" y="500"/>
                    </a:lnTo>
                    <a:lnTo>
                      <a:pt x="300" y="495"/>
                    </a:lnTo>
                    <a:lnTo>
                      <a:pt x="325" y="489"/>
                    </a:lnTo>
                    <a:lnTo>
                      <a:pt x="347" y="481"/>
                    </a:lnTo>
                    <a:lnTo>
                      <a:pt x="368" y="470"/>
                    </a:lnTo>
                    <a:lnTo>
                      <a:pt x="390" y="457"/>
                    </a:lnTo>
                    <a:lnTo>
                      <a:pt x="408" y="443"/>
                    </a:lnTo>
                    <a:lnTo>
                      <a:pt x="426" y="427"/>
                    </a:lnTo>
                    <a:lnTo>
                      <a:pt x="443" y="409"/>
                    </a:lnTo>
                    <a:lnTo>
                      <a:pt x="457" y="390"/>
                    </a:lnTo>
                    <a:lnTo>
                      <a:pt x="470" y="369"/>
                    </a:lnTo>
                    <a:lnTo>
                      <a:pt x="480" y="348"/>
                    </a:lnTo>
                    <a:lnTo>
                      <a:pt x="488" y="324"/>
                    </a:lnTo>
                    <a:lnTo>
                      <a:pt x="494" y="301"/>
                    </a:lnTo>
                    <a:lnTo>
                      <a:pt x="499" y="276"/>
                    </a:lnTo>
                    <a:lnTo>
                      <a:pt x="500" y="250"/>
                    </a:lnTo>
                    <a:lnTo>
                      <a:pt x="500" y="250"/>
                    </a:lnTo>
                    <a:lnTo>
                      <a:pt x="499" y="225"/>
                    </a:lnTo>
                    <a:lnTo>
                      <a:pt x="494" y="200"/>
                    </a:lnTo>
                    <a:lnTo>
                      <a:pt x="488" y="176"/>
                    </a:lnTo>
                    <a:lnTo>
                      <a:pt x="480" y="153"/>
                    </a:lnTo>
                    <a:lnTo>
                      <a:pt x="470" y="131"/>
                    </a:lnTo>
                    <a:lnTo>
                      <a:pt x="457" y="111"/>
                    </a:lnTo>
                    <a:lnTo>
                      <a:pt x="443" y="91"/>
                    </a:lnTo>
                    <a:lnTo>
                      <a:pt x="426" y="73"/>
                    </a:lnTo>
                    <a:lnTo>
                      <a:pt x="408" y="57"/>
                    </a:lnTo>
                    <a:lnTo>
                      <a:pt x="390" y="43"/>
                    </a:lnTo>
                    <a:lnTo>
                      <a:pt x="368" y="31"/>
                    </a:lnTo>
                    <a:lnTo>
                      <a:pt x="347" y="20"/>
                    </a:lnTo>
                    <a:lnTo>
                      <a:pt x="325" y="11"/>
                    </a:lnTo>
                    <a:lnTo>
                      <a:pt x="300" y="5"/>
                    </a:lnTo>
                    <a:lnTo>
                      <a:pt x="275" y="1"/>
                    </a:lnTo>
                    <a:lnTo>
                      <a:pt x="251" y="0"/>
                    </a:lnTo>
                    <a:lnTo>
                      <a:pt x="251" y="0"/>
                    </a:lnTo>
                    <a:lnTo>
                      <a:pt x="225" y="1"/>
                    </a:lnTo>
                    <a:lnTo>
                      <a:pt x="200" y="5"/>
                    </a:lnTo>
                    <a:lnTo>
                      <a:pt x="176" y="11"/>
                    </a:lnTo>
                    <a:lnTo>
                      <a:pt x="153" y="20"/>
                    </a:lnTo>
                    <a:lnTo>
                      <a:pt x="132" y="31"/>
                    </a:lnTo>
                    <a:lnTo>
                      <a:pt x="111" y="43"/>
                    </a:lnTo>
                    <a:lnTo>
                      <a:pt x="92" y="57"/>
                    </a:lnTo>
                    <a:lnTo>
                      <a:pt x="74" y="73"/>
                    </a:lnTo>
                    <a:lnTo>
                      <a:pt x="58" y="91"/>
                    </a:lnTo>
                    <a:lnTo>
                      <a:pt x="43" y="111"/>
                    </a:lnTo>
                    <a:lnTo>
                      <a:pt x="30" y="131"/>
                    </a:lnTo>
                    <a:lnTo>
                      <a:pt x="20" y="153"/>
                    </a:lnTo>
                    <a:lnTo>
                      <a:pt x="12" y="176"/>
                    </a:lnTo>
                    <a:lnTo>
                      <a:pt x="6" y="200"/>
                    </a:lnTo>
                    <a:lnTo>
                      <a:pt x="1" y="225"/>
                    </a:lnTo>
                    <a:lnTo>
                      <a:pt x="0" y="250"/>
                    </a:lnTo>
                    <a:lnTo>
                      <a:pt x="0" y="250"/>
                    </a:lnTo>
                    <a:lnTo>
                      <a:pt x="1" y="276"/>
                    </a:lnTo>
                    <a:lnTo>
                      <a:pt x="6" y="301"/>
                    </a:lnTo>
                    <a:lnTo>
                      <a:pt x="12" y="324"/>
                    </a:lnTo>
                    <a:lnTo>
                      <a:pt x="20" y="348"/>
                    </a:lnTo>
                    <a:lnTo>
                      <a:pt x="30" y="369"/>
                    </a:lnTo>
                    <a:lnTo>
                      <a:pt x="43" y="390"/>
                    </a:lnTo>
                    <a:lnTo>
                      <a:pt x="58" y="409"/>
                    </a:lnTo>
                    <a:lnTo>
                      <a:pt x="74" y="427"/>
                    </a:lnTo>
                    <a:lnTo>
                      <a:pt x="92" y="443"/>
                    </a:lnTo>
                    <a:lnTo>
                      <a:pt x="111" y="457"/>
                    </a:lnTo>
                    <a:lnTo>
                      <a:pt x="132" y="470"/>
                    </a:lnTo>
                    <a:lnTo>
                      <a:pt x="153" y="481"/>
                    </a:lnTo>
                    <a:lnTo>
                      <a:pt x="176" y="489"/>
                    </a:lnTo>
                    <a:lnTo>
                      <a:pt x="200" y="495"/>
                    </a:lnTo>
                    <a:lnTo>
                      <a:pt x="225" y="500"/>
                    </a:lnTo>
                    <a:lnTo>
                      <a:pt x="251" y="501"/>
                    </a:lnTo>
                    <a:lnTo>
                      <a:pt x="251" y="501"/>
                    </a:lnTo>
                    <a:close/>
                  </a:path>
                </a:pathLst>
              </a:custGeom>
              <a:solidFill>
                <a:schemeClr val="accent4"/>
              </a:solidFill>
              <a:ln w="12700">
                <a:noFill/>
                <a:prstDash val="solid"/>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43" name="Group 65">
                <a:extLst>
                  <a:ext uri="{FF2B5EF4-FFF2-40B4-BE49-F238E27FC236}">
                    <a16:creationId xmlns:a16="http://schemas.microsoft.com/office/drawing/2014/main" id="{80A6B86E-5077-4E45-8408-56C186374136}"/>
                  </a:ext>
                </a:extLst>
              </p:cNvPr>
              <p:cNvGrpSpPr/>
              <p:nvPr/>
            </p:nvGrpSpPr>
            <p:grpSpPr>
              <a:xfrm>
                <a:off x="4444384" y="2306958"/>
                <a:ext cx="255232" cy="773981"/>
                <a:chOff x="4444384" y="2306958"/>
                <a:chExt cx="255232" cy="773981"/>
              </a:xfrm>
              <a:solidFill>
                <a:schemeClr val="accent2"/>
              </a:solidFill>
            </p:grpSpPr>
            <p:sp>
              <p:nvSpPr>
                <p:cNvPr id="44" name="Freeform 7">
                  <a:extLst>
                    <a:ext uri="{FF2B5EF4-FFF2-40B4-BE49-F238E27FC236}">
                      <a16:creationId xmlns:a16="http://schemas.microsoft.com/office/drawing/2014/main" id="{3B8DD360-98A7-48AE-A330-4D4E76FB584C}"/>
                    </a:ext>
                  </a:extLst>
                </p:cNvPr>
                <p:cNvSpPr>
                  <a:spLocks/>
                </p:cNvSpPr>
                <p:nvPr/>
              </p:nvSpPr>
              <p:spPr bwMode="auto">
                <a:xfrm>
                  <a:off x="4444384" y="2306958"/>
                  <a:ext cx="127616" cy="150819"/>
                </a:xfrm>
                <a:custGeom>
                  <a:avLst/>
                  <a:gdLst/>
                  <a:ahLst/>
                  <a:cxnLst>
                    <a:cxn ang="0">
                      <a:pos x="0" y="183"/>
                    </a:cxn>
                    <a:cxn ang="0">
                      <a:pos x="0" y="0"/>
                    </a:cxn>
                    <a:cxn ang="0">
                      <a:pos x="156" y="0"/>
                    </a:cxn>
                    <a:cxn ang="0">
                      <a:pos x="156" y="33"/>
                    </a:cxn>
                    <a:cxn ang="0">
                      <a:pos x="0" y="183"/>
                    </a:cxn>
                  </a:cxnLst>
                  <a:rect l="0" t="0" r="r" b="b"/>
                  <a:pathLst>
                    <a:path w="156" h="183">
                      <a:moveTo>
                        <a:pt x="0" y="183"/>
                      </a:moveTo>
                      <a:lnTo>
                        <a:pt x="0" y="0"/>
                      </a:lnTo>
                      <a:lnTo>
                        <a:pt x="156" y="0"/>
                      </a:lnTo>
                      <a:lnTo>
                        <a:pt x="156" y="33"/>
                      </a:lnTo>
                      <a:lnTo>
                        <a:pt x="0" y="183"/>
                      </a:lnTo>
                      <a:close/>
                    </a:path>
                  </a:pathLst>
                </a:custGeom>
                <a:grpFill/>
                <a:ln w="12700">
                  <a:noFill/>
                  <a:prstDash val="solid"/>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5" name="Freeform 8">
                  <a:extLst>
                    <a:ext uri="{FF2B5EF4-FFF2-40B4-BE49-F238E27FC236}">
                      <a16:creationId xmlns:a16="http://schemas.microsoft.com/office/drawing/2014/main" id="{A41F24FC-7C70-4B48-B1FF-23CA57B92D1E}"/>
                    </a:ext>
                  </a:extLst>
                </p:cNvPr>
                <p:cNvSpPr>
                  <a:spLocks/>
                </p:cNvSpPr>
                <p:nvPr/>
              </p:nvSpPr>
              <p:spPr bwMode="auto">
                <a:xfrm>
                  <a:off x="4572000" y="2306958"/>
                  <a:ext cx="127616" cy="150819"/>
                </a:xfrm>
                <a:custGeom>
                  <a:avLst/>
                  <a:gdLst/>
                  <a:ahLst/>
                  <a:cxnLst>
                    <a:cxn ang="0">
                      <a:pos x="154" y="183"/>
                    </a:cxn>
                    <a:cxn ang="0">
                      <a:pos x="154" y="0"/>
                    </a:cxn>
                    <a:cxn ang="0">
                      <a:pos x="0" y="0"/>
                    </a:cxn>
                    <a:cxn ang="0">
                      <a:pos x="0" y="33"/>
                    </a:cxn>
                    <a:cxn ang="0">
                      <a:pos x="154" y="183"/>
                    </a:cxn>
                  </a:cxnLst>
                  <a:rect l="0" t="0" r="r" b="b"/>
                  <a:pathLst>
                    <a:path w="154" h="183">
                      <a:moveTo>
                        <a:pt x="154" y="183"/>
                      </a:moveTo>
                      <a:lnTo>
                        <a:pt x="154" y="0"/>
                      </a:lnTo>
                      <a:lnTo>
                        <a:pt x="0" y="0"/>
                      </a:lnTo>
                      <a:lnTo>
                        <a:pt x="0" y="33"/>
                      </a:lnTo>
                      <a:lnTo>
                        <a:pt x="154" y="183"/>
                      </a:lnTo>
                      <a:close/>
                    </a:path>
                  </a:pathLst>
                </a:custGeom>
                <a:grpFill/>
                <a:ln w="12700">
                  <a:noFill/>
                  <a:prstDash val="solid"/>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6" name="Freeform 9">
                  <a:extLst>
                    <a:ext uri="{FF2B5EF4-FFF2-40B4-BE49-F238E27FC236}">
                      <a16:creationId xmlns:a16="http://schemas.microsoft.com/office/drawing/2014/main" id="{CADF9F11-A61E-428C-8C14-8F91AC23A8B5}"/>
                    </a:ext>
                  </a:extLst>
                </p:cNvPr>
                <p:cNvSpPr>
                  <a:spLocks/>
                </p:cNvSpPr>
                <p:nvPr/>
              </p:nvSpPr>
              <p:spPr bwMode="auto">
                <a:xfrm>
                  <a:off x="4499077" y="2333476"/>
                  <a:ext cx="145847" cy="747463"/>
                </a:xfrm>
                <a:custGeom>
                  <a:avLst/>
                  <a:gdLst/>
                  <a:ahLst/>
                  <a:cxnLst>
                    <a:cxn ang="0">
                      <a:pos x="90" y="902"/>
                    </a:cxn>
                    <a:cxn ang="0">
                      <a:pos x="0" y="769"/>
                    </a:cxn>
                    <a:cxn ang="0">
                      <a:pos x="65" y="99"/>
                    </a:cxn>
                    <a:cxn ang="0">
                      <a:pos x="31" y="57"/>
                    </a:cxn>
                    <a:cxn ang="0">
                      <a:pos x="90" y="0"/>
                    </a:cxn>
                    <a:cxn ang="0">
                      <a:pos x="147" y="57"/>
                    </a:cxn>
                    <a:cxn ang="0">
                      <a:pos x="113" y="99"/>
                    </a:cxn>
                    <a:cxn ang="0">
                      <a:pos x="178" y="769"/>
                    </a:cxn>
                    <a:cxn ang="0">
                      <a:pos x="90" y="902"/>
                    </a:cxn>
                  </a:cxnLst>
                  <a:rect l="0" t="0" r="r" b="b"/>
                  <a:pathLst>
                    <a:path w="178" h="902">
                      <a:moveTo>
                        <a:pt x="90" y="902"/>
                      </a:moveTo>
                      <a:lnTo>
                        <a:pt x="0" y="769"/>
                      </a:lnTo>
                      <a:lnTo>
                        <a:pt x="65" y="99"/>
                      </a:lnTo>
                      <a:lnTo>
                        <a:pt x="31" y="57"/>
                      </a:lnTo>
                      <a:lnTo>
                        <a:pt x="90" y="0"/>
                      </a:lnTo>
                      <a:lnTo>
                        <a:pt x="147" y="57"/>
                      </a:lnTo>
                      <a:lnTo>
                        <a:pt x="113" y="99"/>
                      </a:lnTo>
                      <a:lnTo>
                        <a:pt x="178" y="769"/>
                      </a:lnTo>
                      <a:lnTo>
                        <a:pt x="90" y="902"/>
                      </a:lnTo>
                      <a:close/>
                    </a:path>
                  </a:pathLst>
                </a:custGeom>
                <a:grpFill/>
                <a:ln w="12700">
                  <a:noFill/>
                  <a:prstDash val="solid"/>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grpSp>
        <p:grpSp>
          <p:nvGrpSpPr>
            <p:cNvPr id="18" name="Group 98">
              <a:extLst>
                <a:ext uri="{FF2B5EF4-FFF2-40B4-BE49-F238E27FC236}">
                  <a16:creationId xmlns:a16="http://schemas.microsoft.com/office/drawing/2014/main" id="{45E87802-2C3D-4AAC-9DB8-3FAD1C7FBAF0}"/>
                </a:ext>
              </a:extLst>
            </p:cNvPr>
            <p:cNvGrpSpPr/>
            <p:nvPr/>
          </p:nvGrpSpPr>
          <p:grpSpPr>
            <a:xfrm>
              <a:off x="592137" y="1677982"/>
              <a:ext cx="1951805" cy="356760"/>
              <a:chOff x="592137" y="1709732"/>
              <a:chExt cx="1951805" cy="356760"/>
            </a:xfrm>
          </p:grpSpPr>
          <p:sp>
            <p:nvSpPr>
              <p:cNvPr id="39" name="TextBox 95">
                <a:extLst>
                  <a:ext uri="{FF2B5EF4-FFF2-40B4-BE49-F238E27FC236}">
                    <a16:creationId xmlns:a16="http://schemas.microsoft.com/office/drawing/2014/main" id="{257087AA-E84C-427D-974C-93C366305C3E}"/>
                  </a:ext>
                </a:extLst>
              </p:cNvPr>
              <p:cNvSpPr txBox="1"/>
              <p:nvPr/>
            </p:nvSpPr>
            <p:spPr>
              <a:xfrm>
                <a:off x="592137" y="1709732"/>
                <a:ext cx="1951805" cy="163506"/>
              </a:xfrm>
              <a:prstGeom prst="rect">
                <a:avLst/>
              </a:prstGeom>
              <a:noFill/>
            </p:spPr>
            <p:txBody>
              <a:bodyPr wrap="square" lIns="0" tIns="0" rIns="0" bIns="0" rtlCol="1">
                <a:spAutoFit/>
              </a:bodyPr>
              <a:lstStyle/>
              <a:p>
                <a:pPr algn="r" defTabSz="1219170">
                  <a:lnSpc>
                    <a:spcPts val="1733"/>
                  </a:lnSpc>
                  <a:spcAft>
                    <a:spcPts val="400"/>
                  </a:spcAft>
                </a:pPr>
                <a:r>
                  <a:rPr lang="en-US" sz="1467" dirty="0" err="1">
                    <a:solidFill>
                      <a:srgbClr val="4B4B4B"/>
                    </a:solidFill>
                    <a:latin typeface="Calibri" charset="0"/>
                    <a:ea typeface="Calibri" charset="0"/>
                    <a:cs typeface="Calibri" charset="0"/>
                  </a:rPr>
                  <a:t>Qualificação</a:t>
                </a:r>
                <a:endParaRPr lang="en-US" sz="1467" dirty="0">
                  <a:solidFill>
                    <a:srgbClr val="4B4B4B"/>
                  </a:solidFill>
                  <a:latin typeface="Calibri" charset="0"/>
                  <a:ea typeface="Calibri" charset="0"/>
                  <a:cs typeface="Calibri" charset="0"/>
                </a:endParaRPr>
              </a:p>
            </p:txBody>
          </p:sp>
          <p:sp>
            <p:nvSpPr>
              <p:cNvPr id="40" name="TextBox 96">
                <a:extLst>
                  <a:ext uri="{FF2B5EF4-FFF2-40B4-BE49-F238E27FC236}">
                    <a16:creationId xmlns:a16="http://schemas.microsoft.com/office/drawing/2014/main" id="{0E3B42F7-16FF-4F8E-86D4-2F73533B3FA6}"/>
                  </a:ext>
                </a:extLst>
              </p:cNvPr>
              <p:cNvSpPr txBox="1"/>
              <p:nvPr/>
            </p:nvSpPr>
            <p:spPr>
              <a:xfrm>
                <a:off x="592137" y="1912604"/>
                <a:ext cx="1951805" cy="153888"/>
              </a:xfrm>
              <a:prstGeom prst="rect">
                <a:avLst/>
              </a:prstGeom>
              <a:noFill/>
            </p:spPr>
            <p:txBody>
              <a:bodyPr wrap="square" lIns="0" tIns="0" rIns="0" bIns="0" rtlCol="1">
                <a:spAutoFit/>
              </a:bodyPr>
              <a:lstStyle/>
              <a:p>
                <a:pPr algn="r" defTabSz="1219170">
                  <a:lnSpc>
                    <a:spcPts val="1600"/>
                  </a:lnSpc>
                  <a:spcAft>
                    <a:spcPts val="400"/>
                  </a:spcAft>
                </a:pPr>
                <a:r>
                  <a:rPr lang="en-US" sz="1133" dirty="0">
                    <a:solidFill>
                      <a:srgbClr val="808080"/>
                    </a:solidFill>
                    <a:latin typeface="Calibri" charset="0"/>
                    <a:ea typeface="Calibri" charset="0"/>
                    <a:cs typeface="Calibri" charset="0"/>
                  </a:rPr>
                  <a:t>70% do time </a:t>
                </a:r>
                <a:r>
                  <a:rPr lang="en-US" sz="1133" dirty="0" err="1">
                    <a:solidFill>
                      <a:srgbClr val="808080"/>
                    </a:solidFill>
                    <a:latin typeface="Calibri" charset="0"/>
                    <a:ea typeface="Calibri" charset="0"/>
                    <a:cs typeface="Calibri" charset="0"/>
                  </a:rPr>
                  <a:t>é</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composto</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por</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perfis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seniores</a:t>
                </a:r>
                <a:endParaRPr lang="en-US" sz="1133" dirty="0">
                  <a:solidFill>
                    <a:srgbClr val="808080"/>
                  </a:solidFill>
                  <a:latin typeface="Calibri" charset="0"/>
                  <a:ea typeface="Calibri" charset="0"/>
                  <a:cs typeface="Calibri" charset="0"/>
                </a:endParaRPr>
              </a:p>
            </p:txBody>
          </p:sp>
        </p:grpSp>
        <p:grpSp>
          <p:nvGrpSpPr>
            <p:cNvPr id="19" name="Group 99">
              <a:extLst>
                <a:ext uri="{FF2B5EF4-FFF2-40B4-BE49-F238E27FC236}">
                  <a16:creationId xmlns:a16="http://schemas.microsoft.com/office/drawing/2014/main" id="{E5C50B95-3FE5-485C-9B0E-2861150B4923}"/>
                </a:ext>
              </a:extLst>
            </p:cNvPr>
            <p:cNvGrpSpPr/>
            <p:nvPr/>
          </p:nvGrpSpPr>
          <p:grpSpPr>
            <a:xfrm>
              <a:off x="592137" y="2857502"/>
              <a:ext cx="1951805" cy="664537"/>
              <a:chOff x="592137" y="1709732"/>
              <a:chExt cx="1951805" cy="664537"/>
            </a:xfrm>
          </p:grpSpPr>
          <p:sp>
            <p:nvSpPr>
              <p:cNvPr id="37" name="TextBox 100">
                <a:extLst>
                  <a:ext uri="{FF2B5EF4-FFF2-40B4-BE49-F238E27FC236}">
                    <a16:creationId xmlns:a16="http://schemas.microsoft.com/office/drawing/2014/main" id="{DBAB9DC4-6381-49C2-A5E2-84E800814493}"/>
                  </a:ext>
                </a:extLst>
              </p:cNvPr>
              <p:cNvSpPr txBox="1"/>
              <p:nvPr/>
            </p:nvSpPr>
            <p:spPr>
              <a:xfrm>
                <a:off x="592137" y="1709732"/>
                <a:ext cx="1951805" cy="163506"/>
              </a:xfrm>
              <a:prstGeom prst="rect">
                <a:avLst/>
              </a:prstGeom>
              <a:noFill/>
            </p:spPr>
            <p:txBody>
              <a:bodyPr wrap="square" lIns="0" tIns="0" rIns="0" bIns="0" rtlCol="1">
                <a:spAutoFit/>
              </a:bodyPr>
              <a:lstStyle/>
              <a:p>
                <a:pPr algn="r" defTabSz="1219170">
                  <a:lnSpc>
                    <a:spcPts val="1733"/>
                  </a:lnSpc>
                  <a:spcAft>
                    <a:spcPts val="400"/>
                  </a:spcAft>
                </a:pPr>
                <a:r>
                  <a:rPr lang="en-US" sz="1467" dirty="0" err="1">
                    <a:solidFill>
                      <a:srgbClr val="4B4B4B"/>
                    </a:solidFill>
                    <a:latin typeface="Calibri" charset="0"/>
                    <a:ea typeface="Calibri" charset="0"/>
                    <a:cs typeface="Calibri" charset="0"/>
                  </a:rPr>
                  <a:t>Equipe</a:t>
                </a:r>
                <a:endParaRPr lang="en-US" sz="1467" dirty="0">
                  <a:solidFill>
                    <a:srgbClr val="4B4B4B"/>
                  </a:solidFill>
                  <a:latin typeface="Calibri" charset="0"/>
                  <a:ea typeface="Calibri" charset="0"/>
                  <a:cs typeface="Calibri" charset="0"/>
                </a:endParaRPr>
              </a:p>
            </p:txBody>
          </p:sp>
          <p:sp>
            <p:nvSpPr>
              <p:cNvPr id="38" name="TextBox 101">
                <a:extLst>
                  <a:ext uri="{FF2B5EF4-FFF2-40B4-BE49-F238E27FC236}">
                    <a16:creationId xmlns:a16="http://schemas.microsoft.com/office/drawing/2014/main" id="{B509CE60-DBA1-4E18-914B-7C5887D18785}"/>
                  </a:ext>
                </a:extLst>
              </p:cNvPr>
              <p:cNvSpPr txBox="1"/>
              <p:nvPr/>
            </p:nvSpPr>
            <p:spPr>
              <a:xfrm>
                <a:off x="592137" y="1912604"/>
                <a:ext cx="1951805" cy="461665"/>
              </a:xfrm>
              <a:prstGeom prst="rect">
                <a:avLst/>
              </a:prstGeom>
              <a:noFill/>
            </p:spPr>
            <p:txBody>
              <a:bodyPr wrap="square" lIns="0" tIns="0" rIns="0" bIns="0" rtlCol="1">
                <a:spAutoFit/>
              </a:bodyPr>
              <a:lstStyle/>
              <a:p>
                <a:pPr algn="r" defTabSz="1219170">
                  <a:lnSpc>
                    <a:spcPts val="1600"/>
                  </a:lnSpc>
                  <a:spcAft>
                    <a:spcPts val="400"/>
                  </a:spcAft>
                </a:pPr>
                <a:r>
                  <a:rPr lang="en-US" sz="1133" dirty="0" err="1">
                    <a:solidFill>
                      <a:srgbClr val="808080"/>
                    </a:solidFill>
                    <a:latin typeface="Calibri" charset="0"/>
                    <a:ea typeface="Calibri" charset="0"/>
                    <a:cs typeface="Calibri" charset="0"/>
                  </a:rPr>
                  <a:t>Gerente</a:t>
                </a:r>
                <a:r>
                  <a:rPr lang="en-US" sz="1133" dirty="0">
                    <a:solidFill>
                      <a:srgbClr val="808080"/>
                    </a:solidFill>
                    <a:latin typeface="Calibri" charset="0"/>
                    <a:ea typeface="Calibri" charset="0"/>
                    <a:cs typeface="Calibri" charset="0"/>
                  </a:rPr>
                  <a:t> de </a:t>
                </a:r>
                <a:r>
                  <a:rPr lang="en-US" sz="1133" dirty="0" err="1">
                    <a:solidFill>
                      <a:srgbClr val="808080"/>
                    </a:solidFill>
                    <a:latin typeface="Calibri" charset="0"/>
                    <a:ea typeface="Calibri" charset="0"/>
                    <a:cs typeface="Calibri" charset="0"/>
                  </a:rPr>
                  <a:t>Projetos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Arquitetos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Analistas</a:t>
                </a:r>
                <a:r>
                  <a:rPr lang="en-US" sz="1133" dirty="0">
                    <a:solidFill>
                      <a:srgbClr val="808080"/>
                    </a:solidFill>
                    <a:latin typeface="Calibri" charset="0"/>
                    <a:ea typeface="Calibri" charset="0"/>
                    <a:cs typeface="Calibri" charset="0"/>
                  </a:rPr>
                  <a:t>, Design/UX </a:t>
                </a:r>
                <a:r>
                  <a:rPr lang="en-US" sz="1133" dirty="0" err="1">
                    <a:solidFill>
                      <a:srgbClr val="808080"/>
                    </a:solidFill>
                    <a:latin typeface="Calibri" charset="0"/>
                    <a:ea typeface="Calibri" charset="0"/>
                    <a:cs typeface="Calibri" charset="0"/>
                  </a:rPr>
                  <a:t>Desenvolvedores</a:t>
                </a:r>
                <a:r>
                  <a:rPr lang="en-US" sz="1133" dirty="0">
                    <a:solidFill>
                      <a:srgbClr val="808080"/>
                    </a:solidFill>
                    <a:latin typeface="Calibri" charset="0"/>
                    <a:ea typeface="Calibri" charset="0"/>
                    <a:cs typeface="Calibri" charset="0"/>
                  </a:rPr>
                  <a:t> e QA. </a:t>
                </a:r>
                <a:r>
                  <a:rPr lang="en-US" sz="1133" dirty="0" err="1">
                    <a:solidFill>
                      <a:srgbClr val="808080"/>
                    </a:solidFill>
                    <a:latin typeface="Calibri" charset="0"/>
                    <a:ea typeface="Calibri" charset="0"/>
                    <a:cs typeface="Calibri" charset="0"/>
                  </a:rPr>
                  <a:t>Seguindo</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métodologias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ágeis</a:t>
                </a:r>
                <a:r>
                  <a:rPr lang="en-US" sz="1133" dirty="0">
                    <a:solidFill>
                      <a:srgbClr val="808080"/>
                    </a:solidFill>
                    <a:latin typeface="Calibri" charset="0"/>
                    <a:ea typeface="Calibri" charset="0"/>
                    <a:cs typeface="Calibri" charset="0"/>
                  </a:rPr>
                  <a:t> de </a:t>
                </a:r>
                <a:r>
                  <a:rPr lang="en-US" sz="1133" dirty="0" err="1">
                    <a:solidFill>
                      <a:srgbClr val="808080"/>
                    </a:solidFill>
                    <a:latin typeface="Calibri" charset="0"/>
                    <a:ea typeface="Calibri" charset="0"/>
                    <a:cs typeface="Calibri" charset="0"/>
                  </a:rPr>
                  <a:t>desenvolvimento</a:t>
                </a:r>
                <a:r>
                  <a:rPr lang="en-US" sz="1133" dirty="0">
                    <a:solidFill>
                      <a:srgbClr val="808080"/>
                    </a:solidFill>
                    <a:latin typeface="Calibri" charset="0"/>
                    <a:ea typeface="Calibri" charset="0"/>
                    <a:cs typeface="Calibri" charset="0"/>
                  </a:rPr>
                  <a:t>. </a:t>
                </a:r>
              </a:p>
            </p:txBody>
          </p:sp>
        </p:grpSp>
        <p:grpSp>
          <p:nvGrpSpPr>
            <p:cNvPr id="20" name="Group 102">
              <a:extLst>
                <a:ext uri="{FF2B5EF4-FFF2-40B4-BE49-F238E27FC236}">
                  <a16:creationId xmlns:a16="http://schemas.microsoft.com/office/drawing/2014/main" id="{AA95E52D-A013-4BC1-AA6D-934FBD1B6340}"/>
                </a:ext>
              </a:extLst>
            </p:cNvPr>
            <p:cNvGrpSpPr/>
            <p:nvPr/>
          </p:nvGrpSpPr>
          <p:grpSpPr>
            <a:xfrm>
              <a:off x="592137" y="4067087"/>
              <a:ext cx="1951805" cy="664537"/>
              <a:chOff x="592137" y="1709732"/>
              <a:chExt cx="1951805" cy="664537"/>
            </a:xfrm>
          </p:grpSpPr>
          <p:sp>
            <p:nvSpPr>
              <p:cNvPr id="35" name="TextBox 103">
                <a:extLst>
                  <a:ext uri="{FF2B5EF4-FFF2-40B4-BE49-F238E27FC236}">
                    <a16:creationId xmlns:a16="http://schemas.microsoft.com/office/drawing/2014/main" id="{322A9090-5D9A-4114-8466-94BE56F1A06E}"/>
                  </a:ext>
                </a:extLst>
              </p:cNvPr>
              <p:cNvSpPr txBox="1"/>
              <p:nvPr/>
            </p:nvSpPr>
            <p:spPr>
              <a:xfrm>
                <a:off x="592137" y="1709732"/>
                <a:ext cx="1951805" cy="163506"/>
              </a:xfrm>
              <a:prstGeom prst="rect">
                <a:avLst/>
              </a:prstGeom>
              <a:noFill/>
            </p:spPr>
            <p:txBody>
              <a:bodyPr wrap="square" lIns="0" tIns="0" rIns="0" bIns="0" rtlCol="1">
                <a:spAutoFit/>
              </a:bodyPr>
              <a:lstStyle/>
              <a:p>
                <a:pPr algn="r" defTabSz="1219170">
                  <a:lnSpc>
                    <a:spcPts val="1733"/>
                  </a:lnSpc>
                  <a:spcAft>
                    <a:spcPts val="400"/>
                  </a:spcAft>
                </a:pPr>
                <a:r>
                  <a:rPr lang="en-US" sz="1467" dirty="0" err="1">
                    <a:solidFill>
                      <a:srgbClr val="4B4B4B"/>
                    </a:solidFill>
                    <a:latin typeface="Calibri" charset="0"/>
                    <a:ea typeface="Calibri" charset="0"/>
                    <a:cs typeface="Calibri" charset="0"/>
                  </a:rPr>
                  <a:t>Além</a:t>
                </a:r>
                <a:r>
                  <a:rPr lang="en-US" sz="1467" dirty="0">
                    <a:solidFill>
                      <a:srgbClr val="4B4B4B"/>
                    </a:solidFill>
                    <a:latin typeface="Calibri" charset="0"/>
                    <a:ea typeface="Calibri" charset="0"/>
                    <a:cs typeface="Calibri" charset="0"/>
                  </a:rPr>
                  <a:t> do </a:t>
                </a:r>
                <a:r>
                  <a:rPr lang="en-US" sz="1467" dirty="0" err="1">
                    <a:solidFill>
                      <a:srgbClr val="4B4B4B"/>
                    </a:solidFill>
                    <a:latin typeface="Calibri" charset="0"/>
                    <a:ea typeface="Calibri" charset="0"/>
                    <a:cs typeface="Calibri" charset="0"/>
                  </a:rPr>
                  <a:t>técnico</a:t>
                </a:r>
                <a:endParaRPr lang="en-US" sz="1467" dirty="0">
                  <a:solidFill>
                    <a:srgbClr val="4B4B4B"/>
                  </a:solidFill>
                  <a:latin typeface="Calibri" charset="0"/>
                  <a:ea typeface="Calibri" charset="0"/>
                  <a:cs typeface="Calibri" charset="0"/>
                </a:endParaRPr>
              </a:p>
            </p:txBody>
          </p:sp>
          <p:sp>
            <p:nvSpPr>
              <p:cNvPr id="36" name="TextBox 104">
                <a:extLst>
                  <a:ext uri="{FF2B5EF4-FFF2-40B4-BE49-F238E27FC236}">
                    <a16:creationId xmlns:a16="http://schemas.microsoft.com/office/drawing/2014/main" id="{C7679B27-ADAA-4FA6-8AFC-D635C4D8FEA1}"/>
                  </a:ext>
                </a:extLst>
              </p:cNvPr>
              <p:cNvSpPr txBox="1"/>
              <p:nvPr/>
            </p:nvSpPr>
            <p:spPr>
              <a:xfrm>
                <a:off x="592137" y="1912604"/>
                <a:ext cx="1951805" cy="461665"/>
              </a:xfrm>
              <a:prstGeom prst="rect">
                <a:avLst/>
              </a:prstGeom>
              <a:noFill/>
            </p:spPr>
            <p:txBody>
              <a:bodyPr wrap="square" lIns="0" tIns="0" rIns="0" bIns="0" rtlCol="1">
                <a:spAutoFit/>
              </a:bodyPr>
              <a:lstStyle/>
              <a:p>
                <a:pPr algn="r" defTabSz="1219170">
                  <a:lnSpc>
                    <a:spcPts val="1600"/>
                  </a:lnSpc>
                  <a:spcAft>
                    <a:spcPts val="400"/>
                  </a:spcAft>
                </a:pPr>
                <a:r>
                  <a:rPr lang="en-US" sz="1133" dirty="0" err="1">
                    <a:solidFill>
                      <a:srgbClr val="808080"/>
                    </a:solidFill>
                    <a:latin typeface="Calibri" charset="0"/>
                    <a:ea typeface="Calibri" charset="0"/>
                    <a:cs typeface="Calibri" charset="0"/>
                  </a:rPr>
                  <a:t>Profissionais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preocupados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em</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desenvolver</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soluções</a:t>
                </a:r>
                <a:r>
                  <a:rPr lang="en-US" sz="1133" dirty="0">
                    <a:solidFill>
                      <a:srgbClr val="808080"/>
                    </a:solidFill>
                    <a:latin typeface="Calibri" charset="0"/>
                    <a:ea typeface="Calibri" charset="0"/>
                    <a:cs typeface="Calibri" charset="0"/>
                  </a:rPr>
                  <a:t> que </a:t>
                </a:r>
                <a:r>
                  <a:rPr lang="en-US" sz="1133" dirty="0" err="1">
                    <a:solidFill>
                      <a:srgbClr val="808080"/>
                    </a:solidFill>
                    <a:latin typeface="Calibri" charset="0"/>
                    <a:ea typeface="Calibri" charset="0"/>
                    <a:cs typeface="Calibri" charset="0"/>
                  </a:rPr>
                  <a:t>proporcionem</a:t>
                </a:r>
                <a:r>
                  <a:rPr lang="en-US" sz="1133" dirty="0">
                    <a:solidFill>
                      <a:srgbClr val="808080"/>
                    </a:solidFill>
                    <a:latin typeface="Calibri" charset="0"/>
                    <a:ea typeface="Calibri" charset="0"/>
                    <a:cs typeface="Calibri" charset="0"/>
                  </a:rPr>
                  <a:t> boas </a:t>
                </a:r>
                <a:r>
                  <a:rPr lang="en-US" sz="1133" dirty="0" err="1">
                    <a:solidFill>
                      <a:srgbClr val="808080"/>
                    </a:solidFill>
                    <a:latin typeface="Calibri" charset="0"/>
                    <a:ea typeface="Calibri" charset="0"/>
                    <a:cs typeface="Calibri" charset="0"/>
                  </a:rPr>
                  <a:t>experiência</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aos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usuários</a:t>
                </a:r>
                <a:r>
                  <a:rPr lang="en-US" sz="1133" dirty="0">
                    <a:solidFill>
                      <a:srgbClr val="808080"/>
                    </a:solidFill>
                    <a:latin typeface="Calibri" charset="0"/>
                    <a:ea typeface="Calibri" charset="0"/>
                    <a:cs typeface="Calibri" charset="0"/>
                  </a:rPr>
                  <a:t>. </a:t>
                </a:r>
              </a:p>
            </p:txBody>
          </p:sp>
        </p:grpSp>
        <p:grpSp>
          <p:nvGrpSpPr>
            <p:cNvPr id="21" name="Group 105">
              <a:extLst>
                <a:ext uri="{FF2B5EF4-FFF2-40B4-BE49-F238E27FC236}">
                  <a16:creationId xmlns:a16="http://schemas.microsoft.com/office/drawing/2014/main" id="{3633834B-F18E-467B-8B9F-16706A5A5510}"/>
                </a:ext>
              </a:extLst>
            </p:cNvPr>
            <p:cNvGrpSpPr/>
            <p:nvPr/>
          </p:nvGrpSpPr>
          <p:grpSpPr>
            <a:xfrm>
              <a:off x="6600058" y="1677982"/>
              <a:ext cx="1951805" cy="510649"/>
              <a:chOff x="592137" y="1709732"/>
              <a:chExt cx="1951805" cy="510649"/>
            </a:xfrm>
          </p:grpSpPr>
          <p:sp>
            <p:nvSpPr>
              <p:cNvPr id="33" name="TextBox 106">
                <a:extLst>
                  <a:ext uri="{FF2B5EF4-FFF2-40B4-BE49-F238E27FC236}">
                    <a16:creationId xmlns:a16="http://schemas.microsoft.com/office/drawing/2014/main" id="{B9772A48-7254-4FAA-A142-B7225442A856}"/>
                  </a:ext>
                </a:extLst>
              </p:cNvPr>
              <p:cNvSpPr txBox="1"/>
              <p:nvPr/>
            </p:nvSpPr>
            <p:spPr>
              <a:xfrm>
                <a:off x="592137" y="1709732"/>
                <a:ext cx="1951805" cy="163506"/>
              </a:xfrm>
              <a:prstGeom prst="rect">
                <a:avLst/>
              </a:prstGeom>
              <a:noFill/>
            </p:spPr>
            <p:txBody>
              <a:bodyPr wrap="square" lIns="0" tIns="0" rIns="0" bIns="0" rtlCol="1">
                <a:spAutoFit/>
              </a:bodyPr>
              <a:lstStyle/>
              <a:p>
                <a:pPr defTabSz="1219170">
                  <a:lnSpc>
                    <a:spcPts val="1733"/>
                  </a:lnSpc>
                  <a:spcAft>
                    <a:spcPts val="400"/>
                  </a:spcAft>
                </a:pPr>
                <a:r>
                  <a:rPr lang="en-US" sz="1467" dirty="0" err="1">
                    <a:solidFill>
                      <a:srgbClr val="4B4B4B"/>
                    </a:solidFill>
                    <a:latin typeface="Calibri" charset="0"/>
                    <a:ea typeface="Calibri" charset="0"/>
                    <a:cs typeface="Calibri" charset="0"/>
                  </a:rPr>
                  <a:t>Entregas</a:t>
                </a:r>
                <a:endParaRPr lang="en-US" sz="1467" dirty="0">
                  <a:solidFill>
                    <a:srgbClr val="4B4B4B"/>
                  </a:solidFill>
                  <a:latin typeface="Calibri" charset="0"/>
                  <a:ea typeface="Calibri" charset="0"/>
                  <a:cs typeface="Calibri" charset="0"/>
                </a:endParaRPr>
              </a:p>
            </p:txBody>
          </p:sp>
          <p:sp>
            <p:nvSpPr>
              <p:cNvPr id="34" name="TextBox 107">
                <a:extLst>
                  <a:ext uri="{FF2B5EF4-FFF2-40B4-BE49-F238E27FC236}">
                    <a16:creationId xmlns:a16="http://schemas.microsoft.com/office/drawing/2014/main" id="{E3504DC2-99FF-486F-BA1D-C125432923CF}"/>
                  </a:ext>
                </a:extLst>
              </p:cNvPr>
              <p:cNvSpPr txBox="1"/>
              <p:nvPr/>
            </p:nvSpPr>
            <p:spPr>
              <a:xfrm>
                <a:off x="592137" y="1912604"/>
                <a:ext cx="1951805" cy="307777"/>
              </a:xfrm>
              <a:prstGeom prst="rect">
                <a:avLst/>
              </a:prstGeom>
              <a:noFill/>
            </p:spPr>
            <p:txBody>
              <a:bodyPr wrap="square" lIns="0" tIns="0" rIns="0" bIns="0" rtlCol="1">
                <a:spAutoFit/>
              </a:bodyPr>
              <a:lstStyle/>
              <a:p>
                <a:pPr defTabSz="1219170">
                  <a:lnSpc>
                    <a:spcPts val="1600"/>
                  </a:lnSpc>
                  <a:spcAft>
                    <a:spcPts val="400"/>
                  </a:spcAft>
                </a:pPr>
                <a:r>
                  <a:rPr lang="en-US" sz="1133" dirty="0">
                    <a:solidFill>
                      <a:srgbClr val="808080"/>
                    </a:solidFill>
                    <a:latin typeface="Calibri" charset="0"/>
                    <a:ea typeface="Calibri" charset="0"/>
                    <a:cs typeface="Calibri" charset="0"/>
                  </a:rPr>
                  <a:t>Time </a:t>
                </a:r>
                <a:r>
                  <a:rPr lang="en-US" sz="1133" dirty="0" err="1">
                    <a:solidFill>
                      <a:srgbClr val="808080"/>
                    </a:solidFill>
                    <a:latin typeface="Calibri" charset="0"/>
                    <a:ea typeface="Calibri" charset="0"/>
                    <a:cs typeface="Calibri" charset="0"/>
                  </a:rPr>
                  <a:t>focado</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em</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entregas</a:t>
                </a:r>
                <a:r>
                  <a:rPr lang="en-US" sz="1133" dirty="0">
                    <a:solidFill>
                      <a:srgbClr val="808080"/>
                    </a:solidFill>
                    <a:latin typeface="Calibri" charset="0"/>
                    <a:ea typeface="Calibri" charset="0"/>
                    <a:cs typeface="Calibri" charset="0"/>
                  </a:rPr>
                  <a:t> no </a:t>
                </a:r>
                <a:r>
                  <a:rPr lang="en-US" sz="1133" dirty="0" err="1">
                    <a:solidFill>
                      <a:srgbClr val="808080"/>
                    </a:solidFill>
                    <a:latin typeface="Calibri" charset="0"/>
                    <a:ea typeface="Calibri" charset="0"/>
                    <a:cs typeface="Calibri" charset="0"/>
                  </a:rPr>
                  <a:t>prazo</a:t>
                </a:r>
                <a:r>
                  <a:rPr lang="en-US" sz="1133" dirty="0">
                    <a:solidFill>
                      <a:srgbClr val="808080"/>
                    </a:solidFill>
                    <a:latin typeface="Calibri" charset="0"/>
                    <a:ea typeface="Calibri" charset="0"/>
                    <a:cs typeface="Calibri" charset="0"/>
                  </a:rPr>
                  <a:t> e com </a:t>
                </a:r>
                <a:r>
                  <a:rPr lang="en-US" sz="1133" dirty="0" err="1">
                    <a:solidFill>
                      <a:srgbClr val="808080"/>
                    </a:solidFill>
                    <a:latin typeface="Calibri" charset="0"/>
                    <a:ea typeface="Calibri" charset="0"/>
                    <a:cs typeface="Calibri" charset="0"/>
                  </a:rPr>
                  <a:t>qualidade</a:t>
                </a:r>
                <a:r>
                  <a:rPr lang="en-US" sz="1133" dirty="0">
                    <a:solidFill>
                      <a:srgbClr val="808080"/>
                    </a:solidFill>
                    <a:latin typeface="Calibri" charset="0"/>
                    <a:ea typeface="Calibri" charset="0"/>
                    <a:cs typeface="Calibri" charset="0"/>
                  </a:rPr>
                  <a:t>.</a:t>
                </a:r>
              </a:p>
            </p:txBody>
          </p:sp>
        </p:grpSp>
        <p:grpSp>
          <p:nvGrpSpPr>
            <p:cNvPr id="22" name="Group 108">
              <a:extLst>
                <a:ext uri="{FF2B5EF4-FFF2-40B4-BE49-F238E27FC236}">
                  <a16:creationId xmlns:a16="http://schemas.microsoft.com/office/drawing/2014/main" id="{95C2F069-C234-40E6-BC29-37641BC74761}"/>
                </a:ext>
              </a:extLst>
            </p:cNvPr>
            <p:cNvGrpSpPr/>
            <p:nvPr/>
          </p:nvGrpSpPr>
          <p:grpSpPr>
            <a:xfrm>
              <a:off x="6600058" y="2857502"/>
              <a:ext cx="1951805" cy="510649"/>
              <a:chOff x="592137" y="1709732"/>
              <a:chExt cx="1951805" cy="510649"/>
            </a:xfrm>
          </p:grpSpPr>
          <p:sp>
            <p:nvSpPr>
              <p:cNvPr id="30" name="TextBox 109">
                <a:extLst>
                  <a:ext uri="{FF2B5EF4-FFF2-40B4-BE49-F238E27FC236}">
                    <a16:creationId xmlns:a16="http://schemas.microsoft.com/office/drawing/2014/main" id="{8ADB47FD-BA7E-42B5-802E-F0938A1D37DA}"/>
                  </a:ext>
                </a:extLst>
              </p:cNvPr>
              <p:cNvSpPr txBox="1"/>
              <p:nvPr/>
            </p:nvSpPr>
            <p:spPr>
              <a:xfrm>
                <a:off x="592137" y="1709732"/>
                <a:ext cx="1951805" cy="163506"/>
              </a:xfrm>
              <a:prstGeom prst="rect">
                <a:avLst/>
              </a:prstGeom>
              <a:noFill/>
            </p:spPr>
            <p:txBody>
              <a:bodyPr wrap="square" lIns="0" tIns="0" rIns="0" bIns="0" rtlCol="1">
                <a:spAutoFit/>
              </a:bodyPr>
              <a:lstStyle/>
              <a:p>
                <a:pPr defTabSz="1219170">
                  <a:lnSpc>
                    <a:spcPts val="1733"/>
                  </a:lnSpc>
                  <a:spcAft>
                    <a:spcPts val="400"/>
                  </a:spcAft>
                </a:pPr>
                <a:r>
                  <a:rPr lang="en-US" sz="1467" dirty="0">
                    <a:solidFill>
                      <a:srgbClr val="4B4B4B"/>
                    </a:solidFill>
                    <a:latin typeface="Calibri" charset="0"/>
                    <a:ea typeface="Calibri" charset="0"/>
                    <a:cs typeface="Calibri" charset="0"/>
                  </a:rPr>
                  <a:t>Boas </a:t>
                </a:r>
                <a:r>
                  <a:rPr lang="en-US" sz="1467" dirty="0" err="1">
                    <a:solidFill>
                      <a:srgbClr val="4B4B4B"/>
                    </a:solidFill>
                    <a:latin typeface="Calibri" charset="0"/>
                    <a:ea typeface="Calibri" charset="0"/>
                    <a:cs typeface="Calibri" charset="0"/>
                  </a:rPr>
                  <a:t>práticas</a:t>
                </a:r>
                <a:endParaRPr lang="en-US" sz="1467" dirty="0">
                  <a:solidFill>
                    <a:srgbClr val="4B4B4B"/>
                  </a:solidFill>
                  <a:latin typeface="Calibri" charset="0"/>
                  <a:ea typeface="Calibri" charset="0"/>
                  <a:cs typeface="Calibri" charset="0"/>
                </a:endParaRPr>
              </a:p>
            </p:txBody>
          </p:sp>
          <p:sp>
            <p:nvSpPr>
              <p:cNvPr id="31" name="TextBox 110">
                <a:extLst>
                  <a:ext uri="{FF2B5EF4-FFF2-40B4-BE49-F238E27FC236}">
                    <a16:creationId xmlns:a16="http://schemas.microsoft.com/office/drawing/2014/main" id="{A2382CC6-B846-4D7C-9C95-AB70FD2EBC22}"/>
                  </a:ext>
                </a:extLst>
              </p:cNvPr>
              <p:cNvSpPr txBox="1"/>
              <p:nvPr/>
            </p:nvSpPr>
            <p:spPr>
              <a:xfrm>
                <a:off x="592137" y="1912604"/>
                <a:ext cx="1951805" cy="307777"/>
              </a:xfrm>
              <a:prstGeom prst="rect">
                <a:avLst/>
              </a:prstGeom>
              <a:noFill/>
            </p:spPr>
            <p:txBody>
              <a:bodyPr wrap="square" lIns="0" tIns="0" rIns="0" bIns="0" rtlCol="1">
                <a:spAutoFit/>
              </a:bodyPr>
              <a:lstStyle/>
              <a:p>
                <a:pPr defTabSz="1219170">
                  <a:lnSpc>
                    <a:spcPts val="1600"/>
                  </a:lnSpc>
                  <a:spcAft>
                    <a:spcPts val="400"/>
                  </a:spcAft>
                </a:pPr>
                <a:r>
                  <a:rPr lang="en-US" sz="1133" dirty="0" err="1">
                    <a:solidFill>
                      <a:srgbClr val="808080"/>
                    </a:solidFill>
                    <a:latin typeface="Calibri" charset="0"/>
                    <a:ea typeface="Calibri" charset="0"/>
                    <a:cs typeface="Calibri" charset="0"/>
                  </a:rPr>
                  <a:t>Profissionais</a:t>
                </a:r>
                <a:r>
                  <a:rPr lang="en-US" sz="1133" dirty="0">
                    <a:solidFill>
                      <a:srgbClr val="808080"/>
                    </a:solidFill>
                    <a:latin typeface="Calibri" charset="0"/>
                    <a:ea typeface="Calibri" charset="0"/>
                    <a:cs typeface="Calibri" charset="0"/>
                  </a:rPr>
                  <a:t> que </a:t>
                </a:r>
                <a:r>
                  <a:rPr lang="en-US" sz="1133" dirty="0" err="1">
                    <a:solidFill>
                      <a:srgbClr val="808080"/>
                    </a:solidFill>
                    <a:latin typeface="Calibri" charset="0"/>
                    <a:ea typeface="Calibri" charset="0"/>
                    <a:cs typeface="Calibri" charset="0"/>
                  </a:rPr>
                  <a:t>seguem</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padrões</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adequados</a:t>
                </a:r>
                <a:r>
                  <a:rPr lang="en-US" sz="1133" dirty="0">
                    <a:solidFill>
                      <a:srgbClr val="808080"/>
                    </a:solidFill>
                    <a:latin typeface="Calibri" charset="0"/>
                    <a:ea typeface="Calibri" charset="0"/>
                    <a:cs typeface="Calibri" charset="0"/>
                  </a:rPr>
                  <a:t> para o </a:t>
                </a:r>
                <a:r>
                  <a:rPr lang="en-US" sz="1133" dirty="0" err="1">
                    <a:solidFill>
                      <a:srgbClr val="808080"/>
                    </a:solidFill>
                    <a:latin typeface="Calibri" charset="0"/>
                    <a:ea typeface="Calibri" charset="0"/>
                    <a:cs typeface="Calibri" charset="0"/>
                  </a:rPr>
                  <a:t>projeto</a:t>
                </a:r>
                <a:r>
                  <a:rPr lang="en-US" sz="1133" dirty="0">
                    <a:solidFill>
                      <a:srgbClr val="808080"/>
                    </a:solidFill>
                    <a:latin typeface="Calibri" charset="0"/>
                    <a:ea typeface="Calibri" charset="0"/>
                    <a:cs typeface="Calibri" charset="0"/>
                  </a:rPr>
                  <a:t>.</a:t>
                </a:r>
              </a:p>
            </p:txBody>
          </p:sp>
        </p:grpSp>
        <p:grpSp>
          <p:nvGrpSpPr>
            <p:cNvPr id="23" name="Group 111">
              <a:extLst>
                <a:ext uri="{FF2B5EF4-FFF2-40B4-BE49-F238E27FC236}">
                  <a16:creationId xmlns:a16="http://schemas.microsoft.com/office/drawing/2014/main" id="{3423F2FA-16B7-4106-B97D-43EB9B17FD98}"/>
                </a:ext>
              </a:extLst>
            </p:cNvPr>
            <p:cNvGrpSpPr/>
            <p:nvPr/>
          </p:nvGrpSpPr>
          <p:grpSpPr>
            <a:xfrm>
              <a:off x="6600058" y="4067087"/>
              <a:ext cx="1951805" cy="664537"/>
              <a:chOff x="592137" y="1709732"/>
              <a:chExt cx="1951805" cy="664537"/>
            </a:xfrm>
          </p:grpSpPr>
          <p:sp>
            <p:nvSpPr>
              <p:cNvPr id="27" name="TextBox 112">
                <a:extLst>
                  <a:ext uri="{FF2B5EF4-FFF2-40B4-BE49-F238E27FC236}">
                    <a16:creationId xmlns:a16="http://schemas.microsoft.com/office/drawing/2014/main" id="{DD3F8112-94B3-4FC0-A6C5-0B3C3311D09C}"/>
                  </a:ext>
                </a:extLst>
              </p:cNvPr>
              <p:cNvSpPr txBox="1"/>
              <p:nvPr/>
            </p:nvSpPr>
            <p:spPr>
              <a:xfrm>
                <a:off x="592137" y="1709732"/>
                <a:ext cx="1951805" cy="163506"/>
              </a:xfrm>
              <a:prstGeom prst="rect">
                <a:avLst/>
              </a:prstGeom>
              <a:noFill/>
            </p:spPr>
            <p:txBody>
              <a:bodyPr wrap="square" lIns="0" tIns="0" rIns="0" bIns="0" rtlCol="1">
                <a:spAutoFit/>
              </a:bodyPr>
              <a:lstStyle/>
              <a:p>
                <a:pPr defTabSz="1219170">
                  <a:lnSpc>
                    <a:spcPts val="1733"/>
                  </a:lnSpc>
                  <a:spcAft>
                    <a:spcPts val="400"/>
                  </a:spcAft>
                </a:pPr>
                <a:r>
                  <a:rPr lang="en-US" sz="1467" dirty="0" err="1">
                    <a:solidFill>
                      <a:srgbClr val="4B4B4B"/>
                    </a:solidFill>
                    <a:latin typeface="Calibri" charset="0"/>
                    <a:ea typeface="Calibri" charset="0"/>
                    <a:cs typeface="Calibri" charset="0"/>
                  </a:rPr>
                  <a:t>Criatividade</a:t>
                </a:r>
                <a:endParaRPr lang="en-US" sz="1467" dirty="0">
                  <a:solidFill>
                    <a:srgbClr val="4B4B4B"/>
                  </a:solidFill>
                  <a:latin typeface="Calibri" charset="0"/>
                  <a:ea typeface="Calibri" charset="0"/>
                  <a:cs typeface="Calibri" charset="0"/>
                </a:endParaRPr>
              </a:p>
            </p:txBody>
          </p:sp>
          <p:sp>
            <p:nvSpPr>
              <p:cNvPr id="29" name="TextBox 113">
                <a:extLst>
                  <a:ext uri="{FF2B5EF4-FFF2-40B4-BE49-F238E27FC236}">
                    <a16:creationId xmlns:a16="http://schemas.microsoft.com/office/drawing/2014/main" id="{F47E5DFE-7DB6-4E90-9B59-6022885492FB}"/>
                  </a:ext>
                </a:extLst>
              </p:cNvPr>
              <p:cNvSpPr txBox="1"/>
              <p:nvPr/>
            </p:nvSpPr>
            <p:spPr>
              <a:xfrm>
                <a:off x="592137" y="1912604"/>
                <a:ext cx="1951805" cy="461665"/>
              </a:xfrm>
              <a:prstGeom prst="rect">
                <a:avLst/>
              </a:prstGeom>
              <a:noFill/>
            </p:spPr>
            <p:txBody>
              <a:bodyPr wrap="square" lIns="0" tIns="0" rIns="0" bIns="0" rtlCol="1">
                <a:spAutoFit/>
              </a:bodyPr>
              <a:lstStyle/>
              <a:p>
                <a:pPr defTabSz="1219170">
                  <a:lnSpc>
                    <a:spcPts val="1600"/>
                  </a:lnSpc>
                  <a:spcAft>
                    <a:spcPts val="400"/>
                  </a:spcAft>
                </a:pPr>
                <a:r>
                  <a:rPr lang="en-US" sz="1133" dirty="0">
                    <a:solidFill>
                      <a:srgbClr val="808080"/>
                    </a:solidFill>
                    <a:latin typeface="Calibri" charset="0"/>
                    <a:ea typeface="Calibri" charset="0"/>
                    <a:cs typeface="Calibri" charset="0"/>
                  </a:rPr>
                  <a:t>Time </a:t>
                </a:r>
                <a:r>
                  <a:rPr lang="en-US" sz="1133" dirty="0" err="1">
                    <a:solidFill>
                      <a:srgbClr val="808080"/>
                    </a:solidFill>
                    <a:latin typeface="Calibri" charset="0"/>
                    <a:ea typeface="Calibri" charset="0"/>
                    <a:cs typeface="Calibri" charset="0"/>
                  </a:rPr>
                  <a:t>criatiavo</a:t>
                </a:r>
                <a:r>
                  <a:rPr lang="en-US" sz="1133" dirty="0">
                    <a:solidFill>
                      <a:srgbClr val="808080"/>
                    </a:solidFill>
                    <a:latin typeface="Calibri" charset="0"/>
                    <a:ea typeface="Calibri" charset="0"/>
                    <a:cs typeface="Calibri" charset="0"/>
                  </a:rPr>
                  <a:t> e </a:t>
                </a:r>
                <a:r>
                  <a:rPr lang="en-US" sz="1133" dirty="0" err="1">
                    <a:solidFill>
                      <a:srgbClr val="808080"/>
                    </a:solidFill>
                    <a:latin typeface="Calibri" charset="0"/>
                    <a:ea typeface="Calibri" charset="0"/>
                    <a:cs typeface="Calibri" charset="0"/>
                  </a:rPr>
                  <a:t>interessado</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em</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propor</a:t>
                </a:r>
                <a:r>
                  <a:rPr lang="en-US" sz="1133" dirty="0">
                    <a:solidFill>
                      <a:srgbClr val="808080"/>
                    </a:solidFill>
                    <a:latin typeface="Calibri" charset="0"/>
                    <a:ea typeface="Calibri" charset="0"/>
                    <a:cs typeface="Calibri" charset="0"/>
                  </a:rPr>
                  <a:t> </a:t>
                </a:r>
                <a:r>
                  <a:rPr lang="en-US" sz="1133" dirty="0" err="1">
                    <a:solidFill>
                      <a:srgbClr val="808080"/>
                    </a:solidFill>
                    <a:latin typeface="Calibri" charset="0"/>
                    <a:ea typeface="Calibri" charset="0"/>
                    <a:cs typeface="Calibri" charset="0"/>
                  </a:rPr>
                  <a:t>soluções</a:t>
                </a:r>
                <a:r>
                  <a:rPr lang="en-US" sz="1133" dirty="0">
                    <a:solidFill>
                      <a:srgbClr val="808080"/>
                    </a:solidFill>
                    <a:latin typeface="Calibri" charset="0"/>
                    <a:ea typeface="Calibri" charset="0"/>
                    <a:cs typeface="Calibri" charset="0"/>
                  </a:rPr>
                  <a:t> que </a:t>
                </a:r>
                <a:r>
                  <a:rPr lang="en-US" sz="1133" dirty="0" err="1">
                    <a:solidFill>
                      <a:srgbClr val="808080"/>
                    </a:solidFill>
                    <a:latin typeface="Calibri" charset="0"/>
                    <a:ea typeface="Calibri" charset="0"/>
                    <a:cs typeface="Calibri" charset="0"/>
                  </a:rPr>
                  <a:t>atendam</a:t>
                </a:r>
                <a:r>
                  <a:rPr lang="en-US" sz="1133" dirty="0">
                    <a:solidFill>
                      <a:srgbClr val="808080"/>
                    </a:solidFill>
                    <a:latin typeface="Calibri" charset="0"/>
                    <a:ea typeface="Calibri" charset="0"/>
                    <a:cs typeface="Calibri" charset="0"/>
                  </a:rPr>
                  <a:t> as </a:t>
                </a:r>
                <a:r>
                  <a:rPr lang="en-US" sz="1133" dirty="0" err="1">
                    <a:solidFill>
                      <a:srgbClr val="808080"/>
                    </a:solidFill>
                    <a:latin typeface="Calibri" charset="0"/>
                    <a:ea typeface="Calibri" charset="0"/>
                    <a:cs typeface="Calibri" charset="0"/>
                  </a:rPr>
                  <a:t>necessidades</a:t>
                </a:r>
                <a:r>
                  <a:rPr lang="en-US" sz="1133" dirty="0">
                    <a:solidFill>
                      <a:srgbClr val="808080"/>
                    </a:solidFill>
                    <a:latin typeface="Calibri" charset="0"/>
                    <a:ea typeface="Calibri" charset="0"/>
                    <a:cs typeface="Calibri" charset="0"/>
                  </a:rPr>
                  <a:t> do </a:t>
                </a:r>
                <a:r>
                  <a:rPr lang="en-US" sz="1133" dirty="0" err="1">
                    <a:solidFill>
                      <a:srgbClr val="808080"/>
                    </a:solidFill>
                    <a:latin typeface="Calibri" charset="0"/>
                    <a:ea typeface="Calibri" charset="0"/>
                    <a:cs typeface="Calibri" charset="0"/>
                  </a:rPr>
                  <a:t>negócio</a:t>
                </a:r>
                <a:r>
                  <a:rPr lang="en-US" sz="1133" dirty="0">
                    <a:solidFill>
                      <a:srgbClr val="808080"/>
                    </a:solidFill>
                    <a:latin typeface="Calibri" charset="0"/>
                    <a:ea typeface="Calibri" charset="0"/>
                    <a:cs typeface="Calibri" charset="0"/>
                  </a:rPr>
                  <a:t>.</a:t>
                </a:r>
              </a:p>
            </p:txBody>
          </p:sp>
        </p:grpSp>
        <p:sp>
          <p:nvSpPr>
            <p:cNvPr id="24" name="Freeform 12">
              <a:extLst>
                <a:ext uri="{FF2B5EF4-FFF2-40B4-BE49-F238E27FC236}">
                  <a16:creationId xmlns:a16="http://schemas.microsoft.com/office/drawing/2014/main" id="{1504604A-0160-494E-A17F-394A9CFEF155}"/>
                </a:ext>
              </a:extLst>
            </p:cNvPr>
            <p:cNvSpPr>
              <a:spLocks noEditPoints="1"/>
            </p:cNvSpPr>
            <p:nvPr/>
          </p:nvSpPr>
          <p:spPr bwMode="auto">
            <a:xfrm>
              <a:off x="3151561" y="1797592"/>
              <a:ext cx="250759" cy="232827"/>
            </a:xfrm>
            <a:custGeom>
              <a:avLst/>
              <a:gdLst/>
              <a:ahLst/>
              <a:cxnLst>
                <a:cxn ang="0">
                  <a:pos x="0" y="15"/>
                </a:cxn>
                <a:cxn ang="0">
                  <a:pos x="9" y="1"/>
                </a:cxn>
                <a:cxn ang="0">
                  <a:pos x="158" y="0"/>
                </a:cxn>
                <a:cxn ang="0">
                  <a:pos x="243" y="96"/>
                </a:cxn>
                <a:cxn ang="0">
                  <a:pos x="255" y="133"/>
                </a:cxn>
                <a:cxn ang="0">
                  <a:pos x="271" y="161"/>
                </a:cxn>
                <a:cxn ang="0">
                  <a:pos x="272" y="191"/>
                </a:cxn>
                <a:cxn ang="0">
                  <a:pos x="257" y="221"/>
                </a:cxn>
                <a:cxn ang="0">
                  <a:pos x="334" y="309"/>
                </a:cxn>
                <a:cxn ang="0">
                  <a:pos x="329" y="314"/>
                </a:cxn>
                <a:cxn ang="0">
                  <a:pos x="243" y="232"/>
                </a:cxn>
                <a:cxn ang="0">
                  <a:pos x="238" y="320"/>
                </a:cxn>
                <a:cxn ang="0">
                  <a:pos x="15" y="324"/>
                </a:cxn>
                <a:cxn ang="0">
                  <a:pos x="10" y="309"/>
                </a:cxn>
                <a:cxn ang="0">
                  <a:pos x="228" y="314"/>
                </a:cxn>
                <a:cxn ang="0">
                  <a:pos x="233" y="309"/>
                </a:cxn>
                <a:cxn ang="0">
                  <a:pos x="214" y="243"/>
                </a:cxn>
                <a:cxn ang="0">
                  <a:pos x="187" y="240"/>
                </a:cxn>
                <a:cxn ang="0">
                  <a:pos x="160" y="223"/>
                </a:cxn>
                <a:cxn ang="0">
                  <a:pos x="52" y="222"/>
                </a:cxn>
                <a:cxn ang="0">
                  <a:pos x="52" y="214"/>
                </a:cxn>
                <a:cxn ang="0">
                  <a:pos x="148" y="205"/>
                </a:cxn>
                <a:cxn ang="0">
                  <a:pos x="56" y="182"/>
                </a:cxn>
                <a:cxn ang="0">
                  <a:pos x="51" y="177"/>
                </a:cxn>
                <a:cxn ang="0">
                  <a:pos x="142" y="172"/>
                </a:cxn>
                <a:cxn ang="0">
                  <a:pos x="152" y="142"/>
                </a:cxn>
                <a:cxn ang="0">
                  <a:pos x="51" y="139"/>
                </a:cxn>
                <a:cxn ang="0">
                  <a:pos x="54" y="132"/>
                </a:cxn>
                <a:cxn ang="0">
                  <a:pos x="170" y="122"/>
                </a:cxn>
                <a:cxn ang="0">
                  <a:pos x="200" y="111"/>
                </a:cxn>
                <a:cxn ang="0">
                  <a:pos x="227" y="114"/>
                </a:cxn>
                <a:cxn ang="0">
                  <a:pos x="164" y="101"/>
                </a:cxn>
                <a:cxn ang="0">
                  <a:pos x="153" y="90"/>
                </a:cxn>
                <a:cxn ang="0">
                  <a:pos x="13" y="10"/>
                </a:cxn>
                <a:cxn ang="0">
                  <a:pos x="51" y="96"/>
                </a:cxn>
                <a:cxn ang="0">
                  <a:pos x="56" y="91"/>
                </a:cxn>
                <a:cxn ang="0">
                  <a:pos x="120" y="94"/>
                </a:cxn>
                <a:cxn ang="0">
                  <a:pos x="118" y="101"/>
                </a:cxn>
                <a:cxn ang="0">
                  <a:pos x="52" y="100"/>
                </a:cxn>
                <a:cxn ang="0">
                  <a:pos x="51" y="258"/>
                </a:cxn>
                <a:cxn ang="0">
                  <a:pos x="187" y="253"/>
                </a:cxn>
                <a:cxn ang="0">
                  <a:pos x="192" y="258"/>
                </a:cxn>
                <a:cxn ang="0">
                  <a:pos x="187" y="263"/>
                </a:cxn>
                <a:cxn ang="0">
                  <a:pos x="51" y="260"/>
                </a:cxn>
                <a:cxn ang="0">
                  <a:pos x="196" y="122"/>
                </a:cxn>
                <a:cxn ang="0">
                  <a:pos x="161" y="147"/>
                </a:cxn>
                <a:cxn ang="0">
                  <a:pos x="153" y="188"/>
                </a:cxn>
                <a:cxn ang="0">
                  <a:pos x="177" y="224"/>
                </a:cxn>
                <a:cxn ang="0">
                  <a:pos x="219" y="232"/>
                </a:cxn>
                <a:cxn ang="0">
                  <a:pos x="254" y="207"/>
                </a:cxn>
                <a:cxn ang="0">
                  <a:pos x="262" y="166"/>
                </a:cxn>
                <a:cxn ang="0">
                  <a:pos x="238" y="131"/>
                </a:cxn>
                <a:cxn ang="0">
                  <a:pos x="162" y="84"/>
                </a:cxn>
                <a:cxn ang="0">
                  <a:pos x="167" y="91"/>
                </a:cxn>
              </a:cxnLst>
              <a:rect l="0" t="0" r="r" b="b"/>
              <a:pathLst>
                <a:path w="334" h="324">
                  <a:moveTo>
                    <a:pt x="4" y="320"/>
                  </a:moveTo>
                  <a:lnTo>
                    <a:pt x="4" y="320"/>
                  </a:lnTo>
                  <a:lnTo>
                    <a:pt x="1" y="315"/>
                  </a:lnTo>
                  <a:lnTo>
                    <a:pt x="0" y="309"/>
                  </a:lnTo>
                  <a:lnTo>
                    <a:pt x="0" y="15"/>
                  </a:lnTo>
                  <a:lnTo>
                    <a:pt x="0" y="15"/>
                  </a:lnTo>
                  <a:lnTo>
                    <a:pt x="1" y="9"/>
                  </a:lnTo>
                  <a:lnTo>
                    <a:pt x="4" y="5"/>
                  </a:lnTo>
                  <a:lnTo>
                    <a:pt x="4" y="5"/>
                  </a:lnTo>
                  <a:lnTo>
                    <a:pt x="9" y="1"/>
                  </a:lnTo>
                  <a:lnTo>
                    <a:pt x="15" y="0"/>
                  </a:lnTo>
                  <a:lnTo>
                    <a:pt x="157" y="0"/>
                  </a:lnTo>
                  <a:lnTo>
                    <a:pt x="157" y="0"/>
                  </a:lnTo>
                  <a:lnTo>
                    <a:pt x="158" y="0"/>
                  </a:lnTo>
                  <a:lnTo>
                    <a:pt x="158" y="0"/>
                  </a:lnTo>
                  <a:lnTo>
                    <a:pt x="161" y="2"/>
                  </a:lnTo>
                  <a:lnTo>
                    <a:pt x="242" y="93"/>
                  </a:lnTo>
                  <a:lnTo>
                    <a:pt x="242" y="93"/>
                  </a:lnTo>
                  <a:lnTo>
                    <a:pt x="243" y="95"/>
                  </a:lnTo>
                  <a:lnTo>
                    <a:pt x="243" y="96"/>
                  </a:lnTo>
                  <a:lnTo>
                    <a:pt x="243" y="96"/>
                  </a:lnTo>
                  <a:lnTo>
                    <a:pt x="243" y="121"/>
                  </a:lnTo>
                  <a:lnTo>
                    <a:pt x="243" y="121"/>
                  </a:lnTo>
                  <a:lnTo>
                    <a:pt x="249" y="126"/>
                  </a:lnTo>
                  <a:lnTo>
                    <a:pt x="255" y="133"/>
                  </a:lnTo>
                  <a:lnTo>
                    <a:pt x="260" y="139"/>
                  </a:lnTo>
                  <a:lnTo>
                    <a:pt x="265" y="146"/>
                  </a:lnTo>
                  <a:lnTo>
                    <a:pt x="265" y="146"/>
                  </a:lnTo>
                  <a:lnTo>
                    <a:pt x="268" y="153"/>
                  </a:lnTo>
                  <a:lnTo>
                    <a:pt x="271" y="161"/>
                  </a:lnTo>
                  <a:lnTo>
                    <a:pt x="272" y="169"/>
                  </a:lnTo>
                  <a:lnTo>
                    <a:pt x="273" y="177"/>
                  </a:lnTo>
                  <a:lnTo>
                    <a:pt x="273" y="177"/>
                  </a:lnTo>
                  <a:lnTo>
                    <a:pt x="272" y="184"/>
                  </a:lnTo>
                  <a:lnTo>
                    <a:pt x="272" y="191"/>
                  </a:lnTo>
                  <a:lnTo>
                    <a:pt x="270" y="197"/>
                  </a:lnTo>
                  <a:lnTo>
                    <a:pt x="268" y="203"/>
                  </a:lnTo>
                  <a:lnTo>
                    <a:pt x="265" y="209"/>
                  </a:lnTo>
                  <a:lnTo>
                    <a:pt x="261" y="215"/>
                  </a:lnTo>
                  <a:lnTo>
                    <a:pt x="257" y="221"/>
                  </a:lnTo>
                  <a:lnTo>
                    <a:pt x="252" y="226"/>
                  </a:lnTo>
                  <a:lnTo>
                    <a:pt x="333" y="305"/>
                  </a:lnTo>
                  <a:lnTo>
                    <a:pt x="333" y="305"/>
                  </a:lnTo>
                  <a:lnTo>
                    <a:pt x="334" y="307"/>
                  </a:lnTo>
                  <a:lnTo>
                    <a:pt x="334" y="309"/>
                  </a:lnTo>
                  <a:lnTo>
                    <a:pt x="334" y="311"/>
                  </a:lnTo>
                  <a:lnTo>
                    <a:pt x="333" y="313"/>
                  </a:lnTo>
                  <a:lnTo>
                    <a:pt x="333" y="313"/>
                  </a:lnTo>
                  <a:lnTo>
                    <a:pt x="329" y="314"/>
                  </a:lnTo>
                  <a:lnTo>
                    <a:pt x="329" y="314"/>
                  </a:lnTo>
                  <a:lnTo>
                    <a:pt x="325" y="313"/>
                  </a:lnTo>
                  <a:lnTo>
                    <a:pt x="245" y="232"/>
                  </a:lnTo>
                  <a:lnTo>
                    <a:pt x="245" y="232"/>
                  </a:lnTo>
                  <a:lnTo>
                    <a:pt x="243" y="232"/>
                  </a:lnTo>
                  <a:lnTo>
                    <a:pt x="243" y="232"/>
                  </a:lnTo>
                  <a:lnTo>
                    <a:pt x="243" y="233"/>
                  </a:lnTo>
                  <a:lnTo>
                    <a:pt x="243" y="309"/>
                  </a:lnTo>
                  <a:lnTo>
                    <a:pt x="243" y="309"/>
                  </a:lnTo>
                  <a:lnTo>
                    <a:pt x="242" y="315"/>
                  </a:lnTo>
                  <a:lnTo>
                    <a:pt x="238" y="320"/>
                  </a:lnTo>
                  <a:lnTo>
                    <a:pt x="238" y="320"/>
                  </a:lnTo>
                  <a:lnTo>
                    <a:pt x="234" y="323"/>
                  </a:lnTo>
                  <a:lnTo>
                    <a:pt x="228" y="324"/>
                  </a:lnTo>
                  <a:lnTo>
                    <a:pt x="15" y="324"/>
                  </a:lnTo>
                  <a:lnTo>
                    <a:pt x="15" y="324"/>
                  </a:lnTo>
                  <a:lnTo>
                    <a:pt x="9" y="323"/>
                  </a:lnTo>
                  <a:lnTo>
                    <a:pt x="4" y="320"/>
                  </a:lnTo>
                  <a:lnTo>
                    <a:pt x="4" y="320"/>
                  </a:lnTo>
                  <a:close/>
                  <a:moveTo>
                    <a:pt x="10" y="309"/>
                  </a:moveTo>
                  <a:lnTo>
                    <a:pt x="10" y="309"/>
                  </a:lnTo>
                  <a:lnTo>
                    <a:pt x="10" y="311"/>
                  </a:lnTo>
                  <a:lnTo>
                    <a:pt x="11" y="313"/>
                  </a:lnTo>
                  <a:lnTo>
                    <a:pt x="13" y="314"/>
                  </a:lnTo>
                  <a:lnTo>
                    <a:pt x="15" y="314"/>
                  </a:lnTo>
                  <a:lnTo>
                    <a:pt x="228" y="314"/>
                  </a:lnTo>
                  <a:lnTo>
                    <a:pt x="228" y="314"/>
                  </a:lnTo>
                  <a:lnTo>
                    <a:pt x="230" y="314"/>
                  </a:lnTo>
                  <a:lnTo>
                    <a:pt x="232" y="313"/>
                  </a:lnTo>
                  <a:lnTo>
                    <a:pt x="232" y="311"/>
                  </a:lnTo>
                  <a:lnTo>
                    <a:pt x="233" y="309"/>
                  </a:lnTo>
                  <a:lnTo>
                    <a:pt x="233" y="238"/>
                  </a:lnTo>
                  <a:lnTo>
                    <a:pt x="233" y="238"/>
                  </a:lnTo>
                  <a:lnTo>
                    <a:pt x="227" y="240"/>
                  </a:lnTo>
                  <a:lnTo>
                    <a:pt x="221" y="242"/>
                  </a:lnTo>
                  <a:lnTo>
                    <a:pt x="214" y="243"/>
                  </a:lnTo>
                  <a:lnTo>
                    <a:pt x="208" y="243"/>
                  </a:lnTo>
                  <a:lnTo>
                    <a:pt x="208" y="243"/>
                  </a:lnTo>
                  <a:lnTo>
                    <a:pt x="200" y="243"/>
                  </a:lnTo>
                  <a:lnTo>
                    <a:pt x="194" y="242"/>
                  </a:lnTo>
                  <a:lnTo>
                    <a:pt x="187" y="240"/>
                  </a:lnTo>
                  <a:lnTo>
                    <a:pt x="181" y="238"/>
                  </a:lnTo>
                  <a:lnTo>
                    <a:pt x="176" y="235"/>
                  </a:lnTo>
                  <a:lnTo>
                    <a:pt x="170" y="232"/>
                  </a:lnTo>
                  <a:lnTo>
                    <a:pt x="165" y="228"/>
                  </a:lnTo>
                  <a:lnTo>
                    <a:pt x="160" y="223"/>
                  </a:lnTo>
                  <a:lnTo>
                    <a:pt x="159" y="223"/>
                  </a:lnTo>
                  <a:lnTo>
                    <a:pt x="56" y="223"/>
                  </a:lnTo>
                  <a:lnTo>
                    <a:pt x="56" y="223"/>
                  </a:lnTo>
                  <a:lnTo>
                    <a:pt x="54" y="223"/>
                  </a:lnTo>
                  <a:lnTo>
                    <a:pt x="52" y="222"/>
                  </a:lnTo>
                  <a:lnTo>
                    <a:pt x="51" y="220"/>
                  </a:lnTo>
                  <a:lnTo>
                    <a:pt x="51" y="218"/>
                  </a:lnTo>
                  <a:lnTo>
                    <a:pt x="51" y="218"/>
                  </a:lnTo>
                  <a:lnTo>
                    <a:pt x="51" y="216"/>
                  </a:lnTo>
                  <a:lnTo>
                    <a:pt x="52" y="214"/>
                  </a:lnTo>
                  <a:lnTo>
                    <a:pt x="54" y="212"/>
                  </a:lnTo>
                  <a:lnTo>
                    <a:pt x="56" y="212"/>
                  </a:lnTo>
                  <a:lnTo>
                    <a:pt x="152" y="212"/>
                  </a:lnTo>
                  <a:lnTo>
                    <a:pt x="152" y="212"/>
                  </a:lnTo>
                  <a:lnTo>
                    <a:pt x="148" y="205"/>
                  </a:lnTo>
                  <a:lnTo>
                    <a:pt x="145" y="198"/>
                  </a:lnTo>
                  <a:lnTo>
                    <a:pt x="143" y="190"/>
                  </a:lnTo>
                  <a:lnTo>
                    <a:pt x="142" y="182"/>
                  </a:lnTo>
                  <a:lnTo>
                    <a:pt x="56" y="182"/>
                  </a:lnTo>
                  <a:lnTo>
                    <a:pt x="56" y="182"/>
                  </a:lnTo>
                  <a:lnTo>
                    <a:pt x="54" y="182"/>
                  </a:lnTo>
                  <a:lnTo>
                    <a:pt x="52" y="181"/>
                  </a:lnTo>
                  <a:lnTo>
                    <a:pt x="51" y="179"/>
                  </a:lnTo>
                  <a:lnTo>
                    <a:pt x="51" y="177"/>
                  </a:lnTo>
                  <a:lnTo>
                    <a:pt x="51" y="177"/>
                  </a:lnTo>
                  <a:lnTo>
                    <a:pt x="51" y="175"/>
                  </a:lnTo>
                  <a:lnTo>
                    <a:pt x="52" y="173"/>
                  </a:lnTo>
                  <a:lnTo>
                    <a:pt x="54" y="172"/>
                  </a:lnTo>
                  <a:lnTo>
                    <a:pt x="56" y="172"/>
                  </a:lnTo>
                  <a:lnTo>
                    <a:pt x="142" y="172"/>
                  </a:lnTo>
                  <a:lnTo>
                    <a:pt x="142" y="172"/>
                  </a:lnTo>
                  <a:lnTo>
                    <a:pt x="143" y="164"/>
                  </a:lnTo>
                  <a:lnTo>
                    <a:pt x="145" y="157"/>
                  </a:lnTo>
                  <a:lnTo>
                    <a:pt x="148" y="149"/>
                  </a:lnTo>
                  <a:lnTo>
                    <a:pt x="152" y="142"/>
                  </a:lnTo>
                  <a:lnTo>
                    <a:pt x="56" y="142"/>
                  </a:lnTo>
                  <a:lnTo>
                    <a:pt x="56" y="142"/>
                  </a:lnTo>
                  <a:lnTo>
                    <a:pt x="54" y="142"/>
                  </a:lnTo>
                  <a:lnTo>
                    <a:pt x="52" y="141"/>
                  </a:lnTo>
                  <a:lnTo>
                    <a:pt x="51" y="139"/>
                  </a:lnTo>
                  <a:lnTo>
                    <a:pt x="51" y="137"/>
                  </a:lnTo>
                  <a:lnTo>
                    <a:pt x="51" y="137"/>
                  </a:lnTo>
                  <a:lnTo>
                    <a:pt x="51" y="135"/>
                  </a:lnTo>
                  <a:lnTo>
                    <a:pt x="52" y="133"/>
                  </a:lnTo>
                  <a:lnTo>
                    <a:pt x="54" y="132"/>
                  </a:lnTo>
                  <a:lnTo>
                    <a:pt x="56" y="132"/>
                  </a:lnTo>
                  <a:lnTo>
                    <a:pt x="160" y="132"/>
                  </a:lnTo>
                  <a:lnTo>
                    <a:pt x="160" y="132"/>
                  </a:lnTo>
                  <a:lnTo>
                    <a:pt x="165" y="126"/>
                  </a:lnTo>
                  <a:lnTo>
                    <a:pt x="170" y="122"/>
                  </a:lnTo>
                  <a:lnTo>
                    <a:pt x="176" y="119"/>
                  </a:lnTo>
                  <a:lnTo>
                    <a:pt x="181" y="116"/>
                  </a:lnTo>
                  <a:lnTo>
                    <a:pt x="187" y="114"/>
                  </a:lnTo>
                  <a:lnTo>
                    <a:pt x="194" y="112"/>
                  </a:lnTo>
                  <a:lnTo>
                    <a:pt x="200" y="111"/>
                  </a:lnTo>
                  <a:lnTo>
                    <a:pt x="208" y="111"/>
                  </a:lnTo>
                  <a:lnTo>
                    <a:pt x="208" y="111"/>
                  </a:lnTo>
                  <a:lnTo>
                    <a:pt x="214" y="111"/>
                  </a:lnTo>
                  <a:lnTo>
                    <a:pt x="221" y="112"/>
                  </a:lnTo>
                  <a:lnTo>
                    <a:pt x="227" y="114"/>
                  </a:lnTo>
                  <a:lnTo>
                    <a:pt x="233" y="116"/>
                  </a:lnTo>
                  <a:lnTo>
                    <a:pt x="233" y="101"/>
                  </a:lnTo>
                  <a:lnTo>
                    <a:pt x="167" y="101"/>
                  </a:lnTo>
                  <a:lnTo>
                    <a:pt x="167" y="101"/>
                  </a:lnTo>
                  <a:lnTo>
                    <a:pt x="164" y="101"/>
                  </a:lnTo>
                  <a:lnTo>
                    <a:pt x="161" y="100"/>
                  </a:lnTo>
                  <a:lnTo>
                    <a:pt x="158" y="98"/>
                  </a:lnTo>
                  <a:lnTo>
                    <a:pt x="156" y="96"/>
                  </a:lnTo>
                  <a:lnTo>
                    <a:pt x="156" y="96"/>
                  </a:lnTo>
                  <a:lnTo>
                    <a:pt x="153" y="90"/>
                  </a:lnTo>
                  <a:lnTo>
                    <a:pt x="152" y="84"/>
                  </a:lnTo>
                  <a:lnTo>
                    <a:pt x="152" y="10"/>
                  </a:lnTo>
                  <a:lnTo>
                    <a:pt x="15" y="10"/>
                  </a:lnTo>
                  <a:lnTo>
                    <a:pt x="15" y="10"/>
                  </a:lnTo>
                  <a:lnTo>
                    <a:pt x="13" y="10"/>
                  </a:lnTo>
                  <a:lnTo>
                    <a:pt x="11" y="11"/>
                  </a:lnTo>
                  <a:lnTo>
                    <a:pt x="10" y="13"/>
                  </a:lnTo>
                  <a:lnTo>
                    <a:pt x="10" y="15"/>
                  </a:lnTo>
                  <a:lnTo>
                    <a:pt x="10" y="309"/>
                  </a:lnTo>
                  <a:close/>
                  <a:moveTo>
                    <a:pt x="51" y="96"/>
                  </a:moveTo>
                  <a:lnTo>
                    <a:pt x="51" y="96"/>
                  </a:lnTo>
                  <a:lnTo>
                    <a:pt x="51" y="94"/>
                  </a:lnTo>
                  <a:lnTo>
                    <a:pt x="52" y="92"/>
                  </a:lnTo>
                  <a:lnTo>
                    <a:pt x="54" y="91"/>
                  </a:lnTo>
                  <a:lnTo>
                    <a:pt x="56" y="91"/>
                  </a:lnTo>
                  <a:lnTo>
                    <a:pt x="116" y="91"/>
                  </a:lnTo>
                  <a:lnTo>
                    <a:pt x="116" y="91"/>
                  </a:lnTo>
                  <a:lnTo>
                    <a:pt x="118" y="91"/>
                  </a:lnTo>
                  <a:lnTo>
                    <a:pt x="120" y="92"/>
                  </a:lnTo>
                  <a:lnTo>
                    <a:pt x="120" y="94"/>
                  </a:lnTo>
                  <a:lnTo>
                    <a:pt x="121" y="96"/>
                  </a:lnTo>
                  <a:lnTo>
                    <a:pt x="121" y="96"/>
                  </a:lnTo>
                  <a:lnTo>
                    <a:pt x="120" y="98"/>
                  </a:lnTo>
                  <a:lnTo>
                    <a:pt x="120" y="100"/>
                  </a:lnTo>
                  <a:lnTo>
                    <a:pt x="118" y="101"/>
                  </a:lnTo>
                  <a:lnTo>
                    <a:pt x="116" y="101"/>
                  </a:lnTo>
                  <a:lnTo>
                    <a:pt x="56" y="101"/>
                  </a:lnTo>
                  <a:lnTo>
                    <a:pt x="56" y="101"/>
                  </a:lnTo>
                  <a:lnTo>
                    <a:pt x="54" y="101"/>
                  </a:lnTo>
                  <a:lnTo>
                    <a:pt x="52" y="100"/>
                  </a:lnTo>
                  <a:lnTo>
                    <a:pt x="51" y="98"/>
                  </a:lnTo>
                  <a:lnTo>
                    <a:pt x="51" y="96"/>
                  </a:lnTo>
                  <a:lnTo>
                    <a:pt x="51" y="96"/>
                  </a:lnTo>
                  <a:close/>
                  <a:moveTo>
                    <a:pt x="51" y="258"/>
                  </a:moveTo>
                  <a:lnTo>
                    <a:pt x="51" y="258"/>
                  </a:lnTo>
                  <a:lnTo>
                    <a:pt x="51" y="256"/>
                  </a:lnTo>
                  <a:lnTo>
                    <a:pt x="52" y="254"/>
                  </a:lnTo>
                  <a:lnTo>
                    <a:pt x="54" y="253"/>
                  </a:lnTo>
                  <a:lnTo>
                    <a:pt x="56" y="253"/>
                  </a:lnTo>
                  <a:lnTo>
                    <a:pt x="187" y="253"/>
                  </a:lnTo>
                  <a:lnTo>
                    <a:pt x="187" y="253"/>
                  </a:lnTo>
                  <a:lnTo>
                    <a:pt x="189" y="253"/>
                  </a:lnTo>
                  <a:lnTo>
                    <a:pt x="191" y="254"/>
                  </a:lnTo>
                  <a:lnTo>
                    <a:pt x="191" y="256"/>
                  </a:lnTo>
                  <a:lnTo>
                    <a:pt x="192" y="258"/>
                  </a:lnTo>
                  <a:lnTo>
                    <a:pt x="192" y="258"/>
                  </a:lnTo>
                  <a:lnTo>
                    <a:pt x="191" y="260"/>
                  </a:lnTo>
                  <a:lnTo>
                    <a:pt x="191" y="262"/>
                  </a:lnTo>
                  <a:lnTo>
                    <a:pt x="189" y="263"/>
                  </a:lnTo>
                  <a:lnTo>
                    <a:pt x="187" y="263"/>
                  </a:lnTo>
                  <a:lnTo>
                    <a:pt x="56" y="263"/>
                  </a:lnTo>
                  <a:lnTo>
                    <a:pt x="56" y="263"/>
                  </a:lnTo>
                  <a:lnTo>
                    <a:pt x="54" y="263"/>
                  </a:lnTo>
                  <a:lnTo>
                    <a:pt x="52" y="262"/>
                  </a:lnTo>
                  <a:lnTo>
                    <a:pt x="51" y="260"/>
                  </a:lnTo>
                  <a:lnTo>
                    <a:pt x="51" y="258"/>
                  </a:lnTo>
                  <a:lnTo>
                    <a:pt x="51" y="258"/>
                  </a:lnTo>
                  <a:close/>
                  <a:moveTo>
                    <a:pt x="208" y="121"/>
                  </a:moveTo>
                  <a:lnTo>
                    <a:pt x="208" y="121"/>
                  </a:lnTo>
                  <a:lnTo>
                    <a:pt x="196" y="122"/>
                  </a:lnTo>
                  <a:lnTo>
                    <a:pt x="186" y="125"/>
                  </a:lnTo>
                  <a:lnTo>
                    <a:pt x="177" y="131"/>
                  </a:lnTo>
                  <a:lnTo>
                    <a:pt x="168" y="138"/>
                  </a:lnTo>
                  <a:lnTo>
                    <a:pt x="168" y="138"/>
                  </a:lnTo>
                  <a:lnTo>
                    <a:pt x="161" y="147"/>
                  </a:lnTo>
                  <a:lnTo>
                    <a:pt x="156" y="156"/>
                  </a:lnTo>
                  <a:lnTo>
                    <a:pt x="153" y="166"/>
                  </a:lnTo>
                  <a:lnTo>
                    <a:pt x="152" y="177"/>
                  </a:lnTo>
                  <a:lnTo>
                    <a:pt x="152" y="177"/>
                  </a:lnTo>
                  <a:lnTo>
                    <a:pt x="153" y="188"/>
                  </a:lnTo>
                  <a:lnTo>
                    <a:pt x="156" y="198"/>
                  </a:lnTo>
                  <a:lnTo>
                    <a:pt x="161" y="207"/>
                  </a:lnTo>
                  <a:lnTo>
                    <a:pt x="168" y="217"/>
                  </a:lnTo>
                  <a:lnTo>
                    <a:pt x="168" y="217"/>
                  </a:lnTo>
                  <a:lnTo>
                    <a:pt x="177" y="224"/>
                  </a:lnTo>
                  <a:lnTo>
                    <a:pt x="186" y="229"/>
                  </a:lnTo>
                  <a:lnTo>
                    <a:pt x="196" y="232"/>
                  </a:lnTo>
                  <a:lnTo>
                    <a:pt x="208" y="233"/>
                  </a:lnTo>
                  <a:lnTo>
                    <a:pt x="208" y="233"/>
                  </a:lnTo>
                  <a:lnTo>
                    <a:pt x="219" y="232"/>
                  </a:lnTo>
                  <a:lnTo>
                    <a:pt x="229" y="229"/>
                  </a:lnTo>
                  <a:lnTo>
                    <a:pt x="238" y="224"/>
                  </a:lnTo>
                  <a:lnTo>
                    <a:pt x="247" y="217"/>
                  </a:lnTo>
                  <a:lnTo>
                    <a:pt x="247" y="217"/>
                  </a:lnTo>
                  <a:lnTo>
                    <a:pt x="254" y="207"/>
                  </a:lnTo>
                  <a:lnTo>
                    <a:pt x="259" y="198"/>
                  </a:lnTo>
                  <a:lnTo>
                    <a:pt x="262" y="188"/>
                  </a:lnTo>
                  <a:lnTo>
                    <a:pt x="263" y="177"/>
                  </a:lnTo>
                  <a:lnTo>
                    <a:pt x="263" y="177"/>
                  </a:lnTo>
                  <a:lnTo>
                    <a:pt x="262" y="166"/>
                  </a:lnTo>
                  <a:lnTo>
                    <a:pt x="259" y="156"/>
                  </a:lnTo>
                  <a:lnTo>
                    <a:pt x="254" y="147"/>
                  </a:lnTo>
                  <a:lnTo>
                    <a:pt x="247" y="138"/>
                  </a:lnTo>
                  <a:lnTo>
                    <a:pt x="247" y="138"/>
                  </a:lnTo>
                  <a:lnTo>
                    <a:pt x="238" y="131"/>
                  </a:lnTo>
                  <a:lnTo>
                    <a:pt x="229" y="125"/>
                  </a:lnTo>
                  <a:lnTo>
                    <a:pt x="219" y="122"/>
                  </a:lnTo>
                  <a:lnTo>
                    <a:pt x="208" y="121"/>
                  </a:lnTo>
                  <a:lnTo>
                    <a:pt x="208" y="121"/>
                  </a:lnTo>
                  <a:close/>
                  <a:moveTo>
                    <a:pt x="162" y="84"/>
                  </a:moveTo>
                  <a:lnTo>
                    <a:pt x="162" y="84"/>
                  </a:lnTo>
                  <a:lnTo>
                    <a:pt x="162" y="87"/>
                  </a:lnTo>
                  <a:lnTo>
                    <a:pt x="163" y="89"/>
                  </a:lnTo>
                  <a:lnTo>
                    <a:pt x="165" y="91"/>
                  </a:lnTo>
                  <a:lnTo>
                    <a:pt x="167" y="91"/>
                  </a:lnTo>
                  <a:lnTo>
                    <a:pt x="227" y="91"/>
                  </a:lnTo>
                  <a:lnTo>
                    <a:pt x="162" y="18"/>
                  </a:lnTo>
                  <a:lnTo>
                    <a:pt x="162" y="8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25" name="Freeform 20">
              <a:extLst>
                <a:ext uri="{FF2B5EF4-FFF2-40B4-BE49-F238E27FC236}">
                  <a16:creationId xmlns:a16="http://schemas.microsoft.com/office/drawing/2014/main" id="{0DFBA791-2187-4467-95B3-2CA03261F1DA}"/>
                </a:ext>
              </a:extLst>
            </p:cNvPr>
            <p:cNvSpPr>
              <a:spLocks noEditPoints="1"/>
            </p:cNvSpPr>
            <p:nvPr/>
          </p:nvSpPr>
          <p:spPr bwMode="auto">
            <a:xfrm>
              <a:off x="3101964" y="4197350"/>
              <a:ext cx="264256" cy="200983"/>
            </a:xfrm>
            <a:custGeom>
              <a:avLst/>
              <a:gdLst/>
              <a:ahLst/>
              <a:cxnLst>
                <a:cxn ang="0">
                  <a:pos x="425" y="76"/>
                </a:cxn>
                <a:cxn ang="0">
                  <a:pos x="420" y="81"/>
                </a:cxn>
                <a:cxn ang="0">
                  <a:pos x="1" y="78"/>
                </a:cxn>
                <a:cxn ang="0">
                  <a:pos x="5" y="5"/>
                </a:cxn>
                <a:cxn ang="0">
                  <a:pos x="409" y="0"/>
                </a:cxn>
                <a:cxn ang="0">
                  <a:pos x="425" y="309"/>
                </a:cxn>
                <a:cxn ang="0">
                  <a:pos x="416" y="323"/>
                </a:cxn>
                <a:cxn ang="0">
                  <a:pos x="5" y="320"/>
                </a:cxn>
                <a:cxn ang="0">
                  <a:pos x="0" y="106"/>
                </a:cxn>
                <a:cxn ang="0">
                  <a:pos x="5" y="101"/>
                </a:cxn>
                <a:cxn ang="0">
                  <a:pos x="10" y="309"/>
                </a:cxn>
                <a:cxn ang="0">
                  <a:pos x="15" y="314"/>
                </a:cxn>
                <a:cxn ang="0">
                  <a:pos x="415" y="311"/>
                </a:cxn>
                <a:cxn ang="0">
                  <a:pos x="417" y="102"/>
                </a:cxn>
                <a:cxn ang="0">
                  <a:pos x="424" y="102"/>
                </a:cxn>
                <a:cxn ang="0">
                  <a:pos x="415" y="15"/>
                </a:cxn>
                <a:cxn ang="0">
                  <a:pos x="15" y="10"/>
                </a:cxn>
                <a:cxn ang="0">
                  <a:pos x="10" y="15"/>
                </a:cxn>
                <a:cxn ang="0">
                  <a:pos x="40" y="30"/>
                </a:cxn>
                <a:cxn ang="0">
                  <a:pos x="50" y="40"/>
                </a:cxn>
                <a:cxn ang="0">
                  <a:pos x="44" y="50"/>
                </a:cxn>
                <a:cxn ang="0">
                  <a:pos x="33" y="48"/>
                </a:cxn>
                <a:cxn ang="0">
                  <a:pos x="33" y="33"/>
                </a:cxn>
                <a:cxn ang="0">
                  <a:pos x="45" y="283"/>
                </a:cxn>
                <a:cxn ang="0">
                  <a:pos x="40" y="278"/>
                </a:cxn>
                <a:cxn ang="0">
                  <a:pos x="43" y="111"/>
                </a:cxn>
                <a:cxn ang="0">
                  <a:pos x="181" y="112"/>
                </a:cxn>
                <a:cxn ang="0">
                  <a:pos x="182" y="280"/>
                </a:cxn>
                <a:cxn ang="0">
                  <a:pos x="50" y="273"/>
                </a:cxn>
                <a:cxn ang="0">
                  <a:pos x="80" y="30"/>
                </a:cxn>
                <a:cxn ang="0">
                  <a:pos x="91" y="36"/>
                </a:cxn>
                <a:cxn ang="0">
                  <a:pos x="89" y="48"/>
                </a:cxn>
                <a:cxn ang="0">
                  <a:pos x="73" y="48"/>
                </a:cxn>
                <a:cxn ang="0">
                  <a:pos x="71" y="36"/>
                </a:cxn>
                <a:cxn ang="0">
                  <a:pos x="80" y="30"/>
                </a:cxn>
                <a:cxn ang="0">
                  <a:pos x="129" y="33"/>
                </a:cxn>
                <a:cxn ang="0">
                  <a:pos x="129" y="48"/>
                </a:cxn>
                <a:cxn ang="0">
                  <a:pos x="117" y="50"/>
                </a:cxn>
                <a:cxn ang="0">
                  <a:pos x="111" y="40"/>
                </a:cxn>
                <a:cxn ang="0">
                  <a:pos x="121" y="30"/>
                </a:cxn>
                <a:cxn ang="0">
                  <a:pos x="224" y="143"/>
                </a:cxn>
                <a:cxn ang="0">
                  <a:pos x="382" y="142"/>
                </a:cxn>
                <a:cxn ang="0">
                  <a:pos x="384" y="149"/>
                </a:cxn>
                <a:cxn ang="0">
                  <a:pos x="227" y="152"/>
                </a:cxn>
                <a:cxn ang="0">
                  <a:pos x="222" y="147"/>
                </a:cxn>
                <a:cxn ang="0">
                  <a:pos x="225" y="192"/>
                </a:cxn>
                <a:cxn ang="0">
                  <a:pos x="383" y="193"/>
                </a:cxn>
                <a:cxn ang="0">
                  <a:pos x="383" y="201"/>
                </a:cxn>
                <a:cxn ang="0">
                  <a:pos x="225" y="202"/>
                </a:cxn>
                <a:cxn ang="0">
                  <a:pos x="222" y="248"/>
                </a:cxn>
                <a:cxn ang="0">
                  <a:pos x="227" y="243"/>
                </a:cxn>
                <a:cxn ang="0">
                  <a:pos x="384" y="246"/>
                </a:cxn>
                <a:cxn ang="0">
                  <a:pos x="382" y="253"/>
                </a:cxn>
                <a:cxn ang="0">
                  <a:pos x="224" y="252"/>
                </a:cxn>
              </a:cxnLst>
              <a:rect l="0" t="0" r="r" b="b"/>
              <a:pathLst>
                <a:path w="425" h="324">
                  <a:moveTo>
                    <a:pt x="421" y="5"/>
                  </a:moveTo>
                  <a:lnTo>
                    <a:pt x="421" y="5"/>
                  </a:lnTo>
                  <a:lnTo>
                    <a:pt x="424" y="9"/>
                  </a:lnTo>
                  <a:lnTo>
                    <a:pt x="425" y="15"/>
                  </a:lnTo>
                  <a:lnTo>
                    <a:pt x="425" y="76"/>
                  </a:lnTo>
                  <a:lnTo>
                    <a:pt x="425" y="76"/>
                  </a:lnTo>
                  <a:lnTo>
                    <a:pt x="425" y="78"/>
                  </a:lnTo>
                  <a:lnTo>
                    <a:pt x="424" y="80"/>
                  </a:lnTo>
                  <a:lnTo>
                    <a:pt x="423" y="81"/>
                  </a:lnTo>
                  <a:lnTo>
                    <a:pt x="420" y="81"/>
                  </a:lnTo>
                  <a:lnTo>
                    <a:pt x="5" y="81"/>
                  </a:lnTo>
                  <a:lnTo>
                    <a:pt x="5" y="81"/>
                  </a:lnTo>
                  <a:lnTo>
                    <a:pt x="3" y="81"/>
                  </a:lnTo>
                  <a:lnTo>
                    <a:pt x="2" y="80"/>
                  </a:lnTo>
                  <a:lnTo>
                    <a:pt x="1" y="78"/>
                  </a:lnTo>
                  <a:lnTo>
                    <a:pt x="0" y="76"/>
                  </a:lnTo>
                  <a:lnTo>
                    <a:pt x="0" y="15"/>
                  </a:lnTo>
                  <a:lnTo>
                    <a:pt x="0" y="15"/>
                  </a:lnTo>
                  <a:lnTo>
                    <a:pt x="2" y="9"/>
                  </a:lnTo>
                  <a:lnTo>
                    <a:pt x="5" y="5"/>
                  </a:lnTo>
                  <a:lnTo>
                    <a:pt x="5" y="5"/>
                  </a:lnTo>
                  <a:lnTo>
                    <a:pt x="10" y="1"/>
                  </a:lnTo>
                  <a:lnTo>
                    <a:pt x="15" y="0"/>
                  </a:lnTo>
                  <a:lnTo>
                    <a:pt x="409" y="0"/>
                  </a:lnTo>
                  <a:lnTo>
                    <a:pt x="409" y="0"/>
                  </a:lnTo>
                  <a:lnTo>
                    <a:pt x="416" y="1"/>
                  </a:lnTo>
                  <a:lnTo>
                    <a:pt x="421" y="5"/>
                  </a:lnTo>
                  <a:lnTo>
                    <a:pt x="421" y="5"/>
                  </a:lnTo>
                  <a:close/>
                  <a:moveTo>
                    <a:pt x="425" y="106"/>
                  </a:moveTo>
                  <a:lnTo>
                    <a:pt x="425" y="309"/>
                  </a:lnTo>
                  <a:lnTo>
                    <a:pt x="425" y="309"/>
                  </a:lnTo>
                  <a:lnTo>
                    <a:pt x="424" y="315"/>
                  </a:lnTo>
                  <a:lnTo>
                    <a:pt x="421" y="320"/>
                  </a:lnTo>
                  <a:lnTo>
                    <a:pt x="421" y="320"/>
                  </a:lnTo>
                  <a:lnTo>
                    <a:pt x="416" y="323"/>
                  </a:lnTo>
                  <a:lnTo>
                    <a:pt x="409" y="324"/>
                  </a:lnTo>
                  <a:lnTo>
                    <a:pt x="15" y="324"/>
                  </a:lnTo>
                  <a:lnTo>
                    <a:pt x="15" y="324"/>
                  </a:lnTo>
                  <a:lnTo>
                    <a:pt x="10" y="323"/>
                  </a:lnTo>
                  <a:lnTo>
                    <a:pt x="5" y="320"/>
                  </a:lnTo>
                  <a:lnTo>
                    <a:pt x="5" y="320"/>
                  </a:lnTo>
                  <a:lnTo>
                    <a:pt x="2" y="315"/>
                  </a:lnTo>
                  <a:lnTo>
                    <a:pt x="0" y="309"/>
                  </a:lnTo>
                  <a:lnTo>
                    <a:pt x="0" y="106"/>
                  </a:lnTo>
                  <a:lnTo>
                    <a:pt x="0" y="106"/>
                  </a:lnTo>
                  <a:lnTo>
                    <a:pt x="1" y="104"/>
                  </a:lnTo>
                  <a:lnTo>
                    <a:pt x="2" y="102"/>
                  </a:lnTo>
                  <a:lnTo>
                    <a:pt x="3" y="101"/>
                  </a:lnTo>
                  <a:lnTo>
                    <a:pt x="5" y="101"/>
                  </a:lnTo>
                  <a:lnTo>
                    <a:pt x="5" y="101"/>
                  </a:lnTo>
                  <a:lnTo>
                    <a:pt x="8" y="101"/>
                  </a:lnTo>
                  <a:lnTo>
                    <a:pt x="9" y="102"/>
                  </a:lnTo>
                  <a:lnTo>
                    <a:pt x="10" y="104"/>
                  </a:lnTo>
                  <a:lnTo>
                    <a:pt x="10" y="106"/>
                  </a:lnTo>
                  <a:lnTo>
                    <a:pt x="10" y="309"/>
                  </a:lnTo>
                  <a:lnTo>
                    <a:pt x="10" y="309"/>
                  </a:lnTo>
                  <a:lnTo>
                    <a:pt x="11" y="311"/>
                  </a:lnTo>
                  <a:lnTo>
                    <a:pt x="12" y="313"/>
                  </a:lnTo>
                  <a:lnTo>
                    <a:pt x="13" y="314"/>
                  </a:lnTo>
                  <a:lnTo>
                    <a:pt x="15" y="314"/>
                  </a:lnTo>
                  <a:lnTo>
                    <a:pt x="409" y="314"/>
                  </a:lnTo>
                  <a:lnTo>
                    <a:pt x="409" y="314"/>
                  </a:lnTo>
                  <a:lnTo>
                    <a:pt x="412" y="314"/>
                  </a:lnTo>
                  <a:lnTo>
                    <a:pt x="413" y="313"/>
                  </a:lnTo>
                  <a:lnTo>
                    <a:pt x="415" y="311"/>
                  </a:lnTo>
                  <a:lnTo>
                    <a:pt x="415" y="309"/>
                  </a:lnTo>
                  <a:lnTo>
                    <a:pt x="415" y="106"/>
                  </a:lnTo>
                  <a:lnTo>
                    <a:pt x="415" y="106"/>
                  </a:lnTo>
                  <a:lnTo>
                    <a:pt x="416" y="104"/>
                  </a:lnTo>
                  <a:lnTo>
                    <a:pt x="417" y="102"/>
                  </a:lnTo>
                  <a:lnTo>
                    <a:pt x="418" y="101"/>
                  </a:lnTo>
                  <a:lnTo>
                    <a:pt x="420" y="101"/>
                  </a:lnTo>
                  <a:lnTo>
                    <a:pt x="420" y="101"/>
                  </a:lnTo>
                  <a:lnTo>
                    <a:pt x="423" y="101"/>
                  </a:lnTo>
                  <a:lnTo>
                    <a:pt x="424" y="102"/>
                  </a:lnTo>
                  <a:lnTo>
                    <a:pt x="425" y="104"/>
                  </a:lnTo>
                  <a:lnTo>
                    <a:pt x="425" y="106"/>
                  </a:lnTo>
                  <a:lnTo>
                    <a:pt x="425" y="106"/>
                  </a:lnTo>
                  <a:close/>
                  <a:moveTo>
                    <a:pt x="415" y="15"/>
                  </a:moveTo>
                  <a:lnTo>
                    <a:pt x="415" y="15"/>
                  </a:lnTo>
                  <a:lnTo>
                    <a:pt x="415" y="13"/>
                  </a:lnTo>
                  <a:lnTo>
                    <a:pt x="413" y="11"/>
                  </a:lnTo>
                  <a:lnTo>
                    <a:pt x="412" y="10"/>
                  </a:lnTo>
                  <a:lnTo>
                    <a:pt x="409" y="10"/>
                  </a:lnTo>
                  <a:lnTo>
                    <a:pt x="15" y="10"/>
                  </a:lnTo>
                  <a:lnTo>
                    <a:pt x="15" y="10"/>
                  </a:lnTo>
                  <a:lnTo>
                    <a:pt x="13" y="10"/>
                  </a:lnTo>
                  <a:lnTo>
                    <a:pt x="12" y="11"/>
                  </a:lnTo>
                  <a:lnTo>
                    <a:pt x="11" y="13"/>
                  </a:lnTo>
                  <a:lnTo>
                    <a:pt x="10" y="15"/>
                  </a:lnTo>
                  <a:lnTo>
                    <a:pt x="10" y="71"/>
                  </a:lnTo>
                  <a:lnTo>
                    <a:pt x="415" y="71"/>
                  </a:lnTo>
                  <a:lnTo>
                    <a:pt x="415" y="15"/>
                  </a:lnTo>
                  <a:close/>
                  <a:moveTo>
                    <a:pt x="40" y="30"/>
                  </a:moveTo>
                  <a:lnTo>
                    <a:pt x="40" y="30"/>
                  </a:lnTo>
                  <a:lnTo>
                    <a:pt x="44" y="31"/>
                  </a:lnTo>
                  <a:lnTo>
                    <a:pt x="48" y="33"/>
                  </a:lnTo>
                  <a:lnTo>
                    <a:pt x="48" y="33"/>
                  </a:lnTo>
                  <a:lnTo>
                    <a:pt x="50" y="36"/>
                  </a:lnTo>
                  <a:lnTo>
                    <a:pt x="50" y="40"/>
                  </a:lnTo>
                  <a:lnTo>
                    <a:pt x="50" y="40"/>
                  </a:lnTo>
                  <a:lnTo>
                    <a:pt x="50" y="45"/>
                  </a:lnTo>
                  <a:lnTo>
                    <a:pt x="48" y="48"/>
                  </a:lnTo>
                  <a:lnTo>
                    <a:pt x="48" y="48"/>
                  </a:lnTo>
                  <a:lnTo>
                    <a:pt x="44" y="50"/>
                  </a:lnTo>
                  <a:lnTo>
                    <a:pt x="40" y="51"/>
                  </a:lnTo>
                  <a:lnTo>
                    <a:pt x="40" y="51"/>
                  </a:lnTo>
                  <a:lnTo>
                    <a:pt x="36" y="50"/>
                  </a:lnTo>
                  <a:lnTo>
                    <a:pt x="33" y="48"/>
                  </a:lnTo>
                  <a:lnTo>
                    <a:pt x="33" y="48"/>
                  </a:lnTo>
                  <a:lnTo>
                    <a:pt x="31" y="45"/>
                  </a:lnTo>
                  <a:lnTo>
                    <a:pt x="30" y="40"/>
                  </a:lnTo>
                  <a:lnTo>
                    <a:pt x="30" y="40"/>
                  </a:lnTo>
                  <a:lnTo>
                    <a:pt x="31" y="36"/>
                  </a:lnTo>
                  <a:lnTo>
                    <a:pt x="33" y="33"/>
                  </a:lnTo>
                  <a:lnTo>
                    <a:pt x="33" y="33"/>
                  </a:lnTo>
                  <a:lnTo>
                    <a:pt x="36" y="31"/>
                  </a:lnTo>
                  <a:lnTo>
                    <a:pt x="40" y="30"/>
                  </a:lnTo>
                  <a:lnTo>
                    <a:pt x="40" y="30"/>
                  </a:lnTo>
                  <a:close/>
                  <a:moveTo>
                    <a:pt x="45" y="283"/>
                  </a:moveTo>
                  <a:lnTo>
                    <a:pt x="45" y="283"/>
                  </a:lnTo>
                  <a:lnTo>
                    <a:pt x="43" y="283"/>
                  </a:lnTo>
                  <a:lnTo>
                    <a:pt x="42" y="282"/>
                  </a:lnTo>
                  <a:lnTo>
                    <a:pt x="41" y="280"/>
                  </a:lnTo>
                  <a:lnTo>
                    <a:pt x="40" y="278"/>
                  </a:lnTo>
                  <a:lnTo>
                    <a:pt x="40" y="116"/>
                  </a:lnTo>
                  <a:lnTo>
                    <a:pt x="40" y="116"/>
                  </a:lnTo>
                  <a:lnTo>
                    <a:pt x="41" y="114"/>
                  </a:lnTo>
                  <a:lnTo>
                    <a:pt x="42" y="112"/>
                  </a:lnTo>
                  <a:lnTo>
                    <a:pt x="43" y="111"/>
                  </a:lnTo>
                  <a:lnTo>
                    <a:pt x="45" y="111"/>
                  </a:lnTo>
                  <a:lnTo>
                    <a:pt x="177" y="111"/>
                  </a:lnTo>
                  <a:lnTo>
                    <a:pt x="177" y="111"/>
                  </a:lnTo>
                  <a:lnTo>
                    <a:pt x="180" y="111"/>
                  </a:lnTo>
                  <a:lnTo>
                    <a:pt x="181" y="112"/>
                  </a:lnTo>
                  <a:lnTo>
                    <a:pt x="182" y="114"/>
                  </a:lnTo>
                  <a:lnTo>
                    <a:pt x="182" y="116"/>
                  </a:lnTo>
                  <a:lnTo>
                    <a:pt x="182" y="278"/>
                  </a:lnTo>
                  <a:lnTo>
                    <a:pt x="182" y="278"/>
                  </a:lnTo>
                  <a:lnTo>
                    <a:pt x="182" y="280"/>
                  </a:lnTo>
                  <a:lnTo>
                    <a:pt x="181" y="282"/>
                  </a:lnTo>
                  <a:lnTo>
                    <a:pt x="180" y="283"/>
                  </a:lnTo>
                  <a:lnTo>
                    <a:pt x="177" y="283"/>
                  </a:lnTo>
                  <a:lnTo>
                    <a:pt x="45" y="283"/>
                  </a:lnTo>
                  <a:close/>
                  <a:moveTo>
                    <a:pt x="50" y="273"/>
                  </a:moveTo>
                  <a:lnTo>
                    <a:pt x="172" y="273"/>
                  </a:lnTo>
                  <a:lnTo>
                    <a:pt x="172" y="121"/>
                  </a:lnTo>
                  <a:lnTo>
                    <a:pt x="50" y="121"/>
                  </a:lnTo>
                  <a:lnTo>
                    <a:pt x="50" y="273"/>
                  </a:lnTo>
                  <a:close/>
                  <a:moveTo>
                    <a:pt x="80" y="30"/>
                  </a:moveTo>
                  <a:lnTo>
                    <a:pt x="80" y="30"/>
                  </a:lnTo>
                  <a:lnTo>
                    <a:pt x="85" y="31"/>
                  </a:lnTo>
                  <a:lnTo>
                    <a:pt x="89" y="33"/>
                  </a:lnTo>
                  <a:lnTo>
                    <a:pt x="89" y="33"/>
                  </a:lnTo>
                  <a:lnTo>
                    <a:pt x="91" y="36"/>
                  </a:lnTo>
                  <a:lnTo>
                    <a:pt x="91" y="40"/>
                  </a:lnTo>
                  <a:lnTo>
                    <a:pt x="91" y="40"/>
                  </a:lnTo>
                  <a:lnTo>
                    <a:pt x="91" y="45"/>
                  </a:lnTo>
                  <a:lnTo>
                    <a:pt x="89" y="48"/>
                  </a:lnTo>
                  <a:lnTo>
                    <a:pt x="89" y="48"/>
                  </a:lnTo>
                  <a:lnTo>
                    <a:pt x="85" y="50"/>
                  </a:lnTo>
                  <a:lnTo>
                    <a:pt x="80" y="51"/>
                  </a:lnTo>
                  <a:lnTo>
                    <a:pt x="80" y="51"/>
                  </a:lnTo>
                  <a:lnTo>
                    <a:pt x="76" y="50"/>
                  </a:lnTo>
                  <a:lnTo>
                    <a:pt x="73" y="48"/>
                  </a:lnTo>
                  <a:lnTo>
                    <a:pt x="73" y="48"/>
                  </a:lnTo>
                  <a:lnTo>
                    <a:pt x="71" y="45"/>
                  </a:lnTo>
                  <a:lnTo>
                    <a:pt x="70" y="40"/>
                  </a:lnTo>
                  <a:lnTo>
                    <a:pt x="70" y="40"/>
                  </a:lnTo>
                  <a:lnTo>
                    <a:pt x="71" y="36"/>
                  </a:lnTo>
                  <a:lnTo>
                    <a:pt x="73" y="33"/>
                  </a:lnTo>
                  <a:lnTo>
                    <a:pt x="73" y="33"/>
                  </a:lnTo>
                  <a:lnTo>
                    <a:pt x="76" y="31"/>
                  </a:lnTo>
                  <a:lnTo>
                    <a:pt x="80" y="30"/>
                  </a:lnTo>
                  <a:lnTo>
                    <a:pt x="80" y="30"/>
                  </a:lnTo>
                  <a:close/>
                  <a:moveTo>
                    <a:pt x="121" y="30"/>
                  </a:moveTo>
                  <a:lnTo>
                    <a:pt x="121" y="30"/>
                  </a:lnTo>
                  <a:lnTo>
                    <a:pt x="125" y="31"/>
                  </a:lnTo>
                  <a:lnTo>
                    <a:pt x="129" y="33"/>
                  </a:lnTo>
                  <a:lnTo>
                    <a:pt x="129" y="33"/>
                  </a:lnTo>
                  <a:lnTo>
                    <a:pt x="131" y="36"/>
                  </a:lnTo>
                  <a:lnTo>
                    <a:pt x="131" y="40"/>
                  </a:lnTo>
                  <a:lnTo>
                    <a:pt x="131" y="40"/>
                  </a:lnTo>
                  <a:lnTo>
                    <a:pt x="131" y="45"/>
                  </a:lnTo>
                  <a:lnTo>
                    <a:pt x="129" y="48"/>
                  </a:lnTo>
                  <a:lnTo>
                    <a:pt x="129" y="48"/>
                  </a:lnTo>
                  <a:lnTo>
                    <a:pt x="125" y="50"/>
                  </a:lnTo>
                  <a:lnTo>
                    <a:pt x="121" y="51"/>
                  </a:lnTo>
                  <a:lnTo>
                    <a:pt x="121" y="51"/>
                  </a:lnTo>
                  <a:lnTo>
                    <a:pt x="117" y="50"/>
                  </a:lnTo>
                  <a:lnTo>
                    <a:pt x="114" y="48"/>
                  </a:lnTo>
                  <a:lnTo>
                    <a:pt x="114" y="48"/>
                  </a:lnTo>
                  <a:lnTo>
                    <a:pt x="112" y="45"/>
                  </a:lnTo>
                  <a:lnTo>
                    <a:pt x="111" y="40"/>
                  </a:lnTo>
                  <a:lnTo>
                    <a:pt x="111" y="40"/>
                  </a:lnTo>
                  <a:lnTo>
                    <a:pt x="112" y="36"/>
                  </a:lnTo>
                  <a:lnTo>
                    <a:pt x="114" y="33"/>
                  </a:lnTo>
                  <a:lnTo>
                    <a:pt x="114" y="33"/>
                  </a:lnTo>
                  <a:lnTo>
                    <a:pt x="117" y="31"/>
                  </a:lnTo>
                  <a:lnTo>
                    <a:pt x="121" y="30"/>
                  </a:lnTo>
                  <a:lnTo>
                    <a:pt x="121" y="30"/>
                  </a:lnTo>
                  <a:close/>
                  <a:moveTo>
                    <a:pt x="222" y="147"/>
                  </a:moveTo>
                  <a:lnTo>
                    <a:pt x="222" y="147"/>
                  </a:lnTo>
                  <a:lnTo>
                    <a:pt x="223" y="145"/>
                  </a:lnTo>
                  <a:lnTo>
                    <a:pt x="224" y="143"/>
                  </a:lnTo>
                  <a:lnTo>
                    <a:pt x="225" y="142"/>
                  </a:lnTo>
                  <a:lnTo>
                    <a:pt x="227" y="142"/>
                  </a:lnTo>
                  <a:lnTo>
                    <a:pt x="379" y="142"/>
                  </a:lnTo>
                  <a:lnTo>
                    <a:pt x="379" y="142"/>
                  </a:lnTo>
                  <a:lnTo>
                    <a:pt x="382" y="142"/>
                  </a:lnTo>
                  <a:lnTo>
                    <a:pt x="383" y="143"/>
                  </a:lnTo>
                  <a:lnTo>
                    <a:pt x="384" y="145"/>
                  </a:lnTo>
                  <a:lnTo>
                    <a:pt x="384" y="147"/>
                  </a:lnTo>
                  <a:lnTo>
                    <a:pt x="384" y="147"/>
                  </a:lnTo>
                  <a:lnTo>
                    <a:pt x="384" y="149"/>
                  </a:lnTo>
                  <a:lnTo>
                    <a:pt x="383" y="151"/>
                  </a:lnTo>
                  <a:lnTo>
                    <a:pt x="382" y="152"/>
                  </a:lnTo>
                  <a:lnTo>
                    <a:pt x="379" y="152"/>
                  </a:lnTo>
                  <a:lnTo>
                    <a:pt x="227" y="152"/>
                  </a:lnTo>
                  <a:lnTo>
                    <a:pt x="227" y="152"/>
                  </a:lnTo>
                  <a:lnTo>
                    <a:pt x="225" y="152"/>
                  </a:lnTo>
                  <a:lnTo>
                    <a:pt x="224" y="151"/>
                  </a:lnTo>
                  <a:lnTo>
                    <a:pt x="223" y="149"/>
                  </a:lnTo>
                  <a:lnTo>
                    <a:pt x="222" y="147"/>
                  </a:lnTo>
                  <a:lnTo>
                    <a:pt x="222" y="147"/>
                  </a:lnTo>
                  <a:close/>
                  <a:moveTo>
                    <a:pt x="222" y="197"/>
                  </a:moveTo>
                  <a:lnTo>
                    <a:pt x="222" y="197"/>
                  </a:lnTo>
                  <a:lnTo>
                    <a:pt x="223" y="195"/>
                  </a:lnTo>
                  <a:lnTo>
                    <a:pt x="224" y="193"/>
                  </a:lnTo>
                  <a:lnTo>
                    <a:pt x="225" y="192"/>
                  </a:lnTo>
                  <a:lnTo>
                    <a:pt x="227" y="192"/>
                  </a:lnTo>
                  <a:lnTo>
                    <a:pt x="379" y="192"/>
                  </a:lnTo>
                  <a:lnTo>
                    <a:pt x="379" y="192"/>
                  </a:lnTo>
                  <a:lnTo>
                    <a:pt x="382" y="192"/>
                  </a:lnTo>
                  <a:lnTo>
                    <a:pt x="383" y="193"/>
                  </a:lnTo>
                  <a:lnTo>
                    <a:pt x="384" y="195"/>
                  </a:lnTo>
                  <a:lnTo>
                    <a:pt x="384" y="197"/>
                  </a:lnTo>
                  <a:lnTo>
                    <a:pt x="384" y="197"/>
                  </a:lnTo>
                  <a:lnTo>
                    <a:pt x="384" y="199"/>
                  </a:lnTo>
                  <a:lnTo>
                    <a:pt x="383" y="201"/>
                  </a:lnTo>
                  <a:lnTo>
                    <a:pt x="382" y="202"/>
                  </a:lnTo>
                  <a:lnTo>
                    <a:pt x="379" y="202"/>
                  </a:lnTo>
                  <a:lnTo>
                    <a:pt x="227" y="202"/>
                  </a:lnTo>
                  <a:lnTo>
                    <a:pt x="227" y="202"/>
                  </a:lnTo>
                  <a:lnTo>
                    <a:pt x="225" y="202"/>
                  </a:lnTo>
                  <a:lnTo>
                    <a:pt x="224" y="201"/>
                  </a:lnTo>
                  <a:lnTo>
                    <a:pt x="223" y="199"/>
                  </a:lnTo>
                  <a:lnTo>
                    <a:pt x="222" y="197"/>
                  </a:lnTo>
                  <a:lnTo>
                    <a:pt x="222" y="197"/>
                  </a:lnTo>
                  <a:close/>
                  <a:moveTo>
                    <a:pt x="222" y="248"/>
                  </a:moveTo>
                  <a:lnTo>
                    <a:pt x="222" y="248"/>
                  </a:lnTo>
                  <a:lnTo>
                    <a:pt x="223" y="246"/>
                  </a:lnTo>
                  <a:lnTo>
                    <a:pt x="224" y="244"/>
                  </a:lnTo>
                  <a:lnTo>
                    <a:pt x="225" y="243"/>
                  </a:lnTo>
                  <a:lnTo>
                    <a:pt x="227" y="243"/>
                  </a:lnTo>
                  <a:lnTo>
                    <a:pt x="379" y="243"/>
                  </a:lnTo>
                  <a:lnTo>
                    <a:pt x="379" y="243"/>
                  </a:lnTo>
                  <a:lnTo>
                    <a:pt x="382" y="243"/>
                  </a:lnTo>
                  <a:lnTo>
                    <a:pt x="383" y="244"/>
                  </a:lnTo>
                  <a:lnTo>
                    <a:pt x="384" y="246"/>
                  </a:lnTo>
                  <a:lnTo>
                    <a:pt x="384" y="248"/>
                  </a:lnTo>
                  <a:lnTo>
                    <a:pt x="384" y="248"/>
                  </a:lnTo>
                  <a:lnTo>
                    <a:pt x="384" y="250"/>
                  </a:lnTo>
                  <a:lnTo>
                    <a:pt x="383" y="252"/>
                  </a:lnTo>
                  <a:lnTo>
                    <a:pt x="382" y="253"/>
                  </a:lnTo>
                  <a:lnTo>
                    <a:pt x="379" y="253"/>
                  </a:lnTo>
                  <a:lnTo>
                    <a:pt x="227" y="253"/>
                  </a:lnTo>
                  <a:lnTo>
                    <a:pt x="227" y="253"/>
                  </a:lnTo>
                  <a:lnTo>
                    <a:pt x="225" y="253"/>
                  </a:lnTo>
                  <a:lnTo>
                    <a:pt x="224" y="252"/>
                  </a:lnTo>
                  <a:lnTo>
                    <a:pt x="223" y="250"/>
                  </a:lnTo>
                  <a:lnTo>
                    <a:pt x="222" y="248"/>
                  </a:lnTo>
                  <a:lnTo>
                    <a:pt x="222" y="24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26" name="Freeform 82">
              <a:extLst>
                <a:ext uri="{FF2B5EF4-FFF2-40B4-BE49-F238E27FC236}">
                  <a16:creationId xmlns:a16="http://schemas.microsoft.com/office/drawing/2014/main" id="{099F4466-52E9-406A-99ED-CB0246F23E35}"/>
                </a:ext>
              </a:extLst>
            </p:cNvPr>
            <p:cNvSpPr>
              <a:spLocks noEditPoints="1"/>
            </p:cNvSpPr>
            <p:nvPr/>
          </p:nvSpPr>
          <p:spPr bwMode="auto">
            <a:xfrm>
              <a:off x="3099418" y="2991435"/>
              <a:ext cx="241750" cy="243251"/>
            </a:xfrm>
            <a:custGeom>
              <a:avLst/>
              <a:gdLst/>
              <a:ahLst/>
              <a:cxnLst>
                <a:cxn ang="0">
                  <a:pos x="313" y="108"/>
                </a:cxn>
                <a:cxn ang="0">
                  <a:pos x="177" y="183"/>
                </a:cxn>
                <a:cxn ang="0">
                  <a:pos x="145" y="183"/>
                </a:cxn>
                <a:cxn ang="0">
                  <a:pos x="9" y="108"/>
                </a:cxn>
                <a:cxn ang="0">
                  <a:pos x="1" y="87"/>
                </a:cxn>
                <a:cxn ang="0">
                  <a:pos x="131" y="7"/>
                </a:cxn>
                <a:cxn ang="0">
                  <a:pos x="161" y="0"/>
                </a:cxn>
                <a:cxn ang="0">
                  <a:pos x="307" y="73"/>
                </a:cxn>
                <a:cxn ang="0">
                  <a:pos x="321" y="93"/>
                </a:cxn>
                <a:cxn ang="0">
                  <a:pos x="317" y="173"/>
                </a:cxn>
                <a:cxn ang="0">
                  <a:pos x="185" y="251"/>
                </a:cxn>
                <a:cxn ang="0">
                  <a:pos x="152" y="254"/>
                </a:cxn>
                <a:cxn ang="0">
                  <a:pos x="15" y="182"/>
                </a:cxn>
                <a:cxn ang="0">
                  <a:pos x="0" y="162"/>
                </a:cxn>
                <a:cxn ang="0">
                  <a:pos x="15" y="142"/>
                </a:cxn>
                <a:cxn ang="0">
                  <a:pos x="22" y="144"/>
                </a:cxn>
                <a:cxn ang="0">
                  <a:pos x="20" y="151"/>
                </a:cxn>
                <a:cxn ang="0">
                  <a:pos x="12" y="162"/>
                </a:cxn>
                <a:cxn ang="0">
                  <a:pos x="136" y="238"/>
                </a:cxn>
                <a:cxn ang="0">
                  <a:pos x="161" y="244"/>
                </a:cxn>
                <a:cxn ang="0">
                  <a:pos x="185" y="238"/>
                </a:cxn>
                <a:cxn ang="0">
                  <a:pos x="310" y="165"/>
                </a:cxn>
                <a:cxn ang="0">
                  <a:pos x="306" y="154"/>
                </a:cxn>
                <a:cxn ang="0">
                  <a:pos x="299" y="146"/>
                </a:cxn>
                <a:cxn ang="0">
                  <a:pos x="305" y="141"/>
                </a:cxn>
                <a:cxn ang="0">
                  <a:pos x="320" y="156"/>
                </a:cxn>
                <a:cxn ang="0">
                  <a:pos x="320" y="235"/>
                </a:cxn>
                <a:cxn ang="0">
                  <a:pos x="191" y="316"/>
                </a:cxn>
                <a:cxn ang="0">
                  <a:pos x="161" y="323"/>
                </a:cxn>
                <a:cxn ang="0">
                  <a:pos x="15" y="250"/>
                </a:cxn>
                <a:cxn ang="0">
                  <a:pos x="0" y="230"/>
                </a:cxn>
                <a:cxn ang="0">
                  <a:pos x="15" y="209"/>
                </a:cxn>
                <a:cxn ang="0">
                  <a:pos x="22" y="211"/>
                </a:cxn>
                <a:cxn ang="0">
                  <a:pos x="20" y="219"/>
                </a:cxn>
                <a:cxn ang="0">
                  <a:pos x="12" y="230"/>
                </a:cxn>
                <a:cxn ang="0">
                  <a:pos x="20" y="240"/>
                </a:cxn>
                <a:cxn ang="0">
                  <a:pos x="154" y="312"/>
                </a:cxn>
                <a:cxn ang="0">
                  <a:pos x="180" y="309"/>
                </a:cxn>
                <a:cxn ang="0">
                  <a:pos x="308" y="235"/>
                </a:cxn>
                <a:cxn ang="0">
                  <a:pos x="308" y="224"/>
                </a:cxn>
                <a:cxn ang="0">
                  <a:pos x="299" y="216"/>
                </a:cxn>
                <a:cxn ang="0">
                  <a:pos x="303" y="209"/>
                </a:cxn>
                <a:cxn ang="0">
                  <a:pos x="317" y="218"/>
                </a:cxn>
                <a:cxn ang="0">
                  <a:pos x="310" y="93"/>
                </a:cxn>
                <a:cxn ang="0">
                  <a:pos x="185" y="16"/>
                </a:cxn>
                <a:cxn ang="0">
                  <a:pos x="161" y="10"/>
                </a:cxn>
                <a:cxn ang="0">
                  <a:pos x="136" y="16"/>
                </a:cxn>
                <a:cxn ang="0">
                  <a:pos x="13" y="90"/>
                </a:cxn>
                <a:cxn ang="0">
                  <a:pos x="17" y="100"/>
                </a:cxn>
                <a:cxn ang="0">
                  <a:pos x="147" y="173"/>
                </a:cxn>
                <a:cxn ang="0">
                  <a:pos x="175" y="173"/>
                </a:cxn>
                <a:cxn ang="0">
                  <a:pos x="306" y="100"/>
                </a:cxn>
              </a:cxnLst>
              <a:rect l="0" t="0" r="r" b="b"/>
              <a:pathLst>
                <a:path w="321" h="323">
                  <a:moveTo>
                    <a:pt x="321" y="93"/>
                  </a:moveTo>
                  <a:lnTo>
                    <a:pt x="321" y="93"/>
                  </a:lnTo>
                  <a:lnTo>
                    <a:pt x="320" y="98"/>
                  </a:lnTo>
                  <a:lnTo>
                    <a:pt x="317" y="103"/>
                  </a:lnTo>
                  <a:lnTo>
                    <a:pt x="313" y="108"/>
                  </a:lnTo>
                  <a:lnTo>
                    <a:pt x="307" y="112"/>
                  </a:lnTo>
                  <a:lnTo>
                    <a:pt x="191" y="178"/>
                  </a:lnTo>
                  <a:lnTo>
                    <a:pt x="191" y="178"/>
                  </a:lnTo>
                  <a:lnTo>
                    <a:pt x="185" y="181"/>
                  </a:lnTo>
                  <a:lnTo>
                    <a:pt x="177" y="183"/>
                  </a:lnTo>
                  <a:lnTo>
                    <a:pt x="169" y="185"/>
                  </a:lnTo>
                  <a:lnTo>
                    <a:pt x="161" y="185"/>
                  </a:lnTo>
                  <a:lnTo>
                    <a:pt x="161" y="185"/>
                  </a:lnTo>
                  <a:lnTo>
                    <a:pt x="152" y="185"/>
                  </a:lnTo>
                  <a:lnTo>
                    <a:pt x="145" y="183"/>
                  </a:lnTo>
                  <a:lnTo>
                    <a:pt x="138" y="181"/>
                  </a:lnTo>
                  <a:lnTo>
                    <a:pt x="131" y="178"/>
                  </a:lnTo>
                  <a:lnTo>
                    <a:pt x="15" y="112"/>
                  </a:lnTo>
                  <a:lnTo>
                    <a:pt x="15" y="112"/>
                  </a:lnTo>
                  <a:lnTo>
                    <a:pt x="9" y="108"/>
                  </a:lnTo>
                  <a:lnTo>
                    <a:pt x="3" y="103"/>
                  </a:lnTo>
                  <a:lnTo>
                    <a:pt x="1" y="98"/>
                  </a:lnTo>
                  <a:lnTo>
                    <a:pt x="0" y="93"/>
                  </a:lnTo>
                  <a:lnTo>
                    <a:pt x="0" y="93"/>
                  </a:lnTo>
                  <a:lnTo>
                    <a:pt x="1" y="87"/>
                  </a:lnTo>
                  <a:lnTo>
                    <a:pt x="3" y="82"/>
                  </a:lnTo>
                  <a:lnTo>
                    <a:pt x="9" y="77"/>
                  </a:lnTo>
                  <a:lnTo>
                    <a:pt x="15" y="73"/>
                  </a:lnTo>
                  <a:lnTo>
                    <a:pt x="131" y="7"/>
                  </a:lnTo>
                  <a:lnTo>
                    <a:pt x="131" y="7"/>
                  </a:lnTo>
                  <a:lnTo>
                    <a:pt x="138" y="4"/>
                  </a:lnTo>
                  <a:lnTo>
                    <a:pt x="145" y="2"/>
                  </a:lnTo>
                  <a:lnTo>
                    <a:pt x="152" y="0"/>
                  </a:lnTo>
                  <a:lnTo>
                    <a:pt x="161" y="0"/>
                  </a:lnTo>
                  <a:lnTo>
                    <a:pt x="161" y="0"/>
                  </a:lnTo>
                  <a:lnTo>
                    <a:pt x="169" y="0"/>
                  </a:lnTo>
                  <a:lnTo>
                    <a:pt x="178" y="2"/>
                  </a:lnTo>
                  <a:lnTo>
                    <a:pt x="185" y="4"/>
                  </a:lnTo>
                  <a:lnTo>
                    <a:pt x="191" y="7"/>
                  </a:lnTo>
                  <a:lnTo>
                    <a:pt x="307" y="73"/>
                  </a:lnTo>
                  <a:lnTo>
                    <a:pt x="307" y="73"/>
                  </a:lnTo>
                  <a:lnTo>
                    <a:pt x="313" y="77"/>
                  </a:lnTo>
                  <a:lnTo>
                    <a:pt x="317" y="82"/>
                  </a:lnTo>
                  <a:lnTo>
                    <a:pt x="320" y="87"/>
                  </a:lnTo>
                  <a:lnTo>
                    <a:pt x="321" y="93"/>
                  </a:lnTo>
                  <a:lnTo>
                    <a:pt x="321" y="93"/>
                  </a:lnTo>
                  <a:close/>
                  <a:moveTo>
                    <a:pt x="321" y="162"/>
                  </a:moveTo>
                  <a:lnTo>
                    <a:pt x="321" y="162"/>
                  </a:lnTo>
                  <a:lnTo>
                    <a:pt x="320" y="168"/>
                  </a:lnTo>
                  <a:lnTo>
                    <a:pt x="317" y="173"/>
                  </a:lnTo>
                  <a:lnTo>
                    <a:pt x="313" y="178"/>
                  </a:lnTo>
                  <a:lnTo>
                    <a:pt x="307" y="182"/>
                  </a:lnTo>
                  <a:lnTo>
                    <a:pt x="191" y="248"/>
                  </a:lnTo>
                  <a:lnTo>
                    <a:pt x="191" y="248"/>
                  </a:lnTo>
                  <a:lnTo>
                    <a:pt x="185" y="251"/>
                  </a:lnTo>
                  <a:lnTo>
                    <a:pt x="177" y="253"/>
                  </a:lnTo>
                  <a:lnTo>
                    <a:pt x="169" y="254"/>
                  </a:lnTo>
                  <a:lnTo>
                    <a:pt x="161" y="255"/>
                  </a:lnTo>
                  <a:lnTo>
                    <a:pt x="161" y="255"/>
                  </a:lnTo>
                  <a:lnTo>
                    <a:pt x="152" y="254"/>
                  </a:lnTo>
                  <a:lnTo>
                    <a:pt x="145" y="253"/>
                  </a:lnTo>
                  <a:lnTo>
                    <a:pt x="138" y="251"/>
                  </a:lnTo>
                  <a:lnTo>
                    <a:pt x="131" y="248"/>
                  </a:lnTo>
                  <a:lnTo>
                    <a:pt x="15" y="182"/>
                  </a:lnTo>
                  <a:lnTo>
                    <a:pt x="15" y="182"/>
                  </a:lnTo>
                  <a:lnTo>
                    <a:pt x="9" y="178"/>
                  </a:lnTo>
                  <a:lnTo>
                    <a:pt x="3" y="173"/>
                  </a:lnTo>
                  <a:lnTo>
                    <a:pt x="1" y="168"/>
                  </a:lnTo>
                  <a:lnTo>
                    <a:pt x="0" y="162"/>
                  </a:lnTo>
                  <a:lnTo>
                    <a:pt x="0" y="162"/>
                  </a:lnTo>
                  <a:lnTo>
                    <a:pt x="1" y="156"/>
                  </a:lnTo>
                  <a:lnTo>
                    <a:pt x="3" y="151"/>
                  </a:lnTo>
                  <a:lnTo>
                    <a:pt x="9" y="146"/>
                  </a:lnTo>
                  <a:lnTo>
                    <a:pt x="15" y="142"/>
                  </a:lnTo>
                  <a:lnTo>
                    <a:pt x="15" y="142"/>
                  </a:lnTo>
                  <a:lnTo>
                    <a:pt x="17" y="141"/>
                  </a:lnTo>
                  <a:lnTo>
                    <a:pt x="19" y="141"/>
                  </a:lnTo>
                  <a:lnTo>
                    <a:pt x="21" y="142"/>
                  </a:lnTo>
                  <a:lnTo>
                    <a:pt x="22" y="144"/>
                  </a:lnTo>
                  <a:lnTo>
                    <a:pt x="22" y="144"/>
                  </a:lnTo>
                  <a:lnTo>
                    <a:pt x="23" y="146"/>
                  </a:lnTo>
                  <a:lnTo>
                    <a:pt x="23" y="148"/>
                  </a:lnTo>
                  <a:lnTo>
                    <a:pt x="22" y="150"/>
                  </a:lnTo>
                  <a:lnTo>
                    <a:pt x="20" y="151"/>
                  </a:lnTo>
                  <a:lnTo>
                    <a:pt x="20" y="151"/>
                  </a:lnTo>
                  <a:lnTo>
                    <a:pt x="17" y="154"/>
                  </a:lnTo>
                  <a:lnTo>
                    <a:pt x="14" y="156"/>
                  </a:lnTo>
                  <a:lnTo>
                    <a:pt x="13" y="159"/>
                  </a:lnTo>
                  <a:lnTo>
                    <a:pt x="12" y="162"/>
                  </a:lnTo>
                  <a:lnTo>
                    <a:pt x="12" y="162"/>
                  </a:lnTo>
                  <a:lnTo>
                    <a:pt x="13" y="165"/>
                  </a:lnTo>
                  <a:lnTo>
                    <a:pt x="14" y="167"/>
                  </a:lnTo>
                  <a:lnTo>
                    <a:pt x="17" y="170"/>
                  </a:lnTo>
                  <a:lnTo>
                    <a:pt x="20" y="172"/>
                  </a:lnTo>
                  <a:lnTo>
                    <a:pt x="136" y="238"/>
                  </a:lnTo>
                  <a:lnTo>
                    <a:pt x="136" y="238"/>
                  </a:lnTo>
                  <a:lnTo>
                    <a:pt x="142" y="241"/>
                  </a:lnTo>
                  <a:lnTo>
                    <a:pt x="147" y="243"/>
                  </a:lnTo>
                  <a:lnTo>
                    <a:pt x="154" y="244"/>
                  </a:lnTo>
                  <a:lnTo>
                    <a:pt x="161" y="244"/>
                  </a:lnTo>
                  <a:lnTo>
                    <a:pt x="161" y="244"/>
                  </a:lnTo>
                  <a:lnTo>
                    <a:pt x="168" y="244"/>
                  </a:lnTo>
                  <a:lnTo>
                    <a:pt x="175" y="243"/>
                  </a:lnTo>
                  <a:lnTo>
                    <a:pt x="180" y="241"/>
                  </a:lnTo>
                  <a:lnTo>
                    <a:pt x="185" y="238"/>
                  </a:lnTo>
                  <a:lnTo>
                    <a:pt x="302" y="172"/>
                  </a:lnTo>
                  <a:lnTo>
                    <a:pt x="302" y="172"/>
                  </a:lnTo>
                  <a:lnTo>
                    <a:pt x="306" y="170"/>
                  </a:lnTo>
                  <a:lnTo>
                    <a:pt x="308" y="167"/>
                  </a:lnTo>
                  <a:lnTo>
                    <a:pt x="310" y="165"/>
                  </a:lnTo>
                  <a:lnTo>
                    <a:pt x="310" y="162"/>
                  </a:lnTo>
                  <a:lnTo>
                    <a:pt x="310" y="162"/>
                  </a:lnTo>
                  <a:lnTo>
                    <a:pt x="310" y="159"/>
                  </a:lnTo>
                  <a:lnTo>
                    <a:pt x="308" y="156"/>
                  </a:lnTo>
                  <a:lnTo>
                    <a:pt x="306" y="154"/>
                  </a:lnTo>
                  <a:lnTo>
                    <a:pt x="302" y="151"/>
                  </a:lnTo>
                  <a:lnTo>
                    <a:pt x="302" y="151"/>
                  </a:lnTo>
                  <a:lnTo>
                    <a:pt x="300" y="150"/>
                  </a:lnTo>
                  <a:lnTo>
                    <a:pt x="299" y="148"/>
                  </a:lnTo>
                  <a:lnTo>
                    <a:pt x="299" y="146"/>
                  </a:lnTo>
                  <a:lnTo>
                    <a:pt x="300" y="144"/>
                  </a:lnTo>
                  <a:lnTo>
                    <a:pt x="300" y="144"/>
                  </a:lnTo>
                  <a:lnTo>
                    <a:pt x="301" y="142"/>
                  </a:lnTo>
                  <a:lnTo>
                    <a:pt x="303" y="141"/>
                  </a:lnTo>
                  <a:lnTo>
                    <a:pt x="305" y="141"/>
                  </a:lnTo>
                  <a:lnTo>
                    <a:pt x="307" y="142"/>
                  </a:lnTo>
                  <a:lnTo>
                    <a:pt x="307" y="142"/>
                  </a:lnTo>
                  <a:lnTo>
                    <a:pt x="313" y="146"/>
                  </a:lnTo>
                  <a:lnTo>
                    <a:pt x="317" y="151"/>
                  </a:lnTo>
                  <a:lnTo>
                    <a:pt x="320" y="156"/>
                  </a:lnTo>
                  <a:lnTo>
                    <a:pt x="321" y="162"/>
                  </a:lnTo>
                  <a:lnTo>
                    <a:pt x="321" y="162"/>
                  </a:lnTo>
                  <a:close/>
                  <a:moveTo>
                    <a:pt x="321" y="230"/>
                  </a:moveTo>
                  <a:lnTo>
                    <a:pt x="321" y="230"/>
                  </a:lnTo>
                  <a:lnTo>
                    <a:pt x="320" y="235"/>
                  </a:lnTo>
                  <a:lnTo>
                    <a:pt x="317" y="241"/>
                  </a:lnTo>
                  <a:lnTo>
                    <a:pt x="313" y="245"/>
                  </a:lnTo>
                  <a:lnTo>
                    <a:pt x="307" y="250"/>
                  </a:lnTo>
                  <a:lnTo>
                    <a:pt x="191" y="316"/>
                  </a:lnTo>
                  <a:lnTo>
                    <a:pt x="191" y="316"/>
                  </a:lnTo>
                  <a:lnTo>
                    <a:pt x="185" y="319"/>
                  </a:lnTo>
                  <a:lnTo>
                    <a:pt x="177" y="321"/>
                  </a:lnTo>
                  <a:lnTo>
                    <a:pt x="169" y="322"/>
                  </a:lnTo>
                  <a:lnTo>
                    <a:pt x="161" y="323"/>
                  </a:lnTo>
                  <a:lnTo>
                    <a:pt x="161" y="323"/>
                  </a:lnTo>
                  <a:lnTo>
                    <a:pt x="152" y="322"/>
                  </a:lnTo>
                  <a:lnTo>
                    <a:pt x="145" y="321"/>
                  </a:lnTo>
                  <a:lnTo>
                    <a:pt x="138" y="319"/>
                  </a:lnTo>
                  <a:lnTo>
                    <a:pt x="131" y="316"/>
                  </a:lnTo>
                  <a:lnTo>
                    <a:pt x="15" y="250"/>
                  </a:lnTo>
                  <a:lnTo>
                    <a:pt x="15" y="250"/>
                  </a:lnTo>
                  <a:lnTo>
                    <a:pt x="9" y="245"/>
                  </a:lnTo>
                  <a:lnTo>
                    <a:pt x="3" y="241"/>
                  </a:lnTo>
                  <a:lnTo>
                    <a:pt x="1" y="235"/>
                  </a:lnTo>
                  <a:lnTo>
                    <a:pt x="0" y="230"/>
                  </a:lnTo>
                  <a:lnTo>
                    <a:pt x="0" y="230"/>
                  </a:lnTo>
                  <a:lnTo>
                    <a:pt x="1" y="224"/>
                  </a:lnTo>
                  <a:lnTo>
                    <a:pt x="3" y="218"/>
                  </a:lnTo>
                  <a:lnTo>
                    <a:pt x="9" y="213"/>
                  </a:lnTo>
                  <a:lnTo>
                    <a:pt x="15" y="209"/>
                  </a:lnTo>
                  <a:lnTo>
                    <a:pt x="15" y="209"/>
                  </a:lnTo>
                  <a:lnTo>
                    <a:pt x="17" y="209"/>
                  </a:lnTo>
                  <a:lnTo>
                    <a:pt x="19" y="209"/>
                  </a:lnTo>
                  <a:lnTo>
                    <a:pt x="21" y="210"/>
                  </a:lnTo>
                  <a:lnTo>
                    <a:pt x="22" y="211"/>
                  </a:lnTo>
                  <a:lnTo>
                    <a:pt x="22" y="211"/>
                  </a:lnTo>
                  <a:lnTo>
                    <a:pt x="23" y="214"/>
                  </a:lnTo>
                  <a:lnTo>
                    <a:pt x="23" y="216"/>
                  </a:lnTo>
                  <a:lnTo>
                    <a:pt x="22" y="217"/>
                  </a:lnTo>
                  <a:lnTo>
                    <a:pt x="20" y="219"/>
                  </a:lnTo>
                  <a:lnTo>
                    <a:pt x="20" y="219"/>
                  </a:lnTo>
                  <a:lnTo>
                    <a:pt x="17" y="222"/>
                  </a:lnTo>
                  <a:lnTo>
                    <a:pt x="14" y="224"/>
                  </a:lnTo>
                  <a:lnTo>
                    <a:pt x="13" y="227"/>
                  </a:lnTo>
                  <a:lnTo>
                    <a:pt x="12" y="230"/>
                  </a:lnTo>
                  <a:lnTo>
                    <a:pt x="12" y="230"/>
                  </a:lnTo>
                  <a:lnTo>
                    <a:pt x="13" y="232"/>
                  </a:lnTo>
                  <a:lnTo>
                    <a:pt x="14" y="235"/>
                  </a:lnTo>
                  <a:lnTo>
                    <a:pt x="17" y="238"/>
                  </a:lnTo>
                  <a:lnTo>
                    <a:pt x="20" y="240"/>
                  </a:lnTo>
                  <a:lnTo>
                    <a:pt x="136" y="305"/>
                  </a:lnTo>
                  <a:lnTo>
                    <a:pt x="136" y="305"/>
                  </a:lnTo>
                  <a:lnTo>
                    <a:pt x="142" y="309"/>
                  </a:lnTo>
                  <a:lnTo>
                    <a:pt x="147" y="311"/>
                  </a:lnTo>
                  <a:lnTo>
                    <a:pt x="154" y="312"/>
                  </a:lnTo>
                  <a:lnTo>
                    <a:pt x="161" y="312"/>
                  </a:lnTo>
                  <a:lnTo>
                    <a:pt x="161" y="312"/>
                  </a:lnTo>
                  <a:lnTo>
                    <a:pt x="168" y="312"/>
                  </a:lnTo>
                  <a:lnTo>
                    <a:pt x="175" y="311"/>
                  </a:lnTo>
                  <a:lnTo>
                    <a:pt x="180" y="309"/>
                  </a:lnTo>
                  <a:lnTo>
                    <a:pt x="185" y="305"/>
                  </a:lnTo>
                  <a:lnTo>
                    <a:pt x="302" y="240"/>
                  </a:lnTo>
                  <a:lnTo>
                    <a:pt x="302" y="240"/>
                  </a:lnTo>
                  <a:lnTo>
                    <a:pt x="306" y="238"/>
                  </a:lnTo>
                  <a:lnTo>
                    <a:pt x="308" y="235"/>
                  </a:lnTo>
                  <a:lnTo>
                    <a:pt x="310" y="232"/>
                  </a:lnTo>
                  <a:lnTo>
                    <a:pt x="310" y="230"/>
                  </a:lnTo>
                  <a:lnTo>
                    <a:pt x="310" y="230"/>
                  </a:lnTo>
                  <a:lnTo>
                    <a:pt x="310" y="227"/>
                  </a:lnTo>
                  <a:lnTo>
                    <a:pt x="308" y="224"/>
                  </a:lnTo>
                  <a:lnTo>
                    <a:pt x="306" y="222"/>
                  </a:lnTo>
                  <a:lnTo>
                    <a:pt x="302" y="219"/>
                  </a:lnTo>
                  <a:lnTo>
                    <a:pt x="302" y="219"/>
                  </a:lnTo>
                  <a:lnTo>
                    <a:pt x="300" y="217"/>
                  </a:lnTo>
                  <a:lnTo>
                    <a:pt x="299" y="216"/>
                  </a:lnTo>
                  <a:lnTo>
                    <a:pt x="299" y="214"/>
                  </a:lnTo>
                  <a:lnTo>
                    <a:pt x="300" y="211"/>
                  </a:lnTo>
                  <a:lnTo>
                    <a:pt x="300" y="211"/>
                  </a:lnTo>
                  <a:lnTo>
                    <a:pt x="301" y="210"/>
                  </a:lnTo>
                  <a:lnTo>
                    <a:pt x="303" y="209"/>
                  </a:lnTo>
                  <a:lnTo>
                    <a:pt x="305" y="209"/>
                  </a:lnTo>
                  <a:lnTo>
                    <a:pt x="307" y="209"/>
                  </a:lnTo>
                  <a:lnTo>
                    <a:pt x="307" y="209"/>
                  </a:lnTo>
                  <a:lnTo>
                    <a:pt x="313" y="213"/>
                  </a:lnTo>
                  <a:lnTo>
                    <a:pt x="317" y="218"/>
                  </a:lnTo>
                  <a:lnTo>
                    <a:pt x="320" y="224"/>
                  </a:lnTo>
                  <a:lnTo>
                    <a:pt x="321" y="230"/>
                  </a:lnTo>
                  <a:lnTo>
                    <a:pt x="321" y="230"/>
                  </a:lnTo>
                  <a:close/>
                  <a:moveTo>
                    <a:pt x="310" y="93"/>
                  </a:moveTo>
                  <a:lnTo>
                    <a:pt x="310" y="93"/>
                  </a:lnTo>
                  <a:lnTo>
                    <a:pt x="310" y="90"/>
                  </a:lnTo>
                  <a:lnTo>
                    <a:pt x="308" y="87"/>
                  </a:lnTo>
                  <a:lnTo>
                    <a:pt x="306" y="85"/>
                  </a:lnTo>
                  <a:lnTo>
                    <a:pt x="302" y="82"/>
                  </a:lnTo>
                  <a:lnTo>
                    <a:pt x="185" y="16"/>
                  </a:lnTo>
                  <a:lnTo>
                    <a:pt x="185" y="16"/>
                  </a:lnTo>
                  <a:lnTo>
                    <a:pt x="180" y="14"/>
                  </a:lnTo>
                  <a:lnTo>
                    <a:pt x="175" y="12"/>
                  </a:lnTo>
                  <a:lnTo>
                    <a:pt x="168" y="11"/>
                  </a:lnTo>
                  <a:lnTo>
                    <a:pt x="161" y="10"/>
                  </a:lnTo>
                  <a:lnTo>
                    <a:pt x="161" y="10"/>
                  </a:lnTo>
                  <a:lnTo>
                    <a:pt x="154" y="11"/>
                  </a:lnTo>
                  <a:lnTo>
                    <a:pt x="147" y="12"/>
                  </a:lnTo>
                  <a:lnTo>
                    <a:pt x="142" y="14"/>
                  </a:lnTo>
                  <a:lnTo>
                    <a:pt x="136" y="16"/>
                  </a:lnTo>
                  <a:lnTo>
                    <a:pt x="20" y="82"/>
                  </a:lnTo>
                  <a:lnTo>
                    <a:pt x="20" y="82"/>
                  </a:lnTo>
                  <a:lnTo>
                    <a:pt x="17" y="85"/>
                  </a:lnTo>
                  <a:lnTo>
                    <a:pt x="14" y="87"/>
                  </a:lnTo>
                  <a:lnTo>
                    <a:pt x="13" y="90"/>
                  </a:lnTo>
                  <a:lnTo>
                    <a:pt x="12" y="93"/>
                  </a:lnTo>
                  <a:lnTo>
                    <a:pt x="12" y="93"/>
                  </a:lnTo>
                  <a:lnTo>
                    <a:pt x="13" y="95"/>
                  </a:lnTo>
                  <a:lnTo>
                    <a:pt x="14" y="98"/>
                  </a:lnTo>
                  <a:lnTo>
                    <a:pt x="17" y="100"/>
                  </a:lnTo>
                  <a:lnTo>
                    <a:pt x="20" y="103"/>
                  </a:lnTo>
                  <a:lnTo>
                    <a:pt x="136" y="169"/>
                  </a:lnTo>
                  <a:lnTo>
                    <a:pt x="136" y="169"/>
                  </a:lnTo>
                  <a:lnTo>
                    <a:pt x="141" y="171"/>
                  </a:lnTo>
                  <a:lnTo>
                    <a:pt x="147" y="173"/>
                  </a:lnTo>
                  <a:lnTo>
                    <a:pt x="153" y="174"/>
                  </a:lnTo>
                  <a:lnTo>
                    <a:pt x="160" y="174"/>
                  </a:lnTo>
                  <a:lnTo>
                    <a:pt x="160" y="174"/>
                  </a:lnTo>
                  <a:lnTo>
                    <a:pt x="167" y="174"/>
                  </a:lnTo>
                  <a:lnTo>
                    <a:pt x="175" y="173"/>
                  </a:lnTo>
                  <a:lnTo>
                    <a:pt x="180" y="171"/>
                  </a:lnTo>
                  <a:lnTo>
                    <a:pt x="185" y="169"/>
                  </a:lnTo>
                  <a:lnTo>
                    <a:pt x="302" y="103"/>
                  </a:lnTo>
                  <a:lnTo>
                    <a:pt x="302" y="103"/>
                  </a:lnTo>
                  <a:lnTo>
                    <a:pt x="306" y="100"/>
                  </a:lnTo>
                  <a:lnTo>
                    <a:pt x="308" y="98"/>
                  </a:lnTo>
                  <a:lnTo>
                    <a:pt x="310" y="95"/>
                  </a:lnTo>
                  <a:lnTo>
                    <a:pt x="310" y="93"/>
                  </a:lnTo>
                  <a:lnTo>
                    <a:pt x="310" y="9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49" name="Text Placeholder 1">
            <a:extLst>
              <a:ext uri="{FF2B5EF4-FFF2-40B4-BE49-F238E27FC236}">
                <a16:creationId xmlns:a16="http://schemas.microsoft.com/office/drawing/2014/main" id="{D3382AAC-1386-4CF7-8BAA-62F8FD8567B7}"/>
              </a:ext>
            </a:extLst>
          </p:cNvPr>
          <p:cNvSpPr txBox="1">
            <a:spLocks/>
          </p:cNvSpPr>
          <p:nvPr/>
        </p:nvSpPr>
        <p:spPr>
          <a:xfrm>
            <a:off x="791183" y="1233556"/>
            <a:ext cx="10609636" cy="558784"/>
          </a:xfrm>
          <a:prstGeom prst="rect">
            <a:avLst/>
          </a:prstGeom>
        </p:spPr>
        <p:txBody>
          <a:bodyPr lIns="0" tIns="0" rIns="0" bIns="0" anchor="ctr" anchorCtr="0">
            <a:noAutofit/>
          </a:bodyPr>
          <a:lstStyle>
            <a:lvl1pPr marL="0" indent="0" algn="ctr" defTabSz="1219170" rtl="0" eaLnBrk="1" latinLnBrk="0" hangingPunct="1">
              <a:spcBef>
                <a:spcPts val="0"/>
              </a:spcBef>
              <a:buFont typeface="Arial" pitchFamily="34" charset="0"/>
              <a:buNone/>
              <a:defRPr sz="4000" b="0" kern="1200" cap="none" spc="0" baseline="0">
                <a:solidFill>
                  <a:schemeClr val="accent1"/>
                </a:solidFill>
                <a:latin typeface="Source Sans Pro Light" pitchFamily="34" charset="0"/>
                <a:ea typeface="Open Sans Light" pitchFamily="34" charset="0"/>
                <a:cs typeface="+mn-cs"/>
              </a:defRPr>
            </a:lvl1pPr>
            <a:lvl2pPr marL="990575" indent="-380990" algn="r" defTabSz="1219170" rtl="1"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r" defTabSz="1219170" rtl="1"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 typeface="Arial" pitchFamily="34" charset="0"/>
              <a:buNone/>
              <a:tabLst/>
              <a:defRPr/>
            </a:pPr>
            <a:r>
              <a:rPr kumimoji="0" lang="en-US" sz="4000" b="0" i="0" u="none" strike="noStrike" kern="1200" cap="none" spc="0" normalizeH="0" baseline="0" noProof="0" dirty="0" err="1">
                <a:ln>
                  <a:noFill/>
                </a:ln>
                <a:solidFill>
                  <a:srgbClr val="282D32"/>
                </a:solidFill>
                <a:effectLst/>
                <a:uLnTx/>
                <a:uFillTx/>
                <a:latin typeface="Calibri" charset="0"/>
                <a:ea typeface="Calibri" charset="0"/>
                <a:cs typeface="Calibri" charset="0"/>
              </a:rPr>
              <a:t>Profissionais</a:t>
            </a:r>
            <a:r>
              <a:rPr kumimoji="0" lang="en-US" sz="4000" b="0" i="0" u="none" strike="noStrike" kern="1200" cap="none" spc="0" normalizeH="0" baseline="0" noProof="0" dirty="0">
                <a:ln>
                  <a:noFill/>
                </a:ln>
                <a:solidFill>
                  <a:srgbClr val="282D32"/>
                </a:solidFill>
                <a:effectLst/>
                <a:uLnTx/>
                <a:uFillTx/>
                <a:latin typeface="Calibri" charset="0"/>
                <a:ea typeface="Calibri" charset="0"/>
                <a:cs typeface="Calibri" charset="0"/>
              </a:rPr>
              <a:t> </a:t>
            </a:r>
            <a:r>
              <a:rPr kumimoji="0" lang="en-US" sz="4000" b="0" i="0" u="none" strike="noStrike" kern="1200" cap="none" spc="0" normalizeH="0" baseline="0" noProof="0" dirty="0">
                <a:ln>
                  <a:noFill/>
                </a:ln>
                <a:solidFill>
                  <a:srgbClr val="E17D28"/>
                </a:solidFill>
                <a:effectLst/>
                <a:uLnTx/>
                <a:uFillTx/>
                <a:latin typeface="Calibri" charset="0"/>
                <a:ea typeface="Calibri" charset="0"/>
                <a:cs typeface="Calibri" charset="0"/>
              </a:rPr>
              <a:t>Supero</a:t>
            </a:r>
            <a:endParaRPr kumimoji="0" lang="ar-SA" sz="4000" b="0" i="0" u="none" strike="noStrike" kern="1200" cap="none" spc="0" normalizeH="0" baseline="0" noProof="0" dirty="0">
              <a:ln>
                <a:noFill/>
              </a:ln>
              <a:solidFill>
                <a:srgbClr val="E17D28"/>
              </a:solidFill>
              <a:effectLst/>
              <a:uLnTx/>
              <a:uFillTx/>
              <a:latin typeface="Calibri" charset="0"/>
              <a:ea typeface="Calibri" charset="0"/>
              <a:cs typeface="Calibri" charset="0"/>
            </a:endParaRPr>
          </a:p>
        </p:txBody>
      </p:sp>
      <p:sp>
        <p:nvSpPr>
          <p:cNvPr id="50" name="Text Placeholder 2">
            <a:extLst>
              <a:ext uri="{FF2B5EF4-FFF2-40B4-BE49-F238E27FC236}">
                <a16:creationId xmlns:a16="http://schemas.microsoft.com/office/drawing/2014/main" id="{EEFA9B10-850B-4623-985C-13F89E942D4D}"/>
              </a:ext>
            </a:extLst>
          </p:cNvPr>
          <p:cNvSpPr txBox="1">
            <a:spLocks/>
          </p:cNvSpPr>
          <p:nvPr/>
        </p:nvSpPr>
        <p:spPr>
          <a:xfrm>
            <a:off x="793751" y="1838907"/>
            <a:ext cx="10604500" cy="304800"/>
          </a:xfrm>
          <a:prstGeom prst="rect">
            <a:avLst/>
          </a:prstGeom>
        </p:spPr>
        <p:txBody>
          <a:bodyPr lIns="0" tIns="0" rIns="0" bIns="0" anchor="ctr" anchorCtr="0">
            <a:noAutofit/>
          </a:bodyPr>
          <a:lstStyle>
            <a:lvl1pPr marL="0" indent="0" algn="ctr" defTabSz="1219170" rtl="0" eaLnBrk="1" latinLnBrk="0" hangingPunct="1">
              <a:spcBef>
                <a:spcPts val="0"/>
              </a:spcBef>
              <a:buFont typeface="Arial" pitchFamily="34" charset="0"/>
              <a:buNone/>
              <a:defRPr sz="1133" kern="1200">
                <a:solidFill>
                  <a:schemeClr val="accent5"/>
                </a:solidFill>
                <a:latin typeface="Lato" pitchFamily="34" charset="0"/>
                <a:ea typeface="+mn-ea"/>
                <a:cs typeface="+mn-cs"/>
              </a:defRPr>
            </a:lvl1pPr>
            <a:lvl2pPr marL="990575" indent="-380990" algn="ctr"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ctr"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ctr"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ctr"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a:latin typeface="Calibri" charset="0"/>
                <a:ea typeface="Calibri" charset="0"/>
                <a:cs typeface="Calibri" charset="0"/>
              </a:rPr>
              <a:t>Profissionais com sede de novos desafios</a:t>
            </a:r>
            <a:endParaRPr lang="ar-SA" dirty="0">
              <a:latin typeface="Calibri" charset="0"/>
              <a:ea typeface="Calibri" charset="0"/>
              <a:cs typeface="Calibri" charset="0"/>
            </a:endParaRPr>
          </a:p>
        </p:txBody>
      </p:sp>
    </p:spTree>
    <p:extLst>
      <p:ext uri="{BB962C8B-B14F-4D97-AF65-F5344CB8AC3E}">
        <p14:creationId xmlns:p14="http://schemas.microsoft.com/office/powerpoint/2010/main" val="41384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6" y="286813"/>
            <a:ext cx="4849578" cy="415498"/>
          </a:xfrm>
        </p:spPr>
        <p:txBody>
          <a:bodyPr vert="horz" wrap="square" lIns="0" tIns="0" rIns="0" bIns="0" rtlCol="0" anchor="b">
            <a:spAutoFit/>
          </a:bodyPr>
          <a:lstStyle/>
          <a:p>
            <a:pPr>
              <a:lnSpc>
                <a:spcPct val="100000"/>
              </a:lnSpc>
              <a:spcBef>
                <a:spcPts val="0"/>
              </a:spcBef>
              <a:spcAft>
                <a:spcPts val="800"/>
              </a:spcAft>
              <a:tabLst>
                <a:tab pos="449128" algn="l"/>
              </a:tabLst>
            </a:pPr>
            <a:r>
              <a:rPr lang="en-US" sz="2700" b="1" dirty="0">
                <a:solidFill>
                  <a:srgbClr val="F79646"/>
                </a:solidFill>
                <a:effectLst>
                  <a:outerShdw blurRad="38100" dist="38100" dir="2700000" algn="tl">
                    <a:srgbClr val="000000">
                      <a:alpha val="43137"/>
                    </a:srgbClr>
                  </a:outerShdw>
                </a:effectLst>
                <a:latin typeface="Calibri"/>
                <a:ea typeface="+mn-ea"/>
                <a:cs typeface="Arial" pitchFamily="34" charset="0"/>
              </a:rPr>
              <a:t>TECNOLOGIAS E SERVIÇOS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78405250"/>
              </p:ext>
            </p:extLst>
          </p:nvPr>
        </p:nvGraphicFramePr>
        <p:xfrm>
          <a:off x="-1294314" y="1270323"/>
          <a:ext cx="11785419" cy="531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2005426" y="5750390"/>
            <a:ext cx="984865" cy="330970"/>
          </a:xfrm>
          <a:prstGeom prst="rect">
            <a:avLst/>
          </a:prstGeom>
        </p:spPr>
      </p:pic>
      <p:pic>
        <p:nvPicPr>
          <p:cNvPr id="11" name="Picture 10"/>
          <p:cNvPicPr>
            <a:picLocks noChangeAspect="1"/>
          </p:cNvPicPr>
          <p:nvPr/>
        </p:nvPicPr>
        <p:blipFill>
          <a:blip r:embed="rId9"/>
          <a:stretch>
            <a:fillRect/>
          </a:stretch>
        </p:blipFill>
        <p:spPr>
          <a:xfrm>
            <a:off x="4787511" y="4004625"/>
            <a:ext cx="903694" cy="554182"/>
          </a:xfrm>
          <a:prstGeom prst="rect">
            <a:avLst/>
          </a:prstGeom>
        </p:spPr>
      </p:pic>
      <p:pic>
        <p:nvPicPr>
          <p:cNvPr id="13" name="Picture 12"/>
          <p:cNvPicPr>
            <a:picLocks noChangeAspect="1"/>
          </p:cNvPicPr>
          <p:nvPr/>
        </p:nvPicPr>
        <p:blipFill>
          <a:blip r:embed="rId10"/>
          <a:stretch>
            <a:fillRect/>
          </a:stretch>
        </p:blipFill>
        <p:spPr>
          <a:xfrm>
            <a:off x="7667346" y="2574483"/>
            <a:ext cx="923636" cy="525121"/>
          </a:xfrm>
          <a:prstGeom prst="rect">
            <a:avLst/>
          </a:prstGeom>
        </p:spPr>
      </p:pic>
      <p:pic>
        <p:nvPicPr>
          <p:cNvPr id="14" name="Picture 13"/>
          <p:cNvPicPr>
            <a:picLocks noChangeAspect="1"/>
          </p:cNvPicPr>
          <p:nvPr/>
        </p:nvPicPr>
        <p:blipFill>
          <a:blip r:embed="rId11"/>
          <a:stretch>
            <a:fillRect/>
          </a:stretch>
        </p:blipFill>
        <p:spPr>
          <a:xfrm>
            <a:off x="3594629" y="1616125"/>
            <a:ext cx="613192" cy="613192"/>
          </a:xfrm>
          <a:prstGeom prst="rect">
            <a:avLst/>
          </a:prstGeom>
        </p:spPr>
      </p:pic>
      <p:pic>
        <p:nvPicPr>
          <p:cNvPr id="18" name="Picture 17"/>
          <p:cNvPicPr>
            <a:picLocks noChangeAspect="1"/>
          </p:cNvPicPr>
          <p:nvPr/>
        </p:nvPicPr>
        <p:blipFill>
          <a:blip r:embed="rId12"/>
          <a:stretch>
            <a:fillRect/>
          </a:stretch>
        </p:blipFill>
        <p:spPr>
          <a:xfrm>
            <a:off x="6506941" y="2983779"/>
            <a:ext cx="562942" cy="1112154"/>
          </a:xfrm>
          <a:prstGeom prst="rect">
            <a:avLst/>
          </a:prstGeom>
        </p:spPr>
      </p:pic>
      <p:pic>
        <p:nvPicPr>
          <p:cNvPr id="3" name="Imagem 2"/>
          <p:cNvPicPr>
            <a:picLocks noChangeAspect="1"/>
          </p:cNvPicPr>
          <p:nvPr/>
        </p:nvPicPr>
        <p:blipFill>
          <a:blip r:embed="rId13"/>
          <a:stretch>
            <a:fillRect/>
          </a:stretch>
        </p:blipFill>
        <p:spPr>
          <a:xfrm>
            <a:off x="464951" y="3417180"/>
            <a:ext cx="1230778" cy="291641"/>
          </a:xfrm>
          <a:prstGeom prst="rect">
            <a:avLst/>
          </a:prstGeom>
        </p:spPr>
      </p:pic>
      <p:pic>
        <p:nvPicPr>
          <p:cNvPr id="4" name="Imagem 3"/>
          <p:cNvPicPr>
            <a:picLocks noChangeAspect="1"/>
          </p:cNvPicPr>
          <p:nvPr/>
        </p:nvPicPr>
        <p:blipFill>
          <a:blip r:embed="rId14"/>
          <a:stretch>
            <a:fillRect/>
          </a:stretch>
        </p:blipFill>
        <p:spPr>
          <a:xfrm>
            <a:off x="6142120" y="4840118"/>
            <a:ext cx="1113365" cy="530989"/>
          </a:xfrm>
          <a:prstGeom prst="rect">
            <a:avLst/>
          </a:prstGeom>
        </p:spPr>
      </p:pic>
      <p:pic>
        <p:nvPicPr>
          <p:cNvPr id="12" name="Imagem 11"/>
          <p:cNvPicPr>
            <a:picLocks noChangeAspect="1"/>
          </p:cNvPicPr>
          <p:nvPr/>
        </p:nvPicPr>
        <p:blipFill>
          <a:blip r:embed="rId15"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
        <p:nvSpPr>
          <p:cNvPr id="5" name="Retângulo Arredondado 4"/>
          <p:cNvSpPr/>
          <p:nvPr/>
        </p:nvSpPr>
        <p:spPr>
          <a:xfrm>
            <a:off x="127156" y="1082961"/>
            <a:ext cx="8924479" cy="5669280"/>
          </a:xfrm>
          <a:prstGeom prst="roundRect">
            <a:avLst/>
          </a:prstGeom>
          <a:noFill/>
          <a:ln w="28575">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8" name="Oval 7"/>
          <p:cNvSpPr/>
          <p:nvPr/>
        </p:nvSpPr>
        <p:spPr>
          <a:xfrm>
            <a:off x="9445079" y="1282848"/>
            <a:ext cx="1565910" cy="1569846"/>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sz="1100" b="1"/>
              <a:t>OUTSOURCING</a:t>
            </a:r>
            <a:endParaRPr lang="pt-BR" sz="1100" b="1" dirty="0"/>
          </a:p>
        </p:txBody>
      </p:sp>
      <p:sp>
        <p:nvSpPr>
          <p:cNvPr id="15" name="Oval 14"/>
          <p:cNvSpPr/>
          <p:nvPr/>
        </p:nvSpPr>
        <p:spPr>
          <a:xfrm>
            <a:off x="10309512" y="2183596"/>
            <a:ext cx="1565910" cy="1569846"/>
          </a:xfrm>
          <a:prstGeom prst="ellipse">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b="1" dirty="0"/>
              <a:t>Fábrica de Software</a:t>
            </a:r>
          </a:p>
        </p:txBody>
      </p:sp>
      <p:sp>
        <p:nvSpPr>
          <p:cNvPr id="17" name="Oval 16"/>
          <p:cNvSpPr/>
          <p:nvPr/>
        </p:nvSpPr>
        <p:spPr>
          <a:xfrm>
            <a:off x="9184238" y="3084344"/>
            <a:ext cx="1565910" cy="1569846"/>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a:t>Projetos </a:t>
            </a:r>
            <a:r>
              <a:rPr lang="pt-BR" sz="1200" dirty="0"/>
              <a:t>Personalizados</a:t>
            </a:r>
          </a:p>
        </p:txBody>
      </p:sp>
      <p:sp>
        <p:nvSpPr>
          <p:cNvPr id="19" name="Oval 18"/>
          <p:cNvSpPr/>
          <p:nvPr/>
        </p:nvSpPr>
        <p:spPr>
          <a:xfrm>
            <a:off x="10344633" y="3924110"/>
            <a:ext cx="1565910" cy="1569846"/>
          </a:xfrm>
          <a:prstGeom prst="ellipse">
            <a:avLst/>
          </a:prstGeom>
          <a:solidFill>
            <a:schemeClr val="accent3">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sz="1400" dirty="0"/>
              <a:t>Consultoria</a:t>
            </a:r>
          </a:p>
        </p:txBody>
      </p:sp>
      <p:sp>
        <p:nvSpPr>
          <p:cNvPr id="20" name="Oval 19"/>
          <p:cNvSpPr/>
          <p:nvPr/>
        </p:nvSpPr>
        <p:spPr>
          <a:xfrm>
            <a:off x="9170375" y="4889052"/>
            <a:ext cx="1565910" cy="1569846"/>
          </a:xfrm>
          <a:prstGeom prst="ellips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a:t>Soluções Oracle </a:t>
            </a:r>
            <a:r>
              <a:rPr lang="pt-BR" dirty="0" err="1"/>
              <a:t>Cloud</a:t>
            </a:r>
            <a:endParaRPr lang="pt-BR" dirty="0"/>
          </a:p>
        </p:txBody>
      </p:sp>
      <p:sp>
        <p:nvSpPr>
          <p:cNvPr id="7" name="Retângulo 6">
            <a:extLst>
              <a:ext uri="{FF2B5EF4-FFF2-40B4-BE49-F238E27FC236}">
                <a16:creationId xmlns:a16="http://schemas.microsoft.com/office/drawing/2014/main" id="{FDF5A3D6-E9B6-4532-8D90-2CC2B0C5260F}"/>
              </a:ext>
            </a:extLst>
          </p:cNvPr>
          <p:cNvSpPr/>
          <p:nvPr/>
        </p:nvSpPr>
        <p:spPr>
          <a:xfrm>
            <a:off x="5896598" y="6467444"/>
            <a:ext cx="2452643" cy="23245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Tree>
    <p:extLst>
      <p:ext uri="{BB962C8B-B14F-4D97-AF65-F5344CB8AC3E}">
        <p14:creationId xmlns:p14="http://schemas.microsoft.com/office/powerpoint/2010/main" val="2779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Agrupar 64">
            <a:extLst>
              <a:ext uri="{FF2B5EF4-FFF2-40B4-BE49-F238E27FC236}">
                <a16:creationId xmlns:a16="http://schemas.microsoft.com/office/drawing/2014/main" id="{9AD52A51-2BA6-4724-AFDB-DFFEFF9C0B58}"/>
              </a:ext>
            </a:extLst>
          </p:cNvPr>
          <p:cNvGrpSpPr/>
          <p:nvPr/>
        </p:nvGrpSpPr>
        <p:grpSpPr>
          <a:xfrm>
            <a:off x="7966730" y="1528067"/>
            <a:ext cx="3496110" cy="4811604"/>
            <a:chOff x="298450" y="1361851"/>
            <a:chExt cx="2909888" cy="4414838"/>
          </a:xfrm>
        </p:grpSpPr>
        <p:grpSp>
          <p:nvGrpSpPr>
            <p:cNvPr id="66" name="Agrupar 65">
              <a:extLst>
                <a:ext uri="{FF2B5EF4-FFF2-40B4-BE49-F238E27FC236}">
                  <a16:creationId xmlns:a16="http://schemas.microsoft.com/office/drawing/2014/main" id="{4E748410-1C17-4DA9-8A7E-707D77EAB76C}"/>
                </a:ext>
              </a:extLst>
            </p:cNvPr>
            <p:cNvGrpSpPr/>
            <p:nvPr/>
          </p:nvGrpSpPr>
          <p:grpSpPr>
            <a:xfrm>
              <a:off x="298450" y="1361851"/>
              <a:ext cx="2909888" cy="4414838"/>
              <a:chOff x="298450" y="1361851"/>
              <a:chExt cx="2909888" cy="4414838"/>
            </a:xfrm>
          </p:grpSpPr>
          <p:sp>
            <p:nvSpPr>
              <p:cNvPr id="68" name="AutoShape 103">
                <a:extLst>
                  <a:ext uri="{FF2B5EF4-FFF2-40B4-BE49-F238E27FC236}">
                    <a16:creationId xmlns:a16="http://schemas.microsoft.com/office/drawing/2014/main" id="{5AEB71E2-57DE-452C-BCBF-8F0671E6EE7F}"/>
                  </a:ext>
                </a:extLst>
              </p:cNvPr>
              <p:cNvSpPr>
                <a:spLocks noChangeArrowheads="1"/>
              </p:cNvSpPr>
              <p:nvPr>
                <p:custDataLst>
                  <p:tags r:id="rId11"/>
                </p:custDataLst>
              </p:nvPr>
            </p:nvSpPr>
            <p:spPr bwMode="gray">
              <a:xfrm>
                <a:off x="304800" y="1472976"/>
                <a:ext cx="2903538" cy="4303713"/>
              </a:xfrm>
              <a:prstGeom prst="roundRect">
                <a:avLst>
                  <a:gd name="adj" fmla="val 5736"/>
                </a:avLst>
              </a:prstGeom>
              <a:solidFill>
                <a:schemeClr val="bg1"/>
              </a:solidFill>
              <a:ln w="12700" algn="ctr">
                <a:solidFill>
                  <a:srgbClr val="666666"/>
                </a:solidFill>
                <a:round/>
                <a:headEnd/>
                <a:tailEnd/>
              </a:ln>
              <a:effectLst>
                <a:outerShdw dist="50800" dir="5400000" algn="ctr" rotWithShape="0">
                  <a:srgbClr val="DEDEDE">
                    <a:alpha val="50000"/>
                  </a:srgbClr>
                </a:outerShdw>
              </a:effectLst>
            </p:spPr>
            <p:txBody>
              <a:bodyPr lIns="36000" tIns="36000" rIns="36000" bIns="36000"/>
              <a:lstStyle/>
              <a:p>
                <a:pPr marL="187325" indent="-187325">
                  <a:lnSpc>
                    <a:spcPct val="90000"/>
                  </a:lnSpc>
                  <a:spcBef>
                    <a:spcPct val="25000"/>
                  </a:spcBef>
                  <a:buClr>
                    <a:schemeClr val="tx2"/>
                  </a:buClr>
                  <a:buFont typeface="Wingdings" pitchFamily="2" charset="2"/>
                  <a:buChar char="§"/>
                  <a:defRPr/>
                </a:pPr>
                <a:endParaRPr lang="de-DE" sz="1400">
                  <a:latin typeface="Tele-GroteskNor" charset="0"/>
                </a:endParaRPr>
              </a:p>
            </p:txBody>
          </p:sp>
          <p:grpSp>
            <p:nvGrpSpPr>
              <p:cNvPr id="69" name="Group 105">
                <a:extLst>
                  <a:ext uri="{FF2B5EF4-FFF2-40B4-BE49-F238E27FC236}">
                    <a16:creationId xmlns:a16="http://schemas.microsoft.com/office/drawing/2014/main" id="{97533971-EC06-4BAC-BC38-ADF44AF82C5D}"/>
                  </a:ext>
                </a:extLst>
              </p:cNvPr>
              <p:cNvGrpSpPr>
                <a:grpSpLocks/>
              </p:cNvGrpSpPr>
              <p:nvPr>
                <p:custDataLst>
                  <p:tags r:id="rId12"/>
                </p:custDataLst>
              </p:nvPr>
            </p:nvGrpSpPr>
            <p:grpSpPr bwMode="auto">
              <a:xfrm>
                <a:off x="298450" y="1361851"/>
                <a:ext cx="2909888" cy="325438"/>
                <a:chOff x="207" y="701"/>
                <a:chExt cx="2632" cy="173"/>
              </a:xfrm>
            </p:grpSpPr>
            <p:sp>
              <p:nvSpPr>
                <p:cNvPr id="70" name="Rectangle 106">
                  <a:extLst>
                    <a:ext uri="{FF2B5EF4-FFF2-40B4-BE49-F238E27FC236}">
                      <a16:creationId xmlns:a16="http://schemas.microsoft.com/office/drawing/2014/main" id="{BEDE7077-D44F-478E-9230-60D99F560B26}"/>
                    </a:ext>
                  </a:extLst>
                </p:cNvPr>
                <p:cNvSpPr>
                  <a:spLocks noChangeArrowheads="1"/>
                </p:cNvSpPr>
                <p:nvPr/>
              </p:nvSpPr>
              <p:spPr bwMode="auto">
                <a:xfrm>
                  <a:off x="207" y="733"/>
                  <a:ext cx="2632" cy="141"/>
                </a:xfrm>
                <a:prstGeom prst="rect">
                  <a:avLst/>
                </a:prstGeom>
                <a:solidFill>
                  <a:srgbClr val="000000"/>
                </a:solidFill>
                <a:ln w="12700" algn="ctr">
                  <a:solidFill>
                    <a:srgbClr val="000000"/>
                  </a:solidFill>
                  <a:miter lim="800000"/>
                  <a:headEnd/>
                  <a:tailEnd/>
                </a:ln>
              </p:spPr>
              <p:txBody>
                <a:bodyPr anchor="ctr"/>
                <a:lstStyle/>
                <a:p>
                  <a:pPr algn="ctr">
                    <a:defRPr/>
                  </a:pPr>
                  <a:endParaRPr lang="pt-BR" sz="1500" b="1" dirty="0">
                    <a:latin typeface="+mj-lt"/>
                  </a:endParaRPr>
                </a:p>
              </p:txBody>
            </p:sp>
            <p:sp>
              <p:nvSpPr>
                <p:cNvPr id="71" name="AutoShape 107">
                  <a:extLst>
                    <a:ext uri="{FF2B5EF4-FFF2-40B4-BE49-F238E27FC236}">
                      <a16:creationId xmlns:a16="http://schemas.microsoft.com/office/drawing/2014/main" id="{5371FEC1-6A35-428C-8986-30BF2AE19F2B}"/>
                    </a:ext>
                  </a:extLst>
                </p:cNvPr>
                <p:cNvSpPr>
                  <a:spLocks noChangeArrowheads="1"/>
                </p:cNvSpPr>
                <p:nvPr/>
              </p:nvSpPr>
              <p:spPr bwMode="auto">
                <a:xfrm>
                  <a:off x="207" y="701"/>
                  <a:ext cx="2632" cy="58"/>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gn="ctr">
                    <a:spcBef>
                      <a:spcPct val="50000"/>
                    </a:spcBef>
                    <a:buClr>
                      <a:schemeClr val="tx2"/>
                    </a:buClr>
                    <a:buSzPct val="75000"/>
                    <a:buFont typeface="Wingdings" pitchFamily="2" charset="2"/>
                    <a:buNone/>
                    <a:defRPr/>
                  </a:pPr>
                  <a:endParaRPr lang="pt-BR" sz="1500" dirty="0">
                    <a:latin typeface="+mj-lt"/>
                    <a:cs typeface="+mn-cs"/>
                  </a:endParaRPr>
                </a:p>
              </p:txBody>
            </p:sp>
          </p:grpSp>
        </p:grpSp>
        <p:sp>
          <p:nvSpPr>
            <p:cNvPr id="67" name="Rectangle 108">
              <a:extLst>
                <a:ext uri="{FF2B5EF4-FFF2-40B4-BE49-F238E27FC236}">
                  <a16:creationId xmlns:a16="http://schemas.microsoft.com/office/drawing/2014/main" id="{9B775B5C-4B0C-4A3E-920C-46F8B67BF3C3}"/>
                </a:ext>
              </a:extLst>
            </p:cNvPr>
            <p:cNvSpPr>
              <a:spLocks noChangeArrowheads="1"/>
            </p:cNvSpPr>
            <p:nvPr>
              <p:custDataLst>
                <p:tags r:id="rId10"/>
              </p:custDataLst>
            </p:nvPr>
          </p:nvSpPr>
          <p:spPr bwMode="auto">
            <a:xfrm>
              <a:off x="323850" y="1388839"/>
              <a:ext cx="2884488" cy="238431"/>
            </a:xfrm>
            <a:prstGeom prst="rect">
              <a:avLst/>
            </a:prstGeom>
            <a:noFill/>
            <a:ln w="3175" algn="ctr">
              <a:noFill/>
              <a:miter lim="800000"/>
              <a:headEnd/>
              <a:tailEnd/>
            </a:ln>
          </p:spPr>
          <p:txBody>
            <a:bodyPr wrap="none" lIns="36000" tIns="36000" rIns="36000" bIns="36000" anchor="ctr"/>
            <a:lstStyle/>
            <a:p>
              <a:pPr algn="ctr" eaLnBrk="0" hangingPunct="0">
                <a:lnSpc>
                  <a:spcPct val="90000"/>
                </a:lnSpc>
                <a:spcBef>
                  <a:spcPct val="30000"/>
                </a:spcBef>
                <a:buSzPct val="75000"/>
                <a:buFont typeface="Tele-GroteskNor" pitchFamily="2" charset="0"/>
                <a:buNone/>
                <a:defRPr/>
              </a:pPr>
              <a:r>
                <a:rPr lang="de-DE" sz="1500" dirty="0">
                  <a:solidFill>
                    <a:srgbClr val="FFFFFF"/>
                  </a:solidFill>
                  <a:latin typeface="+mj-lt"/>
                  <a:sym typeface="Tele-GroteskNor" pitchFamily="2" charset="0"/>
                </a:rPr>
                <a:t>Serviços | Outros</a:t>
              </a:r>
            </a:p>
          </p:txBody>
        </p:sp>
      </p:grpSp>
      <p:grpSp>
        <p:nvGrpSpPr>
          <p:cNvPr id="58" name="Agrupar 57">
            <a:extLst>
              <a:ext uri="{FF2B5EF4-FFF2-40B4-BE49-F238E27FC236}">
                <a16:creationId xmlns:a16="http://schemas.microsoft.com/office/drawing/2014/main" id="{2918202E-96F9-4623-8B81-3E946A5B020D}"/>
              </a:ext>
            </a:extLst>
          </p:cNvPr>
          <p:cNvGrpSpPr/>
          <p:nvPr/>
        </p:nvGrpSpPr>
        <p:grpSpPr>
          <a:xfrm>
            <a:off x="5955837" y="1496924"/>
            <a:ext cx="1912970" cy="4811604"/>
            <a:chOff x="298450" y="1361851"/>
            <a:chExt cx="2909888" cy="4414838"/>
          </a:xfrm>
        </p:grpSpPr>
        <p:grpSp>
          <p:nvGrpSpPr>
            <p:cNvPr id="59" name="Agrupar 58">
              <a:extLst>
                <a:ext uri="{FF2B5EF4-FFF2-40B4-BE49-F238E27FC236}">
                  <a16:creationId xmlns:a16="http://schemas.microsoft.com/office/drawing/2014/main" id="{8ED553E7-3F01-436A-B46D-4CC43C099F59}"/>
                </a:ext>
              </a:extLst>
            </p:cNvPr>
            <p:cNvGrpSpPr/>
            <p:nvPr/>
          </p:nvGrpSpPr>
          <p:grpSpPr>
            <a:xfrm>
              <a:off x="298450" y="1361851"/>
              <a:ext cx="2909888" cy="4414838"/>
              <a:chOff x="298450" y="1361851"/>
              <a:chExt cx="2909888" cy="4414838"/>
            </a:xfrm>
          </p:grpSpPr>
          <p:sp>
            <p:nvSpPr>
              <p:cNvPr id="61" name="AutoShape 103">
                <a:extLst>
                  <a:ext uri="{FF2B5EF4-FFF2-40B4-BE49-F238E27FC236}">
                    <a16:creationId xmlns:a16="http://schemas.microsoft.com/office/drawing/2014/main" id="{AF2779FC-6ED8-47AE-8158-C9308B42C78B}"/>
                  </a:ext>
                </a:extLst>
              </p:cNvPr>
              <p:cNvSpPr>
                <a:spLocks noChangeArrowheads="1"/>
              </p:cNvSpPr>
              <p:nvPr>
                <p:custDataLst>
                  <p:tags r:id="rId8"/>
                </p:custDataLst>
              </p:nvPr>
            </p:nvSpPr>
            <p:spPr bwMode="gray">
              <a:xfrm>
                <a:off x="304800" y="1472976"/>
                <a:ext cx="2903538" cy="4303713"/>
              </a:xfrm>
              <a:prstGeom prst="roundRect">
                <a:avLst>
                  <a:gd name="adj" fmla="val 5736"/>
                </a:avLst>
              </a:prstGeom>
              <a:solidFill>
                <a:schemeClr val="bg1"/>
              </a:solidFill>
              <a:ln w="12700" algn="ctr">
                <a:solidFill>
                  <a:srgbClr val="666666"/>
                </a:solidFill>
                <a:round/>
                <a:headEnd/>
                <a:tailEnd/>
              </a:ln>
              <a:effectLst>
                <a:outerShdw dist="50800" dir="5400000" algn="ctr" rotWithShape="0">
                  <a:srgbClr val="DEDEDE">
                    <a:alpha val="50000"/>
                  </a:srgbClr>
                </a:outerShdw>
              </a:effectLst>
            </p:spPr>
            <p:txBody>
              <a:bodyPr lIns="36000" tIns="36000" rIns="36000" bIns="36000"/>
              <a:lstStyle/>
              <a:p>
                <a:pPr marL="187325" indent="-187325">
                  <a:lnSpc>
                    <a:spcPct val="90000"/>
                  </a:lnSpc>
                  <a:spcBef>
                    <a:spcPct val="25000"/>
                  </a:spcBef>
                  <a:buClr>
                    <a:schemeClr val="tx2"/>
                  </a:buClr>
                  <a:buFont typeface="Wingdings" pitchFamily="2" charset="2"/>
                  <a:buChar char="§"/>
                  <a:defRPr/>
                </a:pPr>
                <a:endParaRPr lang="de-DE" sz="1400">
                  <a:latin typeface="Tele-GroteskNor" charset="0"/>
                </a:endParaRPr>
              </a:p>
            </p:txBody>
          </p:sp>
          <p:grpSp>
            <p:nvGrpSpPr>
              <p:cNvPr id="62" name="Group 105">
                <a:extLst>
                  <a:ext uri="{FF2B5EF4-FFF2-40B4-BE49-F238E27FC236}">
                    <a16:creationId xmlns:a16="http://schemas.microsoft.com/office/drawing/2014/main" id="{65CCE13B-3769-4D08-A5D4-1EC73B795112}"/>
                  </a:ext>
                </a:extLst>
              </p:cNvPr>
              <p:cNvGrpSpPr>
                <a:grpSpLocks/>
              </p:cNvGrpSpPr>
              <p:nvPr>
                <p:custDataLst>
                  <p:tags r:id="rId9"/>
                </p:custDataLst>
              </p:nvPr>
            </p:nvGrpSpPr>
            <p:grpSpPr bwMode="auto">
              <a:xfrm>
                <a:off x="298450" y="1361851"/>
                <a:ext cx="2909888" cy="325438"/>
                <a:chOff x="207" y="701"/>
                <a:chExt cx="2632" cy="173"/>
              </a:xfrm>
            </p:grpSpPr>
            <p:sp>
              <p:nvSpPr>
                <p:cNvPr id="63" name="Rectangle 106">
                  <a:extLst>
                    <a:ext uri="{FF2B5EF4-FFF2-40B4-BE49-F238E27FC236}">
                      <a16:creationId xmlns:a16="http://schemas.microsoft.com/office/drawing/2014/main" id="{B6BF4D75-9BAE-42FE-A927-C07464DA3398}"/>
                    </a:ext>
                  </a:extLst>
                </p:cNvPr>
                <p:cNvSpPr>
                  <a:spLocks noChangeArrowheads="1"/>
                </p:cNvSpPr>
                <p:nvPr/>
              </p:nvSpPr>
              <p:spPr bwMode="auto">
                <a:xfrm>
                  <a:off x="207" y="733"/>
                  <a:ext cx="2632" cy="141"/>
                </a:xfrm>
                <a:prstGeom prst="rect">
                  <a:avLst/>
                </a:prstGeom>
                <a:solidFill>
                  <a:srgbClr val="000000"/>
                </a:solidFill>
                <a:ln w="12700" algn="ctr">
                  <a:solidFill>
                    <a:srgbClr val="000000"/>
                  </a:solidFill>
                  <a:miter lim="800000"/>
                  <a:headEnd/>
                  <a:tailEnd/>
                </a:ln>
              </p:spPr>
              <p:txBody>
                <a:bodyPr anchor="ctr"/>
                <a:lstStyle/>
                <a:p>
                  <a:pPr algn="ctr">
                    <a:defRPr/>
                  </a:pPr>
                  <a:endParaRPr lang="pt-BR" sz="1500" b="1" dirty="0">
                    <a:latin typeface="+mj-lt"/>
                  </a:endParaRPr>
                </a:p>
              </p:txBody>
            </p:sp>
            <p:sp>
              <p:nvSpPr>
                <p:cNvPr id="64" name="AutoShape 107">
                  <a:extLst>
                    <a:ext uri="{FF2B5EF4-FFF2-40B4-BE49-F238E27FC236}">
                      <a16:creationId xmlns:a16="http://schemas.microsoft.com/office/drawing/2014/main" id="{38915FBB-DE24-4BE2-BC00-1166CD2A63C5}"/>
                    </a:ext>
                  </a:extLst>
                </p:cNvPr>
                <p:cNvSpPr>
                  <a:spLocks noChangeArrowheads="1"/>
                </p:cNvSpPr>
                <p:nvPr/>
              </p:nvSpPr>
              <p:spPr bwMode="auto">
                <a:xfrm>
                  <a:off x="207" y="701"/>
                  <a:ext cx="2632" cy="58"/>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gn="ctr">
                    <a:spcBef>
                      <a:spcPct val="50000"/>
                    </a:spcBef>
                    <a:buClr>
                      <a:schemeClr val="tx2"/>
                    </a:buClr>
                    <a:buSzPct val="75000"/>
                    <a:buFont typeface="Wingdings" pitchFamily="2" charset="2"/>
                    <a:buNone/>
                    <a:defRPr/>
                  </a:pPr>
                  <a:endParaRPr lang="pt-BR" sz="1500" dirty="0">
                    <a:latin typeface="+mj-lt"/>
                    <a:cs typeface="+mn-cs"/>
                  </a:endParaRPr>
                </a:p>
              </p:txBody>
            </p:sp>
          </p:grpSp>
        </p:grpSp>
        <p:sp>
          <p:nvSpPr>
            <p:cNvPr id="60" name="Rectangle 108">
              <a:extLst>
                <a:ext uri="{FF2B5EF4-FFF2-40B4-BE49-F238E27FC236}">
                  <a16:creationId xmlns:a16="http://schemas.microsoft.com/office/drawing/2014/main" id="{C1F615E3-FB01-49B9-ABB2-FDD00B96CEBB}"/>
                </a:ext>
              </a:extLst>
            </p:cNvPr>
            <p:cNvSpPr>
              <a:spLocks noChangeArrowheads="1"/>
            </p:cNvSpPr>
            <p:nvPr>
              <p:custDataLst>
                <p:tags r:id="rId7"/>
              </p:custDataLst>
            </p:nvPr>
          </p:nvSpPr>
          <p:spPr bwMode="auto">
            <a:xfrm>
              <a:off x="323850" y="1388839"/>
              <a:ext cx="2884488" cy="238431"/>
            </a:xfrm>
            <a:prstGeom prst="rect">
              <a:avLst/>
            </a:prstGeom>
            <a:noFill/>
            <a:ln w="3175" algn="ctr">
              <a:noFill/>
              <a:miter lim="800000"/>
              <a:headEnd/>
              <a:tailEnd/>
            </a:ln>
          </p:spPr>
          <p:txBody>
            <a:bodyPr wrap="none" lIns="36000" tIns="36000" rIns="36000" bIns="36000" anchor="ctr"/>
            <a:lstStyle/>
            <a:p>
              <a:pPr algn="ctr" eaLnBrk="0" hangingPunct="0">
                <a:lnSpc>
                  <a:spcPct val="90000"/>
                </a:lnSpc>
                <a:spcBef>
                  <a:spcPct val="30000"/>
                </a:spcBef>
                <a:buSzPct val="75000"/>
                <a:buFont typeface="Tele-GroteskNor" pitchFamily="2" charset="0"/>
                <a:buNone/>
                <a:defRPr/>
              </a:pPr>
              <a:r>
                <a:rPr lang="de-DE" sz="1500" dirty="0">
                  <a:solidFill>
                    <a:srgbClr val="FFFFFF"/>
                  </a:solidFill>
                  <a:latin typeface="+mj-lt"/>
                  <a:sym typeface="Tele-GroteskNor" pitchFamily="2" charset="0"/>
                </a:rPr>
                <a:t>Finanças e IT</a:t>
              </a:r>
            </a:p>
          </p:txBody>
        </p:sp>
      </p:grpSp>
      <p:grpSp>
        <p:nvGrpSpPr>
          <p:cNvPr id="40" name="Agrupar 39">
            <a:extLst>
              <a:ext uri="{FF2B5EF4-FFF2-40B4-BE49-F238E27FC236}">
                <a16:creationId xmlns:a16="http://schemas.microsoft.com/office/drawing/2014/main" id="{51484269-DA98-4DF7-B094-5EBFA58B2F0A}"/>
              </a:ext>
            </a:extLst>
          </p:cNvPr>
          <p:cNvGrpSpPr/>
          <p:nvPr/>
        </p:nvGrpSpPr>
        <p:grpSpPr>
          <a:xfrm>
            <a:off x="3870027" y="1483672"/>
            <a:ext cx="1912970" cy="4811604"/>
            <a:chOff x="298450" y="1361851"/>
            <a:chExt cx="2909888" cy="4414838"/>
          </a:xfrm>
        </p:grpSpPr>
        <p:grpSp>
          <p:nvGrpSpPr>
            <p:cNvPr id="41" name="Agrupar 40">
              <a:extLst>
                <a:ext uri="{FF2B5EF4-FFF2-40B4-BE49-F238E27FC236}">
                  <a16:creationId xmlns:a16="http://schemas.microsoft.com/office/drawing/2014/main" id="{F80A5EC3-EBB6-415D-BBDA-2043E14AF5DF}"/>
                </a:ext>
              </a:extLst>
            </p:cNvPr>
            <p:cNvGrpSpPr/>
            <p:nvPr/>
          </p:nvGrpSpPr>
          <p:grpSpPr>
            <a:xfrm>
              <a:off x="298450" y="1361851"/>
              <a:ext cx="2909888" cy="4414838"/>
              <a:chOff x="298450" y="1361851"/>
              <a:chExt cx="2909888" cy="4414838"/>
            </a:xfrm>
          </p:grpSpPr>
          <p:sp>
            <p:nvSpPr>
              <p:cNvPr id="44" name="AutoShape 103">
                <a:extLst>
                  <a:ext uri="{FF2B5EF4-FFF2-40B4-BE49-F238E27FC236}">
                    <a16:creationId xmlns:a16="http://schemas.microsoft.com/office/drawing/2014/main" id="{06DF85F0-DA66-410C-9E0E-06B398AAB46D}"/>
                  </a:ext>
                </a:extLst>
              </p:cNvPr>
              <p:cNvSpPr>
                <a:spLocks noChangeArrowheads="1"/>
              </p:cNvSpPr>
              <p:nvPr>
                <p:custDataLst>
                  <p:tags r:id="rId5"/>
                </p:custDataLst>
              </p:nvPr>
            </p:nvSpPr>
            <p:spPr bwMode="gray">
              <a:xfrm>
                <a:off x="304800" y="1472976"/>
                <a:ext cx="2903538" cy="4303713"/>
              </a:xfrm>
              <a:prstGeom prst="roundRect">
                <a:avLst>
                  <a:gd name="adj" fmla="val 5736"/>
                </a:avLst>
              </a:prstGeom>
              <a:solidFill>
                <a:schemeClr val="bg1"/>
              </a:solidFill>
              <a:ln w="12700" algn="ctr">
                <a:solidFill>
                  <a:srgbClr val="666666"/>
                </a:solidFill>
                <a:round/>
                <a:headEnd/>
                <a:tailEnd/>
              </a:ln>
              <a:effectLst>
                <a:outerShdw dist="50800" dir="5400000" algn="ctr" rotWithShape="0">
                  <a:srgbClr val="DEDEDE">
                    <a:alpha val="50000"/>
                  </a:srgbClr>
                </a:outerShdw>
              </a:effectLst>
            </p:spPr>
            <p:txBody>
              <a:bodyPr lIns="36000" tIns="36000" rIns="36000" bIns="36000"/>
              <a:lstStyle/>
              <a:p>
                <a:pPr marL="187325" indent="-187325">
                  <a:lnSpc>
                    <a:spcPct val="90000"/>
                  </a:lnSpc>
                  <a:spcBef>
                    <a:spcPct val="25000"/>
                  </a:spcBef>
                  <a:buClr>
                    <a:schemeClr val="tx2"/>
                  </a:buClr>
                  <a:buFont typeface="Wingdings" pitchFamily="2" charset="2"/>
                  <a:buChar char="§"/>
                  <a:defRPr/>
                </a:pPr>
                <a:endParaRPr lang="de-DE" sz="1400">
                  <a:latin typeface="Tele-GroteskNor" charset="0"/>
                </a:endParaRPr>
              </a:p>
            </p:txBody>
          </p:sp>
          <p:grpSp>
            <p:nvGrpSpPr>
              <p:cNvPr id="46" name="Group 105">
                <a:extLst>
                  <a:ext uri="{FF2B5EF4-FFF2-40B4-BE49-F238E27FC236}">
                    <a16:creationId xmlns:a16="http://schemas.microsoft.com/office/drawing/2014/main" id="{C3A94D84-4C22-44D1-99FE-8DE2A2A29F1B}"/>
                  </a:ext>
                </a:extLst>
              </p:cNvPr>
              <p:cNvGrpSpPr>
                <a:grpSpLocks/>
              </p:cNvGrpSpPr>
              <p:nvPr>
                <p:custDataLst>
                  <p:tags r:id="rId6"/>
                </p:custDataLst>
              </p:nvPr>
            </p:nvGrpSpPr>
            <p:grpSpPr bwMode="auto">
              <a:xfrm>
                <a:off x="298450" y="1361851"/>
                <a:ext cx="2909888" cy="325438"/>
                <a:chOff x="207" y="701"/>
                <a:chExt cx="2632" cy="173"/>
              </a:xfrm>
            </p:grpSpPr>
            <p:sp>
              <p:nvSpPr>
                <p:cNvPr id="53" name="Rectangle 106">
                  <a:extLst>
                    <a:ext uri="{FF2B5EF4-FFF2-40B4-BE49-F238E27FC236}">
                      <a16:creationId xmlns:a16="http://schemas.microsoft.com/office/drawing/2014/main" id="{B0EE6E41-DF85-470F-9FA7-53C8EC89925F}"/>
                    </a:ext>
                  </a:extLst>
                </p:cNvPr>
                <p:cNvSpPr>
                  <a:spLocks noChangeArrowheads="1"/>
                </p:cNvSpPr>
                <p:nvPr/>
              </p:nvSpPr>
              <p:spPr bwMode="auto">
                <a:xfrm>
                  <a:off x="207" y="733"/>
                  <a:ext cx="2632" cy="141"/>
                </a:xfrm>
                <a:prstGeom prst="rect">
                  <a:avLst/>
                </a:prstGeom>
                <a:solidFill>
                  <a:srgbClr val="000000"/>
                </a:solidFill>
                <a:ln w="12700" algn="ctr">
                  <a:solidFill>
                    <a:srgbClr val="000000"/>
                  </a:solidFill>
                  <a:miter lim="800000"/>
                  <a:headEnd/>
                  <a:tailEnd/>
                </a:ln>
              </p:spPr>
              <p:txBody>
                <a:bodyPr anchor="ctr"/>
                <a:lstStyle/>
                <a:p>
                  <a:pPr algn="ctr">
                    <a:defRPr/>
                  </a:pPr>
                  <a:endParaRPr lang="pt-BR" sz="1500" b="1" dirty="0">
                    <a:latin typeface="+mj-lt"/>
                  </a:endParaRPr>
                </a:p>
              </p:txBody>
            </p:sp>
            <p:sp>
              <p:nvSpPr>
                <p:cNvPr id="55" name="AutoShape 107">
                  <a:extLst>
                    <a:ext uri="{FF2B5EF4-FFF2-40B4-BE49-F238E27FC236}">
                      <a16:creationId xmlns:a16="http://schemas.microsoft.com/office/drawing/2014/main" id="{99625DCB-C087-4719-935A-5518FE7B6549}"/>
                    </a:ext>
                  </a:extLst>
                </p:cNvPr>
                <p:cNvSpPr>
                  <a:spLocks noChangeArrowheads="1"/>
                </p:cNvSpPr>
                <p:nvPr/>
              </p:nvSpPr>
              <p:spPr bwMode="auto">
                <a:xfrm>
                  <a:off x="207" y="701"/>
                  <a:ext cx="2632" cy="58"/>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gn="ctr">
                    <a:spcBef>
                      <a:spcPct val="50000"/>
                    </a:spcBef>
                    <a:buClr>
                      <a:schemeClr val="tx2"/>
                    </a:buClr>
                    <a:buSzPct val="75000"/>
                    <a:buFont typeface="Wingdings" pitchFamily="2" charset="2"/>
                    <a:buNone/>
                    <a:defRPr/>
                  </a:pPr>
                  <a:endParaRPr lang="pt-BR" sz="1500" dirty="0">
                    <a:latin typeface="+mj-lt"/>
                    <a:cs typeface="+mn-cs"/>
                  </a:endParaRPr>
                </a:p>
              </p:txBody>
            </p:sp>
          </p:grpSp>
        </p:grpSp>
        <p:sp>
          <p:nvSpPr>
            <p:cNvPr id="43" name="Rectangle 108">
              <a:extLst>
                <a:ext uri="{FF2B5EF4-FFF2-40B4-BE49-F238E27FC236}">
                  <a16:creationId xmlns:a16="http://schemas.microsoft.com/office/drawing/2014/main" id="{5A72D146-24BA-4D65-A59C-DBD61FA7D7E5}"/>
                </a:ext>
              </a:extLst>
            </p:cNvPr>
            <p:cNvSpPr>
              <a:spLocks noChangeArrowheads="1"/>
            </p:cNvSpPr>
            <p:nvPr>
              <p:custDataLst>
                <p:tags r:id="rId4"/>
              </p:custDataLst>
            </p:nvPr>
          </p:nvSpPr>
          <p:spPr bwMode="auto">
            <a:xfrm>
              <a:off x="323850" y="1388839"/>
              <a:ext cx="2884488" cy="238431"/>
            </a:xfrm>
            <a:prstGeom prst="rect">
              <a:avLst/>
            </a:prstGeom>
            <a:noFill/>
            <a:ln w="3175" algn="ctr">
              <a:noFill/>
              <a:miter lim="800000"/>
              <a:headEnd/>
              <a:tailEnd/>
            </a:ln>
          </p:spPr>
          <p:txBody>
            <a:bodyPr wrap="none" lIns="36000" tIns="36000" rIns="36000" bIns="36000" anchor="ctr"/>
            <a:lstStyle/>
            <a:p>
              <a:pPr algn="ctr" eaLnBrk="0" hangingPunct="0">
                <a:lnSpc>
                  <a:spcPct val="90000"/>
                </a:lnSpc>
                <a:spcBef>
                  <a:spcPct val="30000"/>
                </a:spcBef>
                <a:buSzPct val="75000"/>
                <a:buFont typeface="Tele-GroteskNor" pitchFamily="2" charset="0"/>
                <a:buNone/>
                <a:defRPr/>
              </a:pPr>
              <a:r>
                <a:rPr lang="de-DE" sz="1500" dirty="0">
                  <a:solidFill>
                    <a:srgbClr val="FFFFFF"/>
                  </a:solidFill>
                  <a:latin typeface="+mj-lt"/>
                  <a:sym typeface="Tele-GroteskNor" pitchFamily="2" charset="0"/>
                </a:rPr>
                <a:t>Energia e Portos</a:t>
              </a:r>
            </a:p>
          </p:txBody>
        </p:sp>
      </p:grpSp>
      <p:grpSp>
        <p:nvGrpSpPr>
          <p:cNvPr id="8" name="Agrupar 7">
            <a:extLst>
              <a:ext uri="{FF2B5EF4-FFF2-40B4-BE49-F238E27FC236}">
                <a16:creationId xmlns:a16="http://schemas.microsoft.com/office/drawing/2014/main" id="{9A3CDBB3-39E3-4C57-968C-8A71D81A2845}"/>
              </a:ext>
            </a:extLst>
          </p:cNvPr>
          <p:cNvGrpSpPr/>
          <p:nvPr/>
        </p:nvGrpSpPr>
        <p:grpSpPr>
          <a:xfrm>
            <a:off x="242390" y="1467511"/>
            <a:ext cx="3496110" cy="4811604"/>
            <a:chOff x="298450" y="1361851"/>
            <a:chExt cx="2909888" cy="4414838"/>
          </a:xfrm>
        </p:grpSpPr>
        <p:grpSp>
          <p:nvGrpSpPr>
            <p:cNvPr id="29" name="Agrupar 28">
              <a:extLst>
                <a:ext uri="{FF2B5EF4-FFF2-40B4-BE49-F238E27FC236}">
                  <a16:creationId xmlns:a16="http://schemas.microsoft.com/office/drawing/2014/main" id="{0FF2ADC3-FCF9-4CB2-8E92-0D22EBB2043F}"/>
                </a:ext>
              </a:extLst>
            </p:cNvPr>
            <p:cNvGrpSpPr/>
            <p:nvPr/>
          </p:nvGrpSpPr>
          <p:grpSpPr>
            <a:xfrm>
              <a:off x="298450" y="1361851"/>
              <a:ext cx="2909888" cy="4414838"/>
              <a:chOff x="298450" y="1361851"/>
              <a:chExt cx="2909888" cy="4414838"/>
            </a:xfrm>
          </p:grpSpPr>
          <p:sp>
            <p:nvSpPr>
              <p:cNvPr id="30" name="AutoShape 103">
                <a:extLst>
                  <a:ext uri="{FF2B5EF4-FFF2-40B4-BE49-F238E27FC236}">
                    <a16:creationId xmlns:a16="http://schemas.microsoft.com/office/drawing/2014/main" id="{A924CF29-7B3D-49DC-8061-31DCE935575F}"/>
                  </a:ext>
                </a:extLst>
              </p:cNvPr>
              <p:cNvSpPr>
                <a:spLocks noChangeArrowheads="1"/>
              </p:cNvSpPr>
              <p:nvPr>
                <p:custDataLst>
                  <p:tags r:id="rId2"/>
                </p:custDataLst>
              </p:nvPr>
            </p:nvSpPr>
            <p:spPr bwMode="gray">
              <a:xfrm>
                <a:off x="304800" y="1472976"/>
                <a:ext cx="2903538" cy="4303713"/>
              </a:xfrm>
              <a:prstGeom prst="roundRect">
                <a:avLst>
                  <a:gd name="adj" fmla="val 5736"/>
                </a:avLst>
              </a:prstGeom>
              <a:solidFill>
                <a:schemeClr val="bg1"/>
              </a:solidFill>
              <a:ln w="12700" algn="ctr">
                <a:solidFill>
                  <a:srgbClr val="666666"/>
                </a:solidFill>
                <a:round/>
                <a:headEnd/>
                <a:tailEnd/>
              </a:ln>
              <a:effectLst>
                <a:outerShdw dist="50800" dir="5400000" algn="ctr" rotWithShape="0">
                  <a:srgbClr val="DEDEDE">
                    <a:alpha val="50000"/>
                  </a:srgbClr>
                </a:outerShdw>
              </a:effectLst>
            </p:spPr>
            <p:txBody>
              <a:bodyPr lIns="36000" tIns="36000" rIns="36000" bIns="36000"/>
              <a:lstStyle/>
              <a:p>
                <a:pPr marL="187325" indent="-187325">
                  <a:lnSpc>
                    <a:spcPct val="90000"/>
                  </a:lnSpc>
                  <a:spcBef>
                    <a:spcPct val="25000"/>
                  </a:spcBef>
                  <a:buClr>
                    <a:schemeClr val="tx2"/>
                  </a:buClr>
                  <a:buFont typeface="Wingdings" pitchFamily="2" charset="2"/>
                  <a:buChar char="§"/>
                  <a:defRPr/>
                </a:pPr>
                <a:endParaRPr lang="de-DE" sz="1400">
                  <a:latin typeface="Tele-GroteskNor" charset="0"/>
                </a:endParaRPr>
              </a:p>
            </p:txBody>
          </p:sp>
          <p:grpSp>
            <p:nvGrpSpPr>
              <p:cNvPr id="33" name="Group 105">
                <a:extLst>
                  <a:ext uri="{FF2B5EF4-FFF2-40B4-BE49-F238E27FC236}">
                    <a16:creationId xmlns:a16="http://schemas.microsoft.com/office/drawing/2014/main" id="{8C655D8A-55B0-470E-8331-7FF319389E27}"/>
                  </a:ext>
                </a:extLst>
              </p:cNvPr>
              <p:cNvGrpSpPr>
                <a:grpSpLocks/>
              </p:cNvGrpSpPr>
              <p:nvPr>
                <p:custDataLst>
                  <p:tags r:id="rId3"/>
                </p:custDataLst>
              </p:nvPr>
            </p:nvGrpSpPr>
            <p:grpSpPr bwMode="auto">
              <a:xfrm>
                <a:off x="298450" y="1361851"/>
                <a:ext cx="2909888" cy="325438"/>
                <a:chOff x="207" y="701"/>
                <a:chExt cx="2632" cy="173"/>
              </a:xfrm>
            </p:grpSpPr>
            <p:sp>
              <p:nvSpPr>
                <p:cNvPr id="37" name="Rectangle 106">
                  <a:extLst>
                    <a:ext uri="{FF2B5EF4-FFF2-40B4-BE49-F238E27FC236}">
                      <a16:creationId xmlns:a16="http://schemas.microsoft.com/office/drawing/2014/main" id="{ABB3E66A-E51C-49C8-8192-502607798F8E}"/>
                    </a:ext>
                  </a:extLst>
                </p:cNvPr>
                <p:cNvSpPr>
                  <a:spLocks noChangeArrowheads="1"/>
                </p:cNvSpPr>
                <p:nvPr/>
              </p:nvSpPr>
              <p:spPr bwMode="auto">
                <a:xfrm>
                  <a:off x="207" y="733"/>
                  <a:ext cx="2632" cy="141"/>
                </a:xfrm>
                <a:prstGeom prst="rect">
                  <a:avLst/>
                </a:prstGeom>
                <a:solidFill>
                  <a:srgbClr val="000000"/>
                </a:solidFill>
                <a:ln w="12700" algn="ctr">
                  <a:solidFill>
                    <a:srgbClr val="000000"/>
                  </a:solidFill>
                  <a:miter lim="800000"/>
                  <a:headEnd/>
                  <a:tailEnd/>
                </a:ln>
              </p:spPr>
              <p:txBody>
                <a:bodyPr anchor="ctr"/>
                <a:lstStyle/>
                <a:p>
                  <a:pPr algn="ctr">
                    <a:defRPr/>
                  </a:pPr>
                  <a:endParaRPr lang="pt-BR" sz="1500" b="1" dirty="0">
                    <a:latin typeface="+mj-lt"/>
                  </a:endParaRPr>
                </a:p>
              </p:txBody>
            </p:sp>
            <p:sp>
              <p:nvSpPr>
                <p:cNvPr id="38" name="AutoShape 107">
                  <a:extLst>
                    <a:ext uri="{FF2B5EF4-FFF2-40B4-BE49-F238E27FC236}">
                      <a16:creationId xmlns:a16="http://schemas.microsoft.com/office/drawing/2014/main" id="{850F2A08-2E66-4328-BC84-B8BDBC0BB469}"/>
                    </a:ext>
                  </a:extLst>
                </p:cNvPr>
                <p:cNvSpPr>
                  <a:spLocks noChangeArrowheads="1"/>
                </p:cNvSpPr>
                <p:nvPr/>
              </p:nvSpPr>
              <p:spPr bwMode="auto">
                <a:xfrm>
                  <a:off x="207" y="701"/>
                  <a:ext cx="2632" cy="58"/>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gn="ctr">
                    <a:spcBef>
                      <a:spcPct val="50000"/>
                    </a:spcBef>
                    <a:buClr>
                      <a:schemeClr val="tx2"/>
                    </a:buClr>
                    <a:buSzPct val="75000"/>
                    <a:buFont typeface="Wingdings" pitchFamily="2" charset="2"/>
                    <a:buNone/>
                    <a:defRPr/>
                  </a:pPr>
                  <a:endParaRPr lang="pt-BR" sz="1500" dirty="0">
                    <a:latin typeface="+mj-lt"/>
                    <a:cs typeface="+mn-cs"/>
                  </a:endParaRPr>
                </a:p>
              </p:txBody>
            </p:sp>
          </p:grpSp>
        </p:grpSp>
        <p:sp>
          <p:nvSpPr>
            <p:cNvPr id="39" name="Rectangle 108">
              <a:extLst>
                <a:ext uri="{FF2B5EF4-FFF2-40B4-BE49-F238E27FC236}">
                  <a16:creationId xmlns:a16="http://schemas.microsoft.com/office/drawing/2014/main" id="{417BD077-2C61-4ACC-8B4A-ACC82EE95B1F}"/>
                </a:ext>
              </a:extLst>
            </p:cNvPr>
            <p:cNvSpPr>
              <a:spLocks noChangeArrowheads="1"/>
            </p:cNvSpPr>
            <p:nvPr>
              <p:custDataLst>
                <p:tags r:id="rId1"/>
              </p:custDataLst>
            </p:nvPr>
          </p:nvSpPr>
          <p:spPr bwMode="auto">
            <a:xfrm>
              <a:off x="323850" y="1388839"/>
              <a:ext cx="2884488" cy="238431"/>
            </a:xfrm>
            <a:prstGeom prst="rect">
              <a:avLst/>
            </a:prstGeom>
            <a:noFill/>
            <a:ln w="3175" algn="ctr">
              <a:noFill/>
              <a:miter lim="800000"/>
              <a:headEnd/>
              <a:tailEnd/>
            </a:ln>
          </p:spPr>
          <p:txBody>
            <a:bodyPr wrap="none" lIns="36000" tIns="36000" rIns="36000" bIns="36000" anchor="ctr"/>
            <a:lstStyle/>
            <a:p>
              <a:pPr algn="ctr" eaLnBrk="0" hangingPunct="0">
                <a:lnSpc>
                  <a:spcPct val="90000"/>
                </a:lnSpc>
                <a:spcBef>
                  <a:spcPct val="30000"/>
                </a:spcBef>
                <a:buSzPct val="75000"/>
                <a:buFont typeface="Tele-GroteskNor" pitchFamily="2" charset="0"/>
                <a:buNone/>
                <a:defRPr/>
              </a:pPr>
              <a:r>
                <a:rPr lang="de-DE" sz="1500" dirty="0">
                  <a:solidFill>
                    <a:srgbClr val="FFFFFF"/>
                  </a:solidFill>
                  <a:latin typeface="+mj-lt"/>
                  <a:sym typeface="Tele-GroteskNor" pitchFamily="2" charset="0"/>
                </a:rPr>
                <a:t>Indústria</a:t>
              </a:r>
            </a:p>
          </p:txBody>
        </p:sp>
      </p:grpSp>
      <p:sp>
        <p:nvSpPr>
          <p:cNvPr id="32" name="Título 1"/>
          <p:cNvSpPr>
            <a:spLocks noGrp="1"/>
          </p:cNvSpPr>
          <p:nvPr>
            <p:ph type="title"/>
          </p:nvPr>
        </p:nvSpPr>
        <p:spPr>
          <a:xfrm>
            <a:off x="256743" y="216037"/>
            <a:ext cx="4450894" cy="830997"/>
          </a:xfrm>
        </p:spPr>
        <p:txBody>
          <a:bodyPr vert="horz" wrap="square" lIns="0" tIns="0" rIns="0" bIns="0" rtlCol="0" anchor="b">
            <a:spAutoFit/>
          </a:bodyPr>
          <a:lstStyle/>
          <a:p>
            <a:pPr>
              <a:lnSpc>
                <a:spcPct val="100000"/>
              </a:lnSpc>
              <a:spcBef>
                <a:spcPts val="0"/>
              </a:spcBef>
              <a:spcAft>
                <a:spcPts val="800"/>
              </a:spcAft>
              <a:tabLst>
                <a:tab pos="449128" algn="l"/>
              </a:tabLst>
            </a:pPr>
            <a:r>
              <a:rPr lang="pt-BR" sz="2700" b="1" dirty="0">
                <a:solidFill>
                  <a:srgbClr val="F79646"/>
                </a:solidFill>
                <a:effectLst>
                  <a:outerShdw blurRad="38100" dist="38100" dir="2700000" algn="tl">
                    <a:srgbClr val="000000">
                      <a:alpha val="43137"/>
                    </a:srgbClr>
                  </a:outerShdw>
                </a:effectLst>
                <a:latin typeface="Calibri"/>
                <a:ea typeface="+mn-ea"/>
                <a:cs typeface="Arial" pitchFamily="34" charset="0"/>
              </a:rPr>
              <a:t>REFERÊNCIAS</a:t>
            </a:r>
            <a:br>
              <a:rPr lang="pt-BR" sz="2700" b="1" dirty="0">
                <a:solidFill>
                  <a:srgbClr val="F79646"/>
                </a:solidFill>
                <a:effectLst>
                  <a:outerShdw blurRad="38100" dist="38100" dir="2700000" algn="tl">
                    <a:srgbClr val="000000">
                      <a:alpha val="43137"/>
                    </a:srgbClr>
                  </a:outerShdw>
                </a:effectLst>
                <a:latin typeface="Calibri"/>
                <a:ea typeface="+mn-ea"/>
                <a:cs typeface="Arial" pitchFamily="34" charset="0"/>
              </a:rPr>
            </a:br>
            <a:r>
              <a:rPr lang="pt-BR" sz="2700" b="1" dirty="0">
                <a:solidFill>
                  <a:srgbClr val="F79646"/>
                </a:solidFill>
                <a:effectLst>
                  <a:outerShdw blurRad="38100" dist="38100" dir="2700000" algn="tl">
                    <a:srgbClr val="000000">
                      <a:alpha val="43137"/>
                    </a:srgbClr>
                  </a:outerShdw>
                </a:effectLst>
                <a:latin typeface="Calibri"/>
                <a:ea typeface="+mn-ea"/>
                <a:cs typeface="Arial" pitchFamily="34" charset="0"/>
              </a:rPr>
              <a:t>Alguns dos nossos clientes</a:t>
            </a:r>
          </a:p>
        </p:txBody>
      </p:sp>
      <p:pic>
        <p:nvPicPr>
          <p:cNvPr id="31" name="Picture 4" descr="CECRED 2"/>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097292" y="2736657"/>
            <a:ext cx="1314513" cy="438996"/>
          </a:xfrm>
          <a:prstGeom prst="rect">
            <a:avLst/>
          </a:prstGeom>
          <a:noFill/>
        </p:spPr>
      </p:pic>
      <p:pic>
        <p:nvPicPr>
          <p:cNvPr id="34" name="Picture 6"/>
          <p:cNvPicPr>
            <a:picLocks noChangeAspect="1"/>
          </p:cNvPicPr>
          <p:nvPr/>
        </p:nvPicPr>
        <p:blipFill>
          <a:blip r:embed="rId16">
            <a:clrChange>
              <a:clrFrom>
                <a:srgbClr val="FFFFFF"/>
              </a:clrFrom>
              <a:clrTo>
                <a:srgbClr val="FFFFFF">
                  <a:alpha val="0"/>
                </a:srgbClr>
              </a:clrTo>
            </a:clrChange>
          </a:blip>
          <a:stretch>
            <a:fillRect/>
          </a:stretch>
        </p:blipFill>
        <p:spPr>
          <a:xfrm>
            <a:off x="6188071" y="2126545"/>
            <a:ext cx="1448502" cy="450209"/>
          </a:xfrm>
          <a:prstGeom prst="rect">
            <a:avLst/>
          </a:prstGeom>
          <a:noFill/>
        </p:spPr>
      </p:pic>
      <p:pic>
        <p:nvPicPr>
          <p:cNvPr id="35" name="Picture 7"/>
          <p:cNvPicPr>
            <a:picLocks noChangeAspect="1"/>
          </p:cNvPicPr>
          <p:nvPr/>
        </p:nvPicPr>
        <p:blipFill>
          <a:blip r:embed="rId17">
            <a:clrChange>
              <a:clrFrom>
                <a:srgbClr val="FFFFFF"/>
              </a:clrFrom>
              <a:clrTo>
                <a:srgbClr val="FFFFFF">
                  <a:alpha val="0"/>
                </a:srgbClr>
              </a:clrTo>
            </a:clrChange>
          </a:blip>
          <a:stretch>
            <a:fillRect/>
          </a:stretch>
        </p:blipFill>
        <p:spPr>
          <a:xfrm>
            <a:off x="4145793" y="5394490"/>
            <a:ext cx="1078082" cy="621636"/>
          </a:xfrm>
          <a:prstGeom prst="rect">
            <a:avLst/>
          </a:prstGeom>
          <a:noFill/>
        </p:spPr>
      </p:pic>
      <p:pic>
        <p:nvPicPr>
          <p:cNvPr id="36" name="Picture 8"/>
          <p:cNvPicPr>
            <a:picLocks noChangeAspect="1"/>
          </p:cNvPicPr>
          <p:nvPr/>
        </p:nvPicPr>
        <p:blipFill>
          <a:blip r:embed="rId18"/>
          <a:stretch>
            <a:fillRect/>
          </a:stretch>
        </p:blipFill>
        <p:spPr>
          <a:xfrm>
            <a:off x="4140665" y="2121945"/>
            <a:ext cx="1282281" cy="727200"/>
          </a:xfrm>
          <a:prstGeom prst="rect">
            <a:avLst/>
          </a:prstGeom>
        </p:spPr>
      </p:pic>
      <p:pic>
        <p:nvPicPr>
          <p:cNvPr id="42" name="Picture 11"/>
          <p:cNvPicPr>
            <a:picLocks noChangeAspect="1"/>
          </p:cNvPicPr>
          <p:nvPr/>
        </p:nvPicPr>
        <p:blipFill>
          <a:blip r:embed="rId19"/>
          <a:stretch>
            <a:fillRect/>
          </a:stretch>
        </p:blipFill>
        <p:spPr>
          <a:xfrm>
            <a:off x="2759564" y="2318092"/>
            <a:ext cx="684087" cy="612827"/>
          </a:xfrm>
          <a:prstGeom prst="rect">
            <a:avLst/>
          </a:prstGeom>
        </p:spPr>
      </p:pic>
      <p:pic>
        <p:nvPicPr>
          <p:cNvPr id="45" name="Picture 17"/>
          <p:cNvPicPr>
            <a:picLocks noChangeAspect="1"/>
          </p:cNvPicPr>
          <p:nvPr/>
        </p:nvPicPr>
        <p:blipFill>
          <a:blip r:embed="rId20"/>
          <a:stretch>
            <a:fillRect/>
          </a:stretch>
        </p:blipFill>
        <p:spPr>
          <a:xfrm>
            <a:off x="10306024" y="3529281"/>
            <a:ext cx="635340" cy="618621"/>
          </a:xfrm>
          <a:prstGeom prst="rect">
            <a:avLst/>
          </a:prstGeom>
        </p:spPr>
      </p:pic>
      <p:pic>
        <p:nvPicPr>
          <p:cNvPr id="47" name="Picture 27"/>
          <p:cNvPicPr>
            <a:picLocks noChangeAspect="1"/>
          </p:cNvPicPr>
          <p:nvPr/>
        </p:nvPicPr>
        <p:blipFill>
          <a:blip r:embed="rId21"/>
          <a:stretch>
            <a:fillRect/>
          </a:stretch>
        </p:blipFill>
        <p:spPr>
          <a:xfrm>
            <a:off x="8200723" y="3364992"/>
            <a:ext cx="1223867" cy="878736"/>
          </a:xfrm>
          <a:prstGeom prst="rect">
            <a:avLst/>
          </a:prstGeom>
        </p:spPr>
      </p:pic>
      <p:pic>
        <p:nvPicPr>
          <p:cNvPr id="48" name="Picture 24"/>
          <p:cNvPicPr>
            <a:picLocks noChangeAspect="1"/>
          </p:cNvPicPr>
          <p:nvPr/>
        </p:nvPicPr>
        <p:blipFill>
          <a:blip r:embed="rId22"/>
          <a:stretch>
            <a:fillRect/>
          </a:stretch>
        </p:blipFill>
        <p:spPr>
          <a:xfrm>
            <a:off x="10190087" y="4510150"/>
            <a:ext cx="867213" cy="410643"/>
          </a:xfrm>
          <a:prstGeom prst="rect">
            <a:avLst/>
          </a:prstGeom>
        </p:spPr>
      </p:pic>
      <p:pic>
        <p:nvPicPr>
          <p:cNvPr id="49" name="Picture 38"/>
          <p:cNvPicPr>
            <a:picLocks noChangeAspect="1"/>
          </p:cNvPicPr>
          <p:nvPr/>
        </p:nvPicPr>
        <p:blipFill>
          <a:blip r:embed="rId23"/>
          <a:stretch>
            <a:fillRect/>
          </a:stretch>
        </p:blipFill>
        <p:spPr>
          <a:xfrm>
            <a:off x="488863" y="3760548"/>
            <a:ext cx="1162062" cy="774708"/>
          </a:xfrm>
          <a:prstGeom prst="rect">
            <a:avLst/>
          </a:prstGeom>
        </p:spPr>
      </p:pic>
      <p:pic>
        <p:nvPicPr>
          <p:cNvPr id="50" name="Picture 39"/>
          <p:cNvPicPr>
            <a:picLocks noChangeAspect="1"/>
          </p:cNvPicPr>
          <p:nvPr/>
        </p:nvPicPr>
        <p:blipFill>
          <a:blip r:embed="rId24"/>
          <a:stretch>
            <a:fillRect/>
          </a:stretch>
        </p:blipFill>
        <p:spPr>
          <a:xfrm>
            <a:off x="6223018" y="4663703"/>
            <a:ext cx="1417213" cy="665399"/>
          </a:xfrm>
          <a:prstGeom prst="rect">
            <a:avLst/>
          </a:prstGeom>
        </p:spPr>
      </p:pic>
      <p:pic>
        <p:nvPicPr>
          <p:cNvPr id="51" name="Picture 40"/>
          <p:cNvPicPr>
            <a:picLocks noChangeAspect="1"/>
          </p:cNvPicPr>
          <p:nvPr/>
        </p:nvPicPr>
        <p:blipFill>
          <a:blip r:embed="rId25"/>
          <a:stretch>
            <a:fillRect/>
          </a:stretch>
        </p:blipFill>
        <p:spPr>
          <a:xfrm>
            <a:off x="4072229" y="3053936"/>
            <a:ext cx="1348639" cy="815616"/>
          </a:xfrm>
          <a:prstGeom prst="rect">
            <a:avLst/>
          </a:prstGeom>
        </p:spPr>
      </p:pic>
      <p:pic>
        <p:nvPicPr>
          <p:cNvPr id="52" name="Imagem 51"/>
          <p:cNvPicPr>
            <a:picLocks noChangeAspect="1"/>
          </p:cNvPicPr>
          <p:nvPr/>
        </p:nvPicPr>
        <p:blipFill>
          <a:blip r:embed="rId26"/>
          <a:stretch>
            <a:fillRect/>
          </a:stretch>
        </p:blipFill>
        <p:spPr>
          <a:xfrm>
            <a:off x="9394712" y="5394490"/>
            <a:ext cx="1822624" cy="561689"/>
          </a:xfrm>
          <a:prstGeom prst="rect">
            <a:avLst/>
          </a:prstGeom>
        </p:spPr>
      </p:pic>
      <p:pic>
        <p:nvPicPr>
          <p:cNvPr id="54" name="Imagem 53"/>
          <p:cNvPicPr>
            <a:picLocks noChangeAspect="1"/>
          </p:cNvPicPr>
          <p:nvPr/>
        </p:nvPicPr>
        <p:blipFill>
          <a:blip r:embed="rId27"/>
          <a:stretch>
            <a:fillRect/>
          </a:stretch>
        </p:blipFill>
        <p:spPr>
          <a:xfrm>
            <a:off x="390376" y="4903525"/>
            <a:ext cx="1663300" cy="586390"/>
          </a:xfrm>
          <a:prstGeom prst="rect">
            <a:avLst/>
          </a:prstGeom>
        </p:spPr>
      </p:pic>
      <p:pic>
        <p:nvPicPr>
          <p:cNvPr id="56" name="Imagem 55"/>
          <p:cNvPicPr>
            <a:picLocks noChangeAspect="1"/>
          </p:cNvPicPr>
          <p:nvPr/>
        </p:nvPicPr>
        <p:blipFill>
          <a:blip r:embed="rId28"/>
          <a:stretch>
            <a:fillRect/>
          </a:stretch>
        </p:blipFill>
        <p:spPr>
          <a:xfrm>
            <a:off x="1149927" y="3077732"/>
            <a:ext cx="1711552" cy="415663"/>
          </a:xfrm>
          <a:prstGeom prst="rect">
            <a:avLst/>
          </a:prstGeom>
        </p:spPr>
      </p:pic>
      <p:pic>
        <p:nvPicPr>
          <p:cNvPr id="57" name="Imagem 56"/>
          <p:cNvPicPr>
            <a:picLocks noChangeAspect="1"/>
          </p:cNvPicPr>
          <p:nvPr/>
        </p:nvPicPr>
        <p:blipFill>
          <a:blip r:embed="rId29"/>
          <a:stretch>
            <a:fillRect/>
          </a:stretch>
        </p:blipFill>
        <p:spPr>
          <a:xfrm>
            <a:off x="8035941" y="4449415"/>
            <a:ext cx="1606373" cy="956385"/>
          </a:xfrm>
          <a:prstGeom prst="rect">
            <a:avLst/>
          </a:prstGeom>
        </p:spPr>
      </p:pic>
      <p:pic>
        <p:nvPicPr>
          <p:cNvPr id="2" name="Imagem 1"/>
          <p:cNvPicPr>
            <a:picLocks noChangeAspect="1"/>
          </p:cNvPicPr>
          <p:nvPr/>
        </p:nvPicPr>
        <p:blipFill>
          <a:blip r:embed="rId30"/>
          <a:stretch>
            <a:fillRect/>
          </a:stretch>
        </p:blipFill>
        <p:spPr>
          <a:xfrm>
            <a:off x="8125810" y="2611124"/>
            <a:ext cx="1553366" cy="776683"/>
          </a:xfrm>
          <a:prstGeom prst="rect">
            <a:avLst/>
          </a:prstGeom>
        </p:spPr>
      </p:pic>
      <p:pic>
        <p:nvPicPr>
          <p:cNvPr id="5" name="Imagem 4"/>
          <p:cNvPicPr>
            <a:picLocks noChangeAspect="1"/>
          </p:cNvPicPr>
          <p:nvPr/>
        </p:nvPicPr>
        <p:blipFill>
          <a:blip r:embed="rId31"/>
          <a:stretch>
            <a:fillRect/>
          </a:stretch>
        </p:blipFill>
        <p:spPr>
          <a:xfrm>
            <a:off x="2198698" y="3894146"/>
            <a:ext cx="1197944" cy="699163"/>
          </a:xfrm>
          <a:prstGeom prst="rect">
            <a:avLst/>
          </a:prstGeom>
        </p:spPr>
      </p:pic>
      <p:pic>
        <p:nvPicPr>
          <p:cNvPr id="4" name="Imagem 3"/>
          <p:cNvPicPr>
            <a:picLocks noChangeAspect="1"/>
          </p:cNvPicPr>
          <p:nvPr/>
        </p:nvPicPr>
        <p:blipFill>
          <a:blip r:embed="rId32"/>
          <a:stretch>
            <a:fillRect/>
          </a:stretch>
        </p:blipFill>
        <p:spPr>
          <a:xfrm>
            <a:off x="4314223" y="4106515"/>
            <a:ext cx="839755" cy="685800"/>
          </a:xfrm>
          <a:prstGeom prst="rect">
            <a:avLst/>
          </a:prstGeom>
        </p:spPr>
      </p:pic>
      <p:pic>
        <p:nvPicPr>
          <p:cNvPr id="7" name="Imagem 6"/>
          <p:cNvPicPr>
            <a:picLocks noChangeAspect="1"/>
          </p:cNvPicPr>
          <p:nvPr/>
        </p:nvPicPr>
        <p:blipFill>
          <a:blip r:embed="rId33"/>
          <a:stretch>
            <a:fillRect/>
          </a:stretch>
        </p:blipFill>
        <p:spPr>
          <a:xfrm>
            <a:off x="9903733" y="1958112"/>
            <a:ext cx="1439920" cy="719960"/>
          </a:xfrm>
          <a:prstGeom prst="rect">
            <a:avLst/>
          </a:prstGeom>
        </p:spPr>
      </p:pic>
      <p:pic>
        <p:nvPicPr>
          <p:cNvPr id="3" name="Imagem 2"/>
          <p:cNvPicPr>
            <a:picLocks noChangeAspect="1"/>
          </p:cNvPicPr>
          <p:nvPr/>
        </p:nvPicPr>
        <p:blipFill>
          <a:blip r:embed="rId34"/>
          <a:stretch>
            <a:fillRect/>
          </a:stretch>
        </p:blipFill>
        <p:spPr>
          <a:xfrm>
            <a:off x="8073416" y="2080083"/>
            <a:ext cx="1629893" cy="356539"/>
          </a:xfrm>
          <a:prstGeom prst="rect">
            <a:avLst/>
          </a:prstGeom>
        </p:spPr>
      </p:pic>
      <p:pic>
        <p:nvPicPr>
          <p:cNvPr id="10" name="Imagem 9"/>
          <p:cNvPicPr>
            <a:picLocks noChangeAspect="1"/>
          </p:cNvPicPr>
          <p:nvPr/>
        </p:nvPicPr>
        <p:blipFill>
          <a:blip r:embed="rId35"/>
          <a:stretch>
            <a:fillRect/>
          </a:stretch>
        </p:blipFill>
        <p:spPr>
          <a:xfrm>
            <a:off x="6236805" y="5657841"/>
            <a:ext cx="1253324" cy="371454"/>
          </a:xfrm>
          <a:prstGeom prst="rect">
            <a:avLst/>
          </a:prstGeom>
        </p:spPr>
      </p:pic>
      <p:pic>
        <p:nvPicPr>
          <p:cNvPr id="12" name="Imagem 11"/>
          <p:cNvPicPr>
            <a:picLocks noChangeAspect="1"/>
          </p:cNvPicPr>
          <p:nvPr/>
        </p:nvPicPr>
        <p:blipFill>
          <a:blip r:embed="rId36"/>
          <a:stretch>
            <a:fillRect/>
          </a:stretch>
        </p:blipFill>
        <p:spPr>
          <a:xfrm>
            <a:off x="10031028" y="2660921"/>
            <a:ext cx="1101492" cy="679002"/>
          </a:xfrm>
          <a:prstGeom prst="rect">
            <a:avLst/>
          </a:prstGeom>
        </p:spPr>
      </p:pic>
      <p:pic>
        <p:nvPicPr>
          <p:cNvPr id="28" name="Imagem 27"/>
          <p:cNvPicPr>
            <a:picLocks noChangeAspect="1"/>
          </p:cNvPicPr>
          <p:nvPr/>
        </p:nvPicPr>
        <p:blipFill>
          <a:blip r:embed="rId3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pic>
        <p:nvPicPr>
          <p:cNvPr id="9" name="Imagem 8">
            <a:extLst>
              <a:ext uri="{FF2B5EF4-FFF2-40B4-BE49-F238E27FC236}">
                <a16:creationId xmlns:a16="http://schemas.microsoft.com/office/drawing/2014/main" id="{EDE603F3-0A0C-409D-A692-8FA6456F133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15044" y="1897411"/>
            <a:ext cx="1744054" cy="908478"/>
          </a:xfrm>
          <a:prstGeom prst="rect">
            <a:avLst/>
          </a:prstGeom>
        </p:spPr>
      </p:pic>
      <p:pic>
        <p:nvPicPr>
          <p:cNvPr id="1026" name="Picture 2">
            <a:extLst>
              <a:ext uri="{FF2B5EF4-FFF2-40B4-BE49-F238E27FC236}">
                <a16:creationId xmlns:a16="http://schemas.microsoft.com/office/drawing/2014/main" id="{3CD54D91-2D0F-4BB7-87CF-F4E9FF912A2F}"/>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170746" y="3345819"/>
            <a:ext cx="1422455" cy="53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Resultado de imagem para logo serasa experian">
            <a:extLst>
              <a:ext uri="{FF2B5EF4-FFF2-40B4-BE49-F238E27FC236}">
                <a16:creationId xmlns:a16="http://schemas.microsoft.com/office/drawing/2014/main" id="{59EF6CA0-53B5-42CD-AA13-1DFD338C442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6058317" y="3987474"/>
            <a:ext cx="1746614" cy="5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m 71">
            <a:extLst>
              <a:ext uri="{FF2B5EF4-FFF2-40B4-BE49-F238E27FC236}">
                <a16:creationId xmlns:a16="http://schemas.microsoft.com/office/drawing/2014/main" id="{1BD9B5AC-2973-4195-858C-24579CC26576}"/>
              </a:ext>
            </a:extLst>
          </p:cNvPr>
          <p:cNvPicPr/>
          <p:nvPr/>
        </p:nvPicPr>
        <p:blipFill>
          <a:blip r:embed="rId41" cstate="print"/>
          <a:srcRect/>
          <a:stretch>
            <a:fillRect/>
          </a:stretch>
        </p:blipFill>
        <p:spPr bwMode="auto">
          <a:xfrm>
            <a:off x="2019182" y="5404963"/>
            <a:ext cx="1549077" cy="491397"/>
          </a:xfrm>
          <a:prstGeom prst="rect">
            <a:avLst/>
          </a:prstGeom>
          <a:noFill/>
          <a:ln w="9525">
            <a:noFill/>
            <a:miter lim="800000"/>
            <a:headEnd/>
            <a:tailEnd/>
          </a:ln>
        </p:spPr>
      </p:pic>
    </p:spTree>
    <p:extLst>
      <p:ext uri="{BB962C8B-B14F-4D97-AF65-F5344CB8AC3E}">
        <p14:creationId xmlns:p14="http://schemas.microsoft.com/office/powerpoint/2010/main" val="28766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m 160">
            <a:extLst>
              <a:ext uri="{FF2B5EF4-FFF2-40B4-BE49-F238E27FC236}">
                <a16:creationId xmlns:a16="http://schemas.microsoft.com/office/drawing/2014/main" id="{0F5B5F3B-66E2-4A84-9D98-A8E1010A4ACA}"/>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
        <p:nvSpPr>
          <p:cNvPr id="162" name="Retângulo 161">
            <a:extLst>
              <a:ext uri="{FF2B5EF4-FFF2-40B4-BE49-F238E27FC236}">
                <a16:creationId xmlns:a16="http://schemas.microsoft.com/office/drawing/2014/main" id="{A0C0F92F-79E5-4AFB-96F2-885D52E3173E}"/>
              </a:ext>
            </a:extLst>
          </p:cNvPr>
          <p:cNvSpPr/>
          <p:nvPr/>
        </p:nvSpPr>
        <p:spPr>
          <a:xfrm>
            <a:off x="439689" y="226010"/>
            <a:ext cx="6173145" cy="1272143"/>
          </a:xfrm>
          <a:prstGeom prst="rect">
            <a:avLst/>
          </a:prstGeom>
        </p:spPr>
        <p:txBody>
          <a:bodyPr wrap="square">
            <a:spAutoFit/>
          </a:bodyPr>
          <a:lstStyle/>
          <a:p>
            <a:pPr>
              <a:spcAft>
                <a:spcPts val="800"/>
              </a:spcAft>
              <a:tabLst>
                <a:tab pos="449128" algn="l"/>
              </a:tabLst>
            </a:pPr>
            <a:r>
              <a:rPr lang="pt-BR" sz="2700" b="1" dirty="0">
                <a:solidFill>
                  <a:schemeClr val="accent6"/>
                </a:solidFill>
                <a:effectLst>
                  <a:outerShdw blurRad="38100" dist="38100" dir="2700000" algn="tl">
                    <a:srgbClr val="000000">
                      <a:alpha val="43137"/>
                    </a:srgbClr>
                  </a:outerShdw>
                </a:effectLst>
                <a:cs typeface="Arial" pitchFamily="34" charset="0"/>
              </a:rPr>
              <a:t>CASES COMPLEMENTARES</a:t>
            </a:r>
            <a:br>
              <a:rPr lang="pt-BR" sz="1799" dirty="0">
                <a:solidFill>
                  <a:srgbClr val="C6830E"/>
                </a:solidFill>
                <a:cs typeface="Arial" pitchFamily="34" charset="0"/>
              </a:rPr>
            </a:br>
            <a:r>
              <a:rPr lang="pt-BR" sz="2700" dirty="0">
                <a:solidFill>
                  <a:schemeClr val="accent6"/>
                </a:solidFill>
                <a:cs typeface="Arial" pitchFamily="34" charset="0"/>
              </a:rPr>
              <a:t>Energia</a:t>
            </a:r>
            <a:endParaRPr lang="pt-BR" sz="2700" dirty="0">
              <a:solidFill>
                <a:schemeClr val="accent6"/>
              </a:solidFill>
            </a:endParaRPr>
          </a:p>
          <a:p>
            <a:pPr>
              <a:spcAft>
                <a:spcPts val="800"/>
              </a:spcAft>
              <a:tabLst>
                <a:tab pos="449128" algn="l"/>
              </a:tabLst>
            </a:pPr>
            <a:endParaRPr lang="pt-BR" sz="1600" dirty="0">
              <a:solidFill>
                <a:schemeClr val="tx1">
                  <a:lumMod val="65000"/>
                  <a:lumOff val="35000"/>
                </a:schemeClr>
              </a:solidFill>
              <a:cs typeface="Aller"/>
            </a:endParaRPr>
          </a:p>
        </p:txBody>
      </p:sp>
      <p:pic>
        <p:nvPicPr>
          <p:cNvPr id="12" name="Imagem 11">
            <a:extLst>
              <a:ext uri="{FF2B5EF4-FFF2-40B4-BE49-F238E27FC236}">
                <a16:creationId xmlns:a16="http://schemas.microsoft.com/office/drawing/2014/main" id="{A42DFAB7-3BB1-4E6E-B0B6-270F2C0005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689" y="1419700"/>
            <a:ext cx="11487268" cy="5011692"/>
          </a:xfrm>
          <a:prstGeom prst="rect">
            <a:avLst/>
          </a:prstGeom>
        </p:spPr>
      </p:pic>
      <p:sp>
        <p:nvSpPr>
          <p:cNvPr id="165" name="Rectangle 108">
            <a:extLst>
              <a:ext uri="{FF2B5EF4-FFF2-40B4-BE49-F238E27FC236}">
                <a16:creationId xmlns:a16="http://schemas.microsoft.com/office/drawing/2014/main" id="{790A50F5-F395-4EF0-9003-2CB09F36FFAB}"/>
              </a:ext>
            </a:extLst>
          </p:cNvPr>
          <p:cNvSpPr>
            <a:spLocks noChangeArrowheads="1"/>
          </p:cNvSpPr>
          <p:nvPr>
            <p:custDataLst>
              <p:tags r:id="rId1"/>
            </p:custDataLst>
          </p:nvPr>
        </p:nvSpPr>
        <p:spPr bwMode="gray">
          <a:xfrm>
            <a:off x="4219352" y="1655380"/>
            <a:ext cx="3132761" cy="2051068"/>
          </a:xfrm>
          <a:prstGeom prst="rect">
            <a:avLst/>
          </a:prstGeom>
          <a:solidFill>
            <a:schemeClr val="bg1">
              <a:alpha val="8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126000" rIns="108000" bIns="108000" anchor="ctr"/>
          <a:lstStyle/>
          <a:p>
            <a:pPr>
              <a:lnSpc>
                <a:spcPct val="100000"/>
              </a:lnSpc>
            </a:pPr>
            <a:endParaRPr lang="pt-BR" sz="1200" dirty="0">
              <a:latin typeface="Tele-GroteskNor" pitchFamily="2" charset="0"/>
            </a:endParaRPr>
          </a:p>
        </p:txBody>
      </p:sp>
      <p:sp>
        <p:nvSpPr>
          <p:cNvPr id="166" name="Rectangle 108">
            <a:extLst>
              <a:ext uri="{FF2B5EF4-FFF2-40B4-BE49-F238E27FC236}">
                <a16:creationId xmlns:a16="http://schemas.microsoft.com/office/drawing/2014/main" id="{46662DD7-BEC3-4978-BF9A-6D570A9F7D45}"/>
              </a:ext>
            </a:extLst>
          </p:cNvPr>
          <p:cNvSpPr>
            <a:spLocks noChangeArrowheads="1"/>
          </p:cNvSpPr>
          <p:nvPr>
            <p:custDataLst>
              <p:tags r:id="rId2"/>
            </p:custDataLst>
          </p:nvPr>
        </p:nvSpPr>
        <p:spPr bwMode="gray">
          <a:xfrm>
            <a:off x="4219352" y="3782354"/>
            <a:ext cx="3132761" cy="2061776"/>
          </a:xfrm>
          <a:prstGeom prst="rect">
            <a:avLst/>
          </a:prstGeom>
          <a:solidFill>
            <a:schemeClr val="bg1">
              <a:alpha val="86000"/>
            </a:schemeClr>
          </a:solidFill>
          <a:ln>
            <a:noFill/>
          </a:ln>
          <a:extLst/>
        </p:spPr>
        <p:txBody>
          <a:bodyPr lIns="126000" tIns="126000" rIns="108000" bIns="108000"/>
          <a:lstStyle/>
          <a:p>
            <a:pPr defTabSz="901700">
              <a:lnSpc>
                <a:spcPct val="90000"/>
              </a:lnSpc>
              <a:spcBef>
                <a:spcPts val="0"/>
              </a:spcBef>
              <a:spcAft>
                <a:spcPts val="625"/>
              </a:spcAft>
              <a:buClr>
                <a:srgbClr val="E20074"/>
              </a:buClr>
              <a:buSzPct val="75000"/>
              <a:defRPr/>
            </a:pPr>
            <a:r>
              <a:rPr lang="en-US" sz="1400" cap="all" dirty="0">
                <a:solidFill>
                  <a:schemeClr val="tx2"/>
                </a:solidFill>
                <a:latin typeface="TeleGrotesk Headline Ultra" pitchFamily="2" charset="0"/>
              </a:rPr>
              <a:t>O DESAFIO</a:t>
            </a:r>
          </a:p>
          <a:p>
            <a:pPr>
              <a:buFont typeface="Arial" pitchFamily="34" charset="0"/>
              <a:buChar char="•"/>
            </a:pPr>
            <a:r>
              <a:rPr lang="pt-PT" sz="1200" dirty="0">
                <a:latin typeface="Tele-GroteskNor" pitchFamily="2" charset="0"/>
              </a:rPr>
              <a:t> </a:t>
            </a:r>
            <a:r>
              <a:rPr lang="pt-BR" sz="1400" dirty="0"/>
              <a:t>Implementar soluções com metodologias e processos </a:t>
            </a:r>
            <a:r>
              <a:rPr lang="pt-BR" sz="1400" dirty="0" err="1"/>
              <a:t>Agile</a:t>
            </a:r>
            <a:r>
              <a:rPr lang="pt-BR" sz="1400" dirty="0"/>
              <a:t>.</a:t>
            </a:r>
          </a:p>
          <a:p>
            <a:pPr>
              <a:buFont typeface="Arial" pitchFamily="34" charset="0"/>
              <a:buChar char="•"/>
            </a:pPr>
            <a:r>
              <a:rPr lang="pt-BR" sz="1400" dirty="0"/>
              <a:t> Transformar a Shadow IT por sistemas integrados.</a:t>
            </a:r>
          </a:p>
          <a:p>
            <a:pPr>
              <a:buFont typeface="Arial" pitchFamily="34" charset="0"/>
              <a:buChar char="•"/>
            </a:pPr>
            <a:r>
              <a:rPr lang="pt-BR" sz="1400" dirty="0"/>
              <a:t> Personalizar soluções para a gestão de usinas e contratos</a:t>
            </a:r>
            <a:endParaRPr lang="pt-BR" sz="1200" dirty="0">
              <a:latin typeface="Tele-GroteskNor" pitchFamily="2" charset="0"/>
              <a:sym typeface="0" pitchFamily="34" charset="-127"/>
            </a:endParaRPr>
          </a:p>
          <a:p>
            <a:pPr defTabSz="901700">
              <a:lnSpc>
                <a:spcPct val="100000"/>
              </a:lnSpc>
              <a:spcBef>
                <a:spcPts val="0"/>
              </a:spcBef>
              <a:spcAft>
                <a:spcPts val="625"/>
              </a:spcAft>
              <a:buClr>
                <a:srgbClr val="E20074"/>
              </a:buClr>
              <a:buSzPct val="75000"/>
              <a:buFont typeface="Wingdings" pitchFamily="2" charset="2"/>
              <a:buChar char="§"/>
              <a:defRPr/>
            </a:pPr>
            <a:endParaRPr lang="pt-BR" sz="1200" dirty="0">
              <a:latin typeface="Tele-GroteskNor" pitchFamily="2" charset="0"/>
            </a:endParaRPr>
          </a:p>
          <a:p>
            <a:endParaRPr lang="en-US" sz="1200" dirty="0">
              <a:latin typeface="Tele-GroteskNor" pitchFamily="2" charset="0"/>
            </a:endParaRPr>
          </a:p>
        </p:txBody>
      </p:sp>
      <p:sp>
        <p:nvSpPr>
          <p:cNvPr id="167" name="Rectangle 108">
            <a:extLst>
              <a:ext uri="{FF2B5EF4-FFF2-40B4-BE49-F238E27FC236}">
                <a16:creationId xmlns:a16="http://schemas.microsoft.com/office/drawing/2014/main" id="{0EEEED09-C888-41CA-BEB9-6E718BD03F7F}"/>
              </a:ext>
            </a:extLst>
          </p:cNvPr>
          <p:cNvSpPr>
            <a:spLocks noChangeArrowheads="1"/>
          </p:cNvSpPr>
          <p:nvPr>
            <p:custDataLst>
              <p:tags r:id="rId3"/>
            </p:custDataLst>
          </p:nvPr>
        </p:nvSpPr>
        <p:spPr bwMode="gray">
          <a:xfrm>
            <a:off x="7561375" y="1655379"/>
            <a:ext cx="3600674" cy="2051068"/>
          </a:xfrm>
          <a:prstGeom prst="rect">
            <a:avLst/>
          </a:prstGeom>
          <a:solidFill>
            <a:schemeClr val="bg1">
              <a:alpha val="8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126000" rIns="108000" bIns="108000" anchor="t"/>
          <a:lstStyle/>
          <a:p>
            <a:pPr>
              <a:lnSpc>
                <a:spcPct val="100000"/>
              </a:lnSpc>
              <a:spcBef>
                <a:spcPts val="0"/>
              </a:spcBef>
              <a:spcAft>
                <a:spcPts val="625"/>
              </a:spcAft>
              <a:defRPr/>
            </a:pPr>
            <a:r>
              <a:rPr lang="en-US" sz="1400" cap="all" dirty="0">
                <a:solidFill>
                  <a:schemeClr val="tx2"/>
                </a:solidFill>
                <a:latin typeface="TeleGrotesk Headline Ultra" pitchFamily="2" charset="0"/>
              </a:rPr>
              <a:t>SOLUÇÕES</a:t>
            </a:r>
          </a:p>
          <a:p>
            <a:pPr marL="180975" indent="-180975" eaLnBrk="0" hangingPunct="0">
              <a:spcBef>
                <a:spcPts val="0"/>
              </a:spcBef>
              <a:buFont typeface="Wingdings" pitchFamily="2" charset="2"/>
              <a:buChar char="§"/>
            </a:pPr>
            <a:r>
              <a:rPr lang="pt-BR" sz="1400" dirty="0"/>
              <a:t>Equipe treinada com líder de delivery dedicado garantindo as entregas </a:t>
            </a:r>
            <a:r>
              <a:rPr lang="pt-BR" sz="1400" dirty="0" err="1"/>
              <a:t>Agile</a:t>
            </a:r>
            <a:endParaRPr lang="pt-BR" sz="1400" dirty="0"/>
          </a:p>
          <a:p>
            <a:pPr marL="180975" indent="-180975" eaLnBrk="0" hangingPunct="0">
              <a:spcBef>
                <a:spcPts val="0"/>
              </a:spcBef>
              <a:buFont typeface="Wingdings" pitchFamily="2" charset="2"/>
              <a:buChar char="§"/>
            </a:pPr>
            <a:r>
              <a:rPr lang="pt-BR" sz="1400" dirty="0"/>
              <a:t>Profissionais especialistas nos sistemas Core (Usina/Gestão de contratos)</a:t>
            </a:r>
          </a:p>
          <a:p>
            <a:pPr marL="180975" indent="-180975" eaLnBrk="0" hangingPunct="0">
              <a:spcBef>
                <a:spcPts val="0"/>
              </a:spcBef>
              <a:buFont typeface="Wingdings" pitchFamily="2" charset="2"/>
              <a:buChar char="§"/>
            </a:pPr>
            <a:r>
              <a:rPr lang="pt-BR" sz="1400" dirty="0"/>
              <a:t>Automação de processos e entregas seguindo metodologias de mercado (boas práticas)</a:t>
            </a:r>
            <a:endParaRPr lang="en-US" sz="1400" dirty="0">
              <a:solidFill>
                <a:schemeClr val="tx2"/>
              </a:solidFill>
              <a:latin typeface="TeleGrotesk Headline Ultra" charset="0"/>
            </a:endParaRPr>
          </a:p>
        </p:txBody>
      </p:sp>
      <p:sp>
        <p:nvSpPr>
          <p:cNvPr id="168" name="Rectangle 108">
            <a:extLst>
              <a:ext uri="{FF2B5EF4-FFF2-40B4-BE49-F238E27FC236}">
                <a16:creationId xmlns:a16="http://schemas.microsoft.com/office/drawing/2014/main" id="{7D648BEC-6073-451C-A76B-5B63E3A32088}"/>
              </a:ext>
            </a:extLst>
          </p:cNvPr>
          <p:cNvSpPr>
            <a:spLocks noChangeArrowheads="1"/>
          </p:cNvSpPr>
          <p:nvPr>
            <p:custDataLst>
              <p:tags r:id="rId4"/>
            </p:custDataLst>
          </p:nvPr>
        </p:nvSpPr>
        <p:spPr bwMode="gray">
          <a:xfrm>
            <a:off x="7561374" y="3776550"/>
            <a:ext cx="3600674" cy="2067580"/>
          </a:xfrm>
          <a:prstGeom prst="rect">
            <a:avLst/>
          </a:prstGeom>
          <a:solidFill>
            <a:schemeClr val="bg1">
              <a:alpha val="8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126000" rIns="108000" bIns="108000" anchor="t"/>
          <a:lstStyle/>
          <a:p>
            <a:pPr>
              <a:lnSpc>
                <a:spcPct val="100000"/>
              </a:lnSpc>
              <a:spcBef>
                <a:spcPts val="0"/>
              </a:spcBef>
              <a:spcAft>
                <a:spcPts val="625"/>
              </a:spcAft>
              <a:defRPr/>
            </a:pPr>
            <a:r>
              <a:rPr lang="en-US" sz="1400" cap="all" dirty="0">
                <a:solidFill>
                  <a:schemeClr val="tx2"/>
                </a:solidFill>
                <a:latin typeface="TeleGrotesk Headline Ultra" pitchFamily="2" charset="0"/>
              </a:rPr>
              <a:t>OS BENEFÍCIOS</a:t>
            </a:r>
          </a:p>
          <a:p>
            <a:pPr marL="180975" indent="-180975" eaLnBrk="0" hangingPunct="0">
              <a:spcBef>
                <a:spcPts val="0"/>
              </a:spcBef>
              <a:buSzPct val="75000"/>
              <a:buFont typeface="Wingdings" pitchFamily="2" charset="2"/>
              <a:buChar char="§"/>
            </a:pPr>
            <a:r>
              <a:rPr lang="pt-BR" sz="1400" dirty="0"/>
              <a:t>Automatização/transformação de sistemas legados (Gestão contábil)</a:t>
            </a:r>
          </a:p>
          <a:p>
            <a:pPr marL="180975" indent="-180975" eaLnBrk="0" hangingPunct="0">
              <a:spcBef>
                <a:spcPts val="0"/>
              </a:spcBef>
              <a:buSzPct val="75000"/>
              <a:buFont typeface="Wingdings" pitchFamily="2" charset="2"/>
              <a:buChar char="§"/>
            </a:pPr>
            <a:r>
              <a:rPr lang="pt-BR" sz="1400" dirty="0"/>
              <a:t>Redução do lead-time de assinaturas de contratos estratégicos ((-)custo)</a:t>
            </a:r>
          </a:p>
          <a:p>
            <a:pPr marL="180975" indent="-180975" eaLnBrk="0" hangingPunct="0">
              <a:spcBef>
                <a:spcPts val="0"/>
              </a:spcBef>
              <a:buSzPct val="75000"/>
              <a:buFont typeface="Wingdings" pitchFamily="2" charset="2"/>
              <a:buChar char="§"/>
            </a:pPr>
            <a:r>
              <a:rPr lang="pt-BR" sz="1400" dirty="0"/>
              <a:t>Automatização de controle de nível de reservatórios para alertar a população proativamente - impacto sócio/ambiental.</a:t>
            </a:r>
            <a:endParaRPr lang="en-US" sz="1400" dirty="0">
              <a:solidFill>
                <a:schemeClr val="tx2"/>
              </a:solidFill>
              <a:latin typeface="TeleGrotesk Headline Ultra" charset="0"/>
            </a:endParaRPr>
          </a:p>
        </p:txBody>
      </p:sp>
      <p:pic>
        <p:nvPicPr>
          <p:cNvPr id="169" name="Imagem 168">
            <a:extLst>
              <a:ext uri="{FF2B5EF4-FFF2-40B4-BE49-F238E27FC236}">
                <a16:creationId xmlns:a16="http://schemas.microsoft.com/office/drawing/2014/main" id="{2827B010-B5F8-419E-8168-B3436544E4F3}"/>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121" y="1789043"/>
            <a:ext cx="1948070" cy="902800"/>
          </a:xfrm>
          <a:prstGeom prst="rect">
            <a:avLst/>
          </a:prstGeom>
          <a:noFill/>
          <a:ln>
            <a:noFill/>
          </a:ln>
        </p:spPr>
      </p:pic>
      <p:sp>
        <p:nvSpPr>
          <p:cNvPr id="170" name="CaixaDeTexto 169">
            <a:extLst>
              <a:ext uri="{FF2B5EF4-FFF2-40B4-BE49-F238E27FC236}">
                <a16:creationId xmlns:a16="http://schemas.microsoft.com/office/drawing/2014/main" id="{2F28BF69-C042-4136-B8FD-8459D51140D0}"/>
              </a:ext>
            </a:extLst>
          </p:cNvPr>
          <p:cNvSpPr txBox="1"/>
          <p:nvPr/>
        </p:nvSpPr>
        <p:spPr>
          <a:xfrm>
            <a:off x="4320768" y="1923891"/>
            <a:ext cx="2942613" cy="1384995"/>
          </a:xfrm>
          <a:prstGeom prst="rect">
            <a:avLst/>
          </a:prstGeom>
          <a:noFill/>
        </p:spPr>
        <p:txBody>
          <a:bodyPr wrap="square" rtlCol="0">
            <a:spAutoFit/>
          </a:bodyPr>
          <a:lstStyle/>
          <a:p>
            <a:r>
              <a:rPr lang="pt-BR" sz="1400" dirty="0"/>
              <a:t>A ENGIE atua na implantação e operação de usinas geradoras de eletricidade, sendo também agente ativo na atividade de comercialização. Maior geradora privada de energia do Brasil</a:t>
            </a:r>
            <a:endParaRPr lang="pt-BR" sz="1400" dirty="0">
              <a:latin typeface="Tele-GroteskNor" pitchFamily="2" charset="0"/>
            </a:endParaRPr>
          </a:p>
        </p:txBody>
      </p:sp>
    </p:spTree>
    <p:extLst>
      <p:ext uri="{BB962C8B-B14F-4D97-AF65-F5344CB8AC3E}">
        <p14:creationId xmlns:p14="http://schemas.microsoft.com/office/powerpoint/2010/main" val="26084408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m 160">
            <a:extLst>
              <a:ext uri="{FF2B5EF4-FFF2-40B4-BE49-F238E27FC236}">
                <a16:creationId xmlns:a16="http://schemas.microsoft.com/office/drawing/2014/main" id="{0F5B5F3B-66E2-4A84-9D98-A8E1010A4ACA}"/>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0804382" y="-6636"/>
            <a:ext cx="1420569" cy="1420569"/>
          </a:xfrm>
          <a:prstGeom prst="rect">
            <a:avLst/>
          </a:prstGeom>
        </p:spPr>
      </p:pic>
      <p:sp>
        <p:nvSpPr>
          <p:cNvPr id="162" name="Retângulo 161">
            <a:extLst>
              <a:ext uri="{FF2B5EF4-FFF2-40B4-BE49-F238E27FC236}">
                <a16:creationId xmlns:a16="http://schemas.microsoft.com/office/drawing/2014/main" id="{A0C0F92F-79E5-4AFB-96F2-885D52E3173E}"/>
              </a:ext>
            </a:extLst>
          </p:cNvPr>
          <p:cNvSpPr/>
          <p:nvPr/>
        </p:nvSpPr>
        <p:spPr>
          <a:xfrm>
            <a:off x="439689" y="226010"/>
            <a:ext cx="6173145" cy="1272143"/>
          </a:xfrm>
          <a:prstGeom prst="rect">
            <a:avLst/>
          </a:prstGeom>
        </p:spPr>
        <p:txBody>
          <a:bodyPr wrap="square">
            <a:spAutoFit/>
          </a:bodyPr>
          <a:lstStyle/>
          <a:p>
            <a:pPr>
              <a:spcAft>
                <a:spcPts val="800"/>
              </a:spcAft>
              <a:tabLst>
                <a:tab pos="449128" algn="l"/>
              </a:tabLst>
            </a:pPr>
            <a:r>
              <a:rPr lang="pt-BR" sz="2700" b="1" dirty="0">
                <a:solidFill>
                  <a:schemeClr val="accent6"/>
                </a:solidFill>
                <a:effectLst>
                  <a:outerShdw blurRad="38100" dist="38100" dir="2700000" algn="tl">
                    <a:srgbClr val="000000">
                      <a:alpha val="43137"/>
                    </a:srgbClr>
                  </a:outerShdw>
                </a:effectLst>
                <a:cs typeface="Arial" pitchFamily="34" charset="0"/>
              </a:rPr>
              <a:t>CASES COMPLEMENTARES</a:t>
            </a:r>
            <a:br>
              <a:rPr lang="pt-BR" sz="1799" dirty="0">
                <a:solidFill>
                  <a:srgbClr val="C6830E"/>
                </a:solidFill>
                <a:cs typeface="Arial" pitchFamily="34" charset="0"/>
              </a:rPr>
            </a:br>
            <a:r>
              <a:rPr lang="pt-BR" sz="2700" dirty="0">
                <a:solidFill>
                  <a:schemeClr val="accent6"/>
                </a:solidFill>
                <a:cs typeface="Arial" pitchFamily="34" charset="0"/>
              </a:rPr>
              <a:t>Arcelor</a:t>
            </a:r>
            <a:endParaRPr lang="pt-BR" sz="2700" dirty="0">
              <a:solidFill>
                <a:schemeClr val="accent6"/>
              </a:solidFill>
            </a:endParaRPr>
          </a:p>
          <a:p>
            <a:pPr>
              <a:spcAft>
                <a:spcPts val="800"/>
              </a:spcAft>
              <a:tabLst>
                <a:tab pos="449128" algn="l"/>
              </a:tabLst>
            </a:pPr>
            <a:endParaRPr lang="pt-BR" sz="1600" dirty="0">
              <a:solidFill>
                <a:schemeClr val="tx1">
                  <a:lumMod val="65000"/>
                  <a:lumOff val="35000"/>
                </a:schemeClr>
              </a:solidFill>
              <a:cs typeface="Aller"/>
            </a:endParaRPr>
          </a:p>
        </p:txBody>
      </p:sp>
      <p:sp>
        <p:nvSpPr>
          <p:cNvPr id="165" name="Rectangle 108">
            <a:extLst>
              <a:ext uri="{FF2B5EF4-FFF2-40B4-BE49-F238E27FC236}">
                <a16:creationId xmlns:a16="http://schemas.microsoft.com/office/drawing/2014/main" id="{790A50F5-F395-4EF0-9003-2CB09F36FFAB}"/>
              </a:ext>
            </a:extLst>
          </p:cNvPr>
          <p:cNvSpPr>
            <a:spLocks noChangeArrowheads="1"/>
          </p:cNvSpPr>
          <p:nvPr>
            <p:custDataLst>
              <p:tags r:id="rId1"/>
            </p:custDataLst>
          </p:nvPr>
        </p:nvSpPr>
        <p:spPr bwMode="gray">
          <a:xfrm>
            <a:off x="4219352" y="1655380"/>
            <a:ext cx="3132761" cy="2051068"/>
          </a:xfrm>
          <a:prstGeom prst="rect">
            <a:avLst/>
          </a:prstGeom>
          <a:solidFill>
            <a:schemeClr val="bg1">
              <a:alpha val="8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126000" rIns="108000" bIns="108000" anchor="ctr"/>
          <a:lstStyle/>
          <a:p>
            <a:pPr>
              <a:lnSpc>
                <a:spcPct val="100000"/>
              </a:lnSpc>
            </a:pPr>
            <a:endParaRPr lang="pt-BR" sz="1200" dirty="0">
              <a:latin typeface="Tele-GroteskNor" pitchFamily="2" charset="0"/>
            </a:endParaRPr>
          </a:p>
        </p:txBody>
      </p:sp>
      <p:grpSp>
        <p:nvGrpSpPr>
          <p:cNvPr id="11" name="Group 80">
            <a:extLst>
              <a:ext uri="{FF2B5EF4-FFF2-40B4-BE49-F238E27FC236}">
                <a16:creationId xmlns:a16="http://schemas.microsoft.com/office/drawing/2014/main" id="{79C6AB66-1E65-47A9-A833-1172772F87AF}"/>
              </a:ext>
            </a:extLst>
          </p:cNvPr>
          <p:cNvGrpSpPr/>
          <p:nvPr/>
        </p:nvGrpSpPr>
        <p:grpSpPr>
          <a:xfrm>
            <a:off x="3277078" y="3942028"/>
            <a:ext cx="679836" cy="972688"/>
            <a:chOff x="2979738" y="2930525"/>
            <a:chExt cx="515938" cy="738188"/>
          </a:xfrm>
        </p:grpSpPr>
        <p:sp>
          <p:nvSpPr>
            <p:cNvPr id="13" name="Freeform 46">
              <a:extLst>
                <a:ext uri="{FF2B5EF4-FFF2-40B4-BE49-F238E27FC236}">
                  <a16:creationId xmlns:a16="http://schemas.microsoft.com/office/drawing/2014/main" id="{B6DAABD6-7B21-48AE-A190-88DA46B9C665}"/>
                </a:ext>
              </a:extLst>
            </p:cNvPr>
            <p:cNvSpPr>
              <a:spLocks/>
            </p:cNvSpPr>
            <p:nvPr/>
          </p:nvSpPr>
          <p:spPr bwMode="auto">
            <a:xfrm>
              <a:off x="2979738" y="2930525"/>
              <a:ext cx="515938" cy="738188"/>
            </a:xfrm>
            <a:custGeom>
              <a:avLst/>
              <a:gdLst/>
              <a:ahLst/>
              <a:cxnLst>
                <a:cxn ang="0">
                  <a:pos x="888" y="132"/>
                </a:cxn>
                <a:cxn ang="0">
                  <a:pos x="862" y="103"/>
                </a:cxn>
                <a:cxn ang="0">
                  <a:pos x="833" y="79"/>
                </a:cxn>
                <a:cxn ang="0">
                  <a:pos x="802" y="57"/>
                </a:cxn>
                <a:cxn ang="0">
                  <a:pos x="771" y="40"/>
                </a:cxn>
                <a:cxn ang="0">
                  <a:pos x="737" y="25"/>
                </a:cxn>
                <a:cxn ang="0">
                  <a:pos x="703" y="14"/>
                </a:cxn>
                <a:cxn ang="0">
                  <a:pos x="668" y="5"/>
                </a:cxn>
                <a:cxn ang="0">
                  <a:pos x="632" y="1"/>
                </a:cxn>
                <a:cxn ang="0">
                  <a:pos x="596" y="0"/>
                </a:cxn>
                <a:cxn ang="0">
                  <a:pos x="560" y="1"/>
                </a:cxn>
                <a:cxn ang="0">
                  <a:pos x="524" y="7"/>
                </a:cxn>
                <a:cxn ang="0">
                  <a:pos x="489" y="16"/>
                </a:cxn>
                <a:cxn ang="0">
                  <a:pos x="454" y="30"/>
                </a:cxn>
                <a:cxn ang="0">
                  <a:pos x="422" y="46"/>
                </a:cxn>
                <a:cxn ang="0">
                  <a:pos x="389" y="66"/>
                </a:cxn>
                <a:cxn ang="0">
                  <a:pos x="360" y="89"/>
                </a:cxn>
                <a:cxn ang="0">
                  <a:pos x="0" y="1396"/>
                </a:cxn>
                <a:cxn ang="0">
                  <a:pos x="845" y="660"/>
                </a:cxn>
                <a:cxn ang="0">
                  <a:pos x="873" y="633"/>
                </a:cxn>
                <a:cxn ang="0">
                  <a:pos x="896" y="604"/>
                </a:cxn>
                <a:cxn ang="0">
                  <a:pos x="918" y="574"/>
                </a:cxn>
                <a:cxn ang="0">
                  <a:pos x="936" y="542"/>
                </a:cxn>
                <a:cxn ang="0">
                  <a:pos x="951" y="508"/>
                </a:cxn>
                <a:cxn ang="0">
                  <a:pos x="962" y="475"/>
                </a:cxn>
                <a:cxn ang="0">
                  <a:pos x="970" y="439"/>
                </a:cxn>
                <a:cxn ang="0">
                  <a:pos x="975" y="404"/>
                </a:cxn>
                <a:cxn ang="0">
                  <a:pos x="976" y="368"/>
                </a:cxn>
                <a:cxn ang="0">
                  <a:pos x="974" y="332"/>
                </a:cxn>
                <a:cxn ang="0">
                  <a:pos x="969" y="296"/>
                </a:cxn>
                <a:cxn ang="0">
                  <a:pos x="959" y="261"/>
                </a:cxn>
                <a:cxn ang="0">
                  <a:pos x="946" y="226"/>
                </a:cxn>
                <a:cxn ang="0">
                  <a:pos x="930" y="194"/>
                </a:cxn>
                <a:cxn ang="0">
                  <a:pos x="910" y="161"/>
                </a:cxn>
                <a:cxn ang="0">
                  <a:pos x="888" y="132"/>
                </a:cxn>
              </a:cxnLst>
              <a:rect l="0" t="0" r="r" b="b"/>
              <a:pathLst>
                <a:path w="976" h="1396">
                  <a:moveTo>
                    <a:pt x="888" y="132"/>
                  </a:moveTo>
                  <a:lnTo>
                    <a:pt x="888" y="132"/>
                  </a:lnTo>
                  <a:lnTo>
                    <a:pt x="874" y="117"/>
                  </a:lnTo>
                  <a:lnTo>
                    <a:pt x="862" y="103"/>
                  </a:lnTo>
                  <a:lnTo>
                    <a:pt x="847" y="91"/>
                  </a:lnTo>
                  <a:lnTo>
                    <a:pt x="833" y="79"/>
                  </a:lnTo>
                  <a:lnTo>
                    <a:pt x="818" y="68"/>
                  </a:lnTo>
                  <a:lnTo>
                    <a:pt x="802" y="57"/>
                  </a:lnTo>
                  <a:lnTo>
                    <a:pt x="787" y="48"/>
                  </a:lnTo>
                  <a:lnTo>
                    <a:pt x="771" y="40"/>
                  </a:lnTo>
                  <a:lnTo>
                    <a:pt x="754" y="32"/>
                  </a:lnTo>
                  <a:lnTo>
                    <a:pt x="737" y="25"/>
                  </a:lnTo>
                  <a:lnTo>
                    <a:pt x="720" y="19"/>
                  </a:lnTo>
                  <a:lnTo>
                    <a:pt x="703" y="14"/>
                  </a:lnTo>
                  <a:lnTo>
                    <a:pt x="685" y="9"/>
                  </a:lnTo>
                  <a:lnTo>
                    <a:pt x="668" y="5"/>
                  </a:lnTo>
                  <a:lnTo>
                    <a:pt x="649" y="2"/>
                  </a:lnTo>
                  <a:lnTo>
                    <a:pt x="632" y="1"/>
                  </a:lnTo>
                  <a:lnTo>
                    <a:pt x="613" y="0"/>
                  </a:lnTo>
                  <a:lnTo>
                    <a:pt x="596" y="0"/>
                  </a:lnTo>
                  <a:lnTo>
                    <a:pt x="577" y="0"/>
                  </a:lnTo>
                  <a:lnTo>
                    <a:pt x="560" y="1"/>
                  </a:lnTo>
                  <a:lnTo>
                    <a:pt x="542" y="4"/>
                  </a:lnTo>
                  <a:lnTo>
                    <a:pt x="524" y="7"/>
                  </a:lnTo>
                  <a:lnTo>
                    <a:pt x="506" y="11"/>
                  </a:lnTo>
                  <a:lnTo>
                    <a:pt x="489" y="16"/>
                  </a:lnTo>
                  <a:lnTo>
                    <a:pt x="471" y="22"/>
                  </a:lnTo>
                  <a:lnTo>
                    <a:pt x="454" y="30"/>
                  </a:lnTo>
                  <a:lnTo>
                    <a:pt x="438" y="37"/>
                  </a:lnTo>
                  <a:lnTo>
                    <a:pt x="422" y="46"/>
                  </a:lnTo>
                  <a:lnTo>
                    <a:pt x="406" y="55"/>
                  </a:lnTo>
                  <a:lnTo>
                    <a:pt x="389" y="66"/>
                  </a:lnTo>
                  <a:lnTo>
                    <a:pt x="374" y="77"/>
                  </a:lnTo>
                  <a:lnTo>
                    <a:pt x="360" y="89"/>
                  </a:lnTo>
                  <a:lnTo>
                    <a:pt x="0" y="403"/>
                  </a:lnTo>
                  <a:lnTo>
                    <a:pt x="0" y="1396"/>
                  </a:lnTo>
                  <a:lnTo>
                    <a:pt x="845" y="660"/>
                  </a:lnTo>
                  <a:lnTo>
                    <a:pt x="845" y="660"/>
                  </a:lnTo>
                  <a:lnTo>
                    <a:pt x="859" y="646"/>
                  </a:lnTo>
                  <a:lnTo>
                    <a:pt x="873" y="633"/>
                  </a:lnTo>
                  <a:lnTo>
                    <a:pt x="885" y="619"/>
                  </a:lnTo>
                  <a:lnTo>
                    <a:pt x="896" y="604"/>
                  </a:lnTo>
                  <a:lnTo>
                    <a:pt x="908" y="589"/>
                  </a:lnTo>
                  <a:lnTo>
                    <a:pt x="918" y="574"/>
                  </a:lnTo>
                  <a:lnTo>
                    <a:pt x="928" y="558"/>
                  </a:lnTo>
                  <a:lnTo>
                    <a:pt x="936" y="542"/>
                  </a:lnTo>
                  <a:lnTo>
                    <a:pt x="944" y="526"/>
                  </a:lnTo>
                  <a:lnTo>
                    <a:pt x="951" y="508"/>
                  </a:lnTo>
                  <a:lnTo>
                    <a:pt x="956" y="492"/>
                  </a:lnTo>
                  <a:lnTo>
                    <a:pt x="962" y="475"/>
                  </a:lnTo>
                  <a:lnTo>
                    <a:pt x="966" y="457"/>
                  </a:lnTo>
                  <a:lnTo>
                    <a:pt x="970" y="439"/>
                  </a:lnTo>
                  <a:lnTo>
                    <a:pt x="972" y="421"/>
                  </a:lnTo>
                  <a:lnTo>
                    <a:pt x="975" y="404"/>
                  </a:lnTo>
                  <a:lnTo>
                    <a:pt x="976" y="385"/>
                  </a:lnTo>
                  <a:lnTo>
                    <a:pt x="976" y="368"/>
                  </a:lnTo>
                  <a:lnTo>
                    <a:pt x="975" y="349"/>
                  </a:lnTo>
                  <a:lnTo>
                    <a:pt x="974" y="332"/>
                  </a:lnTo>
                  <a:lnTo>
                    <a:pt x="971" y="314"/>
                  </a:lnTo>
                  <a:lnTo>
                    <a:pt x="969" y="296"/>
                  </a:lnTo>
                  <a:lnTo>
                    <a:pt x="964" y="278"/>
                  </a:lnTo>
                  <a:lnTo>
                    <a:pt x="959" y="261"/>
                  </a:lnTo>
                  <a:lnTo>
                    <a:pt x="954" y="244"/>
                  </a:lnTo>
                  <a:lnTo>
                    <a:pt x="946" y="226"/>
                  </a:lnTo>
                  <a:lnTo>
                    <a:pt x="939" y="210"/>
                  </a:lnTo>
                  <a:lnTo>
                    <a:pt x="930" y="194"/>
                  </a:lnTo>
                  <a:lnTo>
                    <a:pt x="921" y="178"/>
                  </a:lnTo>
                  <a:lnTo>
                    <a:pt x="910" y="161"/>
                  </a:lnTo>
                  <a:lnTo>
                    <a:pt x="899" y="147"/>
                  </a:lnTo>
                  <a:lnTo>
                    <a:pt x="888" y="132"/>
                  </a:lnTo>
                  <a:lnTo>
                    <a:pt x="888" y="132"/>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4" name="Freeform 47">
              <a:extLst>
                <a:ext uri="{FF2B5EF4-FFF2-40B4-BE49-F238E27FC236}">
                  <a16:creationId xmlns:a16="http://schemas.microsoft.com/office/drawing/2014/main" id="{1589761E-EFB1-495B-BB99-24406E3A8965}"/>
                </a:ext>
              </a:extLst>
            </p:cNvPr>
            <p:cNvSpPr>
              <a:spLocks/>
            </p:cNvSpPr>
            <p:nvPr/>
          </p:nvSpPr>
          <p:spPr bwMode="auto">
            <a:xfrm>
              <a:off x="3051175" y="3170238"/>
              <a:ext cx="173038" cy="258763"/>
            </a:xfrm>
            <a:custGeom>
              <a:avLst/>
              <a:gdLst/>
              <a:ahLst/>
              <a:cxnLst>
                <a:cxn ang="0">
                  <a:pos x="18" y="0"/>
                </a:cxn>
                <a:cxn ang="0">
                  <a:pos x="18" y="0"/>
                </a:cxn>
                <a:cxn ang="0">
                  <a:pos x="19" y="24"/>
                </a:cxn>
                <a:cxn ang="0">
                  <a:pos x="21" y="51"/>
                </a:cxn>
                <a:cxn ang="0">
                  <a:pos x="23" y="74"/>
                </a:cxn>
                <a:cxn ang="0">
                  <a:pos x="27" y="98"/>
                </a:cxn>
                <a:cxn ang="0">
                  <a:pos x="31" y="121"/>
                </a:cxn>
                <a:cxn ang="0">
                  <a:pos x="36" y="144"/>
                </a:cxn>
                <a:cxn ang="0">
                  <a:pos x="42" y="166"/>
                </a:cxn>
                <a:cxn ang="0">
                  <a:pos x="48" y="187"/>
                </a:cxn>
                <a:cxn ang="0">
                  <a:pos x="55" y="207"/>
                </a:cxn>
                <a:cxn ang="0">
                  <a:pos x="63" y="227"/>
                </a:cxn>
                <a:cxn ang="0">
                  <a:pos x="72" y="246"/>
                </a:cxn>
                <a:cxn ang="0">
                  <a:pos x="80" y="264"/>
                </a:cxn>
                <a:cxn ang="0">
                  <a:pos x="90" y="283"/>
                </a:cxn>
                <a:cxn ang="0">
                  <a:pos x="100" y="299"/>
                </a:cxn>
                <a:cxn ang="0">
                  <a:pos x="110" y="315"/>
                </a:cxn>
                <a:cxn ang="0">
                  <a:pos x="121" y="332"/>
                </a:cxn>
                <a:cxn ang="0">
                  <a:pos x="145" y="360"/>
                </a:cxn>
                <a:cxn ang="0">
                  <a:pos x="169" y="388"/>
                </a:cxn>
                <a:cxn ang="0">
                  <a:pos x="195" y="410"/>
                </a:cxn>
                <a:cxn ang="0">
                  <a:pos x="221" y="431"/>
                </a:cxn>
                <a:cxn ang="0">
                  <a:pos x="247" y="448"/>
                </a:cxn>
                <a:cxn ang="0">
                  <a:pos x="274" y="462"/>
                </a:cxn>
                <a:cxn ang="0">
                  <a:pos x="300" y="473"/>
                </a:cxn>
                <a:cxn ang="0">
                  <a:pos x="328" y="482"/>
                </a:cxn>
                <a:cxn ang="0">
                  <a:pos x="328" y="482"/>
                </a:cxn>
                <a:cxn ang="0">
                  <a:pos x="305" y="486"/>
                </a:cxn>
                <a:cxn ang="0">
                  <a:pos x="283" y="487"/>
                </a:cxn>
                <a:cxn ang="0">
                  <a:pos x="262" y="488"/>
                </a:cxn>
                <a:cxn ang="0">
                  <a:pos x="242" y="488"/>
                </a:cxn>
                <a:cxn ang="0">
                  <a:pos x="222" y="486"/>
                </a:cxn>
                <a:cxn ang="0">
                  <a:pos x="203" y="482"/>
                </a:cxn>
                <a:cxn ang="0">
                  <a:pos x="185" y="478"/>
                </a:cxn>
                <a:cxn ang="0">
                  <a:pos x="167" y="472"/>
                </a:cxn>
                <a:cxn ang="0">
                  <a:pos x="150" y="466"/>
                </a:cxn>
                <a:cxn ang="0">
                  <a:pos x="134" y="457"/>
                </a:cxn>
                <a:cxn ang="0">
                  <a:pos x="119" y="448"/>
                </a:cxn>
                <a:cxn ang="0">
                  <a:pos x="104" y="437"/>
                </a:cxn>
                <a:cxn ang="0">
                  <a:pos x="90" y="426"/>
                </a:cxn>
                <a:cxn ang="0">
                  <a:pos x="78" y="412"/>
                </a:cxn>
                <a:cxn ang="0">
                  <a:pos x="67" y="399"/>
                </a:cxn>
                <a:cxn ang="0">
                  <a:pos x="55" y="384"/>
                </a:cxn>
                <a:cxn ang="0">
                  <a:pos x="46" y="366"/>
                </a:cxn>
                <a:cxn ang="0">
                  <a:pos x="36" y="349"/>
                </a:cxn>
                <a:cxn ang="0">
                  <a:pos x="28" y="330"/>
                </a:cxn>
                <a:cxn ang="0">
                  <a:pos x="21" y="312"/>
                </a:cxn>
                <a:cxn ang="0">
                  <a:pos x="14" y="291"/>
                </a:cxn>
                <a:cxn ang="0">
                  <a:pos x="9" y="269"/>
                </a:cxn>
                <a:cxn ang="0">
                  <a:pos x="6" y="246"/>
                </a:cxn>
                <a:cxn ang="0">
                  <a:pos x="2" y="222"/>
                </a:cxn>
                <a:cxn ang="0">
                  <a:pos x="1" y="199"/>
                </a:cxn>
                <a:cxn ang="0">
                  <a:pos x="0" y="172"/>
                </a:cxn>
                <a:cxn ang="0">
                  <a:pos x="0" y="146"/>
                </a:cxn>
                <a:cxn ang="0">
                  <a:pos x="1" y="118"/>
                </a:cxn>
                <a:cxn ang="0">
                  <a:pos x="3" y="90"/>
                </a:cxn>
                <a:cxn ang="0">
                  <a:pos x="7" y="61"/>
                </a:cxn>
                <a:cxn ang="0">
                  <a:pos x="12" y="31"/>
                </a:cxn>
                <a:cxn ang="0">
                  <a:pos x="18" y="0"/>
                </a:cxn>
                <a:cxn ang="0">
                  <a:pos x="18" y="0"/>
                </a:cxn>
              </a:cxnLst>
              <a:rect l="0" t="0" r="r" b="b"/>
              <a:pathLst>
                <a:path w="328" h="488">
                  <a:moveTo>
                    <a:pt x="18" y="0"/>
                  </a:moveTo>
                  <a:lnTo>
                    <a:pt x="18" y="0"/>
                  </a:lnTo>
                  <a:lnTo>
                    <a:pt x="19" y="24"/>
                  </a:lnTo>
                  <a:lnTo>
                    <a:pt x="21" y="51"/>
                  </a:lnTo>
                  <a:lnTo>
                    <a:pt x="23" y="74"/>
                  </a:lnTo>
                  <a:lnTo>
                    <a:pt x="27" y="98"/>
                  </a:lnTo>
                  <a:lnTo>
                    <a:pt x="31" y="121"/>
                  </a:lnTo>
                  <a:lnTo>
                    <a:pt x="36" y="144"/>
                  </a:lnTo>
                  <a:lnTo>
                    <a:pt x="42" y="166"/>
                  </a:lnTo>
                  <a:lnTo>
                    <a:pt x="48" y="187"/>
                  </a:lnTo>
                  <a:lnTo>
                    <a:pt x="55" y="207"/>
                  </a:lnTo>
                  <a:lnTo>
                    <a:pt x="63" y="227"/>
                  </a:lnTo>
                  <a:lnTo>
                    <a:pt x="72" y="246"/>
                  </a:lnTo>
                  <a:lnTo>
                    <a:pt x="80" y="264"/>
                  </a:lnTo>
                  <a:lnTo>
                    <a:pt x="90" y="283"/>
                  </a:lnTo>
                  <a:lnTo>
                    <a:pt x="100" y="299"/>
                  </a:lnTo>
                  <a:lnTo>
                    <a:pt x="110" y="315"/>
                  </a:lnTo>
                  <a:lnTo>
                    <a:pt x="121" y="332"/>
                  </a:lnTo>
                  <a:lnTo>
                    <a:pt x="145" y="360"/>
                  </a:lnTo>
                  <a:lnTo>
                    <a:pt x="169" y="388"/>
                  </a:lnTo>
                  <a:lnTo>
                    <a:pt x="195" y="410"/>
                  </a:lnTo>
                  <a:lnTo>
                    <a:pt x="221" y="431"/>
                  </a:lnTo>
                  <a:lnTo>
                    <a:pt x="247" y="448"/>
                  </a:lnTo>
                  <a:lnTo>
                    <a:pt x="274" y="462"/>
                  </a:lnTo>
                  <a:lnTo>
                    <a:pt x="300" y="473"/>
                  </a:lnTo>
                  <a:lnTo>
                    <a:pt x="328" y="482"/>
                  </a:lnTo>
                  <a:lnTo>
                    <a:pt x="328" y="482"/>
                  </a:lnTo>
                  <a:lnTo>
                    <a:pt x="305" y="486"/>
                  </a:lnTo>
                  <a:lnTo>
                    <a:pt x="283" y="487"/>
                  </a:lnTo>
                  <a:lnTo>
                    <a:pt x="262" y="488"/>
                  </a:lnTo>
                  <a:lnTo>
                    <a:pt x="242" y="488"/>
                  </a:lnTo>
                  <a:lnTo>
                    <a:pt x="222" y="486"/>
                  </a:lnTo>
                  <a:lnTo>
                    <a:pt x="203" y="482"/>
                  </a:lnTo>
                  <a:lnTo>
                    <a:pt x="185" y="478"/>
                  </a:lnTo>
                  <a:lnTo>
                    <a:pt x="167" y="472"/>
                  </a:lnTo>
                  <a:lnTo>
                    <a:pt x="150" y="466"/>
                  </a:lnTo>
                  <a:lnTo>
                    <a:pt x="134" y="457"/>
                  </a:lnTo>
                  <a:lnTo>
                    <a:pt x="119" y="448"/>
                  </a:lnTo>
                  <a:lnTo>
                    <a:pt x="104" y="437"/>
                  </a:lnTo>
                  <a:lnTo>
                    <a:pt x="90" y="426"/>
                  </a:lnTo>
                  <a:lnTo>
                    <a:pt x="78" y="412"/>
                  </a:lnTo>
                  <a:lnTo>
                    <a:pt x="67" y="399"/>
                  </a:lnTo>
                  <a:lnTo>
                    <a:pt x="55" y="384"/>
                  </a:lnTo>
                  <a:lnTo>
                    <a:pt x="46" y="366"/>
                  </a:lnTo>
                  <a:lnTo>
                    <a:pt x="36" y="349"/>
                  </a:lnTo>
                  <a:lnTo>
                    <a:pt x="28" y="330"/>
                  </a:lnTo>
                  <a:lnTo>
                    <a:pt x="21" y="312"/>
                  </a:lnTo>
                  <a:lnTo>
                    <a:pt x="14" y="291"/>
                  </a:lnTo>
                  <a:lnTo>
                    <a:pt x="9" y="269"/>
                  </a:lnTo>
                  <a:lnTo>
                    <a:pt x="6" y="246"/>
                  </a:lnTo>
                  <a:lnTo>
                    <a:pt x="2" y="222"/>
                  </a:lnTo>
                  <a:lnTo>
                    <a:pt x="1" y="199"/>
                  </a:lnTo>
                  <a:lnTo>
                    <a:pt x="0" y="172"/>
                  </a:lnTo>
                  <a:lnTo>
                    <a:pt x="0" y="146"/>
                  </a:lnTo>
                  <a:lnTo>
                    <a:pt x="1" y="118"/>
                  </a:lnTo>
                  <a:lnTo>
                    <a:pt x="3" y="90"/>
                  </a:lnTo>
                  <a:lnTo>
                    <a:pt x="7" y="61"/>
                  </a:lnTo>
                  <a:lnTo>
                    <a:pt x="12" y="31"/>
                  </a:lnTo>
                  <a:lnTo>
                    <a:pt x="18" y="0"/>
                  </a:lnTo>
                  <a:lnTo>
                    <a:pt x="18"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grpSp>
        <p:nvGrpSpPr>
          <p:cNvPr id="15" name="Group 47">
            <a:extLst>
              <a:ext uri="{FF2B5EF4-FFF2-40B4-BE49-F238E27FC236}">
                <a16:creationId xmlns:a16="http://schemas.microsoft.com/office/drawing/2014/main" id="{064004DC-C89D-4DD8-ADA0-6DA626252861}"/>
              </a:ext>
            </a:extLst>
          </p:cNvPr>
          <p:cNvGrpSpPr/>
          <p:nvPr/>
        </p:nvGrpSpPr>
        <p:grpSpPr>
          <a:xfrm>
            <a:off x="1087786" y="2153540"/>
            <a:ext cx="2183015" cy="4330867"/>
            <a:chOff x="598488" y="1668463"/>
            <a:chExt cx="1495425" cy="2938462"/>
          </a:xfrm>
          <a:noFill/>
        </p:grpSpPr>
        <p:sp>
          <p:nvSpPr>
            <p:cNvPr id="16" name="Freeform 5">
              <a:extLst>
                <a:ext uri="{FF2B5EF4-FFF2-40B4-BE49-F238E27FC236}">
                  <a16:creationId xmlns:a16="http://schemas.microsoft.com/office/drawing/2014/main" id="{1E278B8A-B9AC-4EE6-83F5-B118D485D773}"/>
                </a:ext>
              </a:extLst>
            </p:cNvPr>
            <p:cNvSpPr>
              <a:spLocks noEditPoints="1"/>
            </p:cNvSpPr>
            <p:nvPr/>
          </p:nvSpPr>
          <p:spPr bwMode="auto">
            <a:xfrm>
              <a:off x="598488" y="1668463"/>
              <a:ext cx="1495425" cy="2938462"/>
            </a:xfrm>
            <a:custGeom>
              <a:avLst/>
              <a:gdLst/>
              <a:ahLst/>
              <a:cxnLst>
                <a:cxn ang="0">
                  <a:pos x="1559" y="6"/>
                </a:cxn>
                <a:cxn ang="0">
                  <a:pos x="1558" y="1"/>
                </a:cxn>
                <a:cxn ang="0">
                  <a:pos x="1258" y="0"/>
                </a:cxn>
                <a:cxn ang="0">
                  <a:pos x="1254" y="1"/>
                </a:cxn>
                <a:cxn ang="0">
                  <a:pos x="1252" y="20"/>
                </a:cxn>
                <a:cxn ang="0">
                  <a:pos x="241" y="22"/>
                </a:cxn>
                <a:cxn ang="0">
                  <a:pos x="170" y="39"/>
                </a:cxn>
                <a:cxn ang="0">
                  <a:pos x="108" y="77"/>
                </a:cxn>
                <a:cxn ang="0">
                  <a:pos x="60" y="130"/>
                </a:cxn>
                <a:cxn ang="0">
                  <a:pos x="29" y="194"/>
                </a:cxn>
                <a:cxn ang="0">
                  <a:pos x="18" y="269"/>
                </a:cxn>
                <a:cxn ang="0">
                  <a:pos x="6" y="335"/>
                </a:cxn>
                <a:cxn ang="0">
                  <a:pos x="0" y="339"/>
                </a:cxn>
                <a:cxn ang="0">
                  <a:pos x="0" y="506"/>
                </a:cxn>
                <a:cxn ang="0">
                  <a:pos x="4" y="512"/>
                </a:cxn>
                <a:cxn ang="0">
                  <a:pos x="18" y="709"/>
                </a:cxn>
                <a:cxn ang="0">
                  <a:pos x="4" y="709"/>
                </a:cxn>
                <a:cxn ang="0">
                  <a:pos x="0" y="715"/>
                </a:cxn>
                <a:cxn ang="0">
                  <a:pos x="0" y="844"/>
                </a:cxn>
                <a:cxn ang="0">
                  <a:pos x="6" y="848"/>
                </a:cxn>
                <a:cxn ang="0">
                  <a:pos x="6" y="1040"/>
                </a:cxn>
                <a:cxn ang="0">
                  <a:pos x="1" y="1041"/>
                </a:cxn>
                <a:cxn ang="0">
                  <a:pos x="0" y="1171"/>
                </a:cxn>
                <a:cxn ang="0">
                  <a:pos x="1" y="1177"/>
                </a:cxn>
                <a:cxn ang="0">
                  <a:pos x="18" y="1178"/>
                </a:cxn>
                <a:cxn ang="0">
                  <a:pos x="19" y="3478"/>
                </a:cxn>
                <a:cxn ang="0">
                  <a:pos x="37" y="3550"/>
                </a:cxn>
                <a:cxn ang="0">
                  <a:pos x="75" y="3611"/>
                </a:cxn>
                <a:cxn ang="0">
                  <a:pos x="127" y="3660"/>
                </a:cxn>
                <a:cxn ang="0">
                  <a:pos x="192" y="3690"/>
                </a:cxn>
                <a:cxn ang="0">
                  <a:pos x="266" y="3702"/>
                </a:cxn>
                <a:cxn ang="0">
                  <a:pos x="1662" y="3701"/>
                </a:cxn>
                <a:cxn ang="0">
                  <a:pos x="1732" y="3682"/>
                </a:cxn>
                <a:cxn ang="0">
                  <a:pos x="1793" y="3645"/>
                </a:cxn>
                <a:cxn ang="0">
                  <a:pos x="1842" y="3592"/>
                </a:cxn>
                <a:cxn ang="0">
                  <a:pos x="1872" y="3527"/>
                </a:cxn>
                <a:cxn ang="0">
                  <a:pos x="1884" y="3453"/>
                </a:cxn>
                <a:cxn ang="0">
                  <a:pos x="1883" y="243"/>
                </a:cxn>
                <a:cxn ang="0">
                  <a:pos x="1865" y="173"/>
                </a:cxn>
                <a:cxn ang="0">
                  <a:pos x="1827" y="111"/>
                </a:cxn>
                <a:cxn ang="0">
                  <a:pos x="1774" y="63"/>
                </a:cxn>
                <a:cxn ang="0">
                  <a:pos x="1710" y="32"/>
                </a:cxn>
                <a:cxn ang="0">
                  <a:pos x="1635" y="20"/>
                </a:cxn>
                <a:cxn ang="0">
                  <a:pos x="136" y="598"/>
                </a:cxn>
              </a:cxnLst>
              <a:rect l="0" t="0" r="r" b="b"/>
              <a:pathLst>
                <a:path w="1884" h="3702">
                  <a:moveTo>
                    <a:pt x="1635" y="20"/>
                  </a:moveTo>
                  <a:lnTo>
                    <a:pt x="1559" y="20"/>
                  </a:lnTo>
                  <a:lnTo>
                    <a:pt x="1559" y="6"/>
                  </a:lnTo>
                  <a:lnTo>
                    <a:pt x="1559" y="6"/>
                  </a:lnTo>
                  <a:lnTo>
                    <a:pt x="1559" y="4"/>
                  </a:lnTo>
                  <a:lnTo>
                    <a:pt x="1558" y="1"/>
                  </a:lnTo>
                  <a:lnTo>
                    <a:pt x="1555" y="0"/>
                  </a:lnTo>
                  <a:lnTo>
                    <a:pt x="1552" y="0"/>
                  </a:lnTo>
                  <a:lnTo>
                    <a:pt x="1258" y="0"/>
                  </a:lnTo>
                  <a:lnTo>
                    <a:pt x="1258" y="0"/>
                  </a:lnTo>
                  <a:lnTo>
                    <a:pt x="1255" y="0"/>
                  </a:lnTo>
                  <a:lnTo>
                    <a:pt x="1254" y="1"/>
                  </a:lnTo>
                  <a:lnTo>
                    <a:pt x="1252" y="4"/>
                  </a:lnTo>
                  <a:lnTo>
                    <a:pt x="1252" y="6"/>
                  </a:lnTo>
                  <a:lnTo>
                    <a:pt x="1252" y="20"/>
                  </a:lnTo>
                  <a:lnTo>
                    <a:pt x="266" y="20"/>
                  </a:lnTo>
                  <a:lnTo>
                    <a:pt x="266" y="20"/>
                  </a:lnTo>
                  <a:lnTo>
                    <a:pt x="241" y="22"/>
                  </a:lnTo>
                  <a:lnTo>
                    <a:pt x="216" y="25"/>
                  </a:lnTo>
                  <a:lnTo>
                    <a:pt x="192" y="32"/>
                  </a:lnTo>
                  <a:lnTo>
                    <a:pt x="170" y="39"/>
                  </a:lnTo>
                  <a:lnTo>
                    <a:pt x="148" y="51"/>
                  </a:lnTo>
                  <a:lnTo>
                    <a:pt x="127" y="63"/>
                  </a:lnTo>
                  <a:lnTo>
                    <a:pt x="108" y="77"/>
                  </a:lnTo>
                  <a:lnTo>
                    <a:pt x="91" y="94"/>
                  </a:lnTo>
                  <a:lnTo>
                    <a:pt x="75" y="111"/>
                  </a:lnTo>
                  <a:lnTo>
                    <a:pt x="60" y="130"/>
                  </a:lnTo>
                  <a:lnTo>
                    <a:pt x="48" y="151"/>
                  </a:lnTo>
                  <a:lnTo>
                    <a:pt x="37" y="173"/>
                  </a:lnTo>
                  <a:lnTo>
                    <a:pt x="29" y="194"/>
                  </a:lnTo>
                  <a:lnTo>
                    <a:pt x="23" y="219"/>
                  </a:lnTo>
                  <a:lnTo>
                    <a:pt x="19" y="243"/>
                  </a:lnTo>
                  <a:lnTo>
                    <a:pt x="18" y="269"/>
                  </a:lnTo>
                  <a:lnTo>
                    <a:pt x="18" y="335"/>
                  </a:lnTo>
                  <a:lnTo>
                    <a:pt x="6" y="335"/>
                  </a:lnTo>
                  <a:lnTo>
                    <a:pt x="6" y="335"/>
                  </a:lnTo>
                  <a:lnTo>
                    <a:pt x="4" y="336"/>
                  </a:lnTo>
                  <a:lnTo>
                    <a:pt x="1" y="338"/>
                  </a:lnTo>
                  <a:lnTo>
                    <a:pt x="0" y="339"/>
                  </a:lnTo>
                  <a:lnTo>
                    <a:pt x="0" y="342"/>
                  </a:lnTo>
                  <a:lnTo>
                    <a:pt x="0" y="506"/>
                  </a:lnTo>
                  <a:lnTo>
                    <a:pt x="0" y="506"/>
                  </a:lnTo>
                  <a:lnTo>
                    <a:pt x="0" y="509"/>
                  </a:lnTo>
                  <a:lnTo>
                    <a:pt x="1" y="510"/>
                  </a:lnTo>
                  <a:lnTo>
                    <a:pt x="4" y="512"/>
                  </a:lnTo>
                  <a:lnTo>
                    <a:pt x="6" y="512"/>
                  </a:lnTo>
                  <a:lnTo>
                    <a:pt x="18" y="512"/>
                  </a:lnTo>
                  <a:lnTo>
                    <a:pt x="18" y="709"/>
                  </a:lnTo>
                  <a:lnTo>
                    <a:pt x="6" y="709"/>
                  </a:lnTo>
                  <a:lnTo>
                    <a:pt x="6" y="709"/>
                  </a:lnTo>
                  <a:lnTo>
                    <a:pt x="4" y="709"/>
                  </a:lnTo>
                  <a:lnTo>
                    <a:pt x="1" y="711"/>
                  </a:lnTo>
                  <a:lnTo>
                    <a:pt x="0" y="713"/>
                  </a:lnTo>
                  <a:lnTo>
                    <a:pt x="0" y="715"/>
                  </a:lnTo>
                  <a:lnTo>
                    <a:pt x="0" y="841"/>
                  </a:lnTo>
                  <a:lnTo>
                    <a:pt x="0" y="841"/>
                  </a:lnTo>
                  <a:lnTo>
                    <a:pt x="0" y="844"/>
                  </a:lnTo>
                  <a:lnTo>
                    <a:pt x="1" y="845"/>
                  </a:lnTo>
                  <a:lnTo>
                    <a:pt x="4" y="847"/>
                  </a:lnTo>
                  <a:lnTo>
                    <a:pt x="6" y="848"/>
                  </a:lnTo>
                  <a:lnTo>
                    <a:pt x="18" y="848"/>
                  </a:lnTo>
                  <a:lnTo>
                    <a:pt x="18" y="1040"/>
                  </a:lnTo>
                  <a:lnTo>
                    <a:pt x="6" y="1040"/>
                  </a:lnTo>
                  <a:lnTo>
                    <a:pt x="6" y="1040"/>
                  </a:lnTo>
                  <a:lnTo>
                    <a:pt x="4" y="1040"/>
                  </a:lnTo>
                  <a:lnTo>
                    <a:pt x="1" y="1041"/>
                  </a:lnTo>
                  <a:lnTo>
                    <a:pt x="0" y="1044"/>
                  </a:lnTo>
                  <a:lnTo>
                    <a:pt x="0" y="1047"/>
                  </a:lnTo>
                  <a:lnTo>
                    <a:pt x="0" y="1171"/>
                  </a:lnTo>
                  <a:lnTo>
                    <a:pt x="0" y="1171"/>
                  </a:lnTo>
                  <a:lnTo>
                    <a:pt x="0" y="1174"/>
                  </a:lnTo>
                  <a:lnTo>
                    <a:pt x="1" y="1177"/>
                  </a:lnTo>
                  <a:lnTo>
                    <a:pt x="4" y="1178"/>
                  </a:lnTo>
                  <a:lnTo>
                    <a:pt x="6" y="1178"/>
                  </a:lnTo>
                  <a:lnTo>
                    <a:pt x="18" y="1178"/>
                  </a:lnTo>
                  <a:lnTo>
                    <a:pt x="18" y="3453"/>
                  </a:lnTo>
                  <a:lnTo>
                    <a:pt x="18" y="3453"/>
                  </a:lnTo>
                  <a:lnTo>
                    <a:pt x="19" y="3478"/>
                  </a:lnTo>
                  <a:lnTo>
                    <a:pt x="23" y="3503"/>
                  </a:lnTo>
                  <a:lnTo>
                    <a:pt x="29" y="3527"/>
                  </a:lnTo>
                  <a:lnTo>
                    <a:pt x="37" y="3550"/>
                  </a:lnTo>
                  <a:lnTo>
                    <a:pt x="48" y="3572"/>
                  </a:lnTo>
                  <a:lnTo>
                    <a:pt x="60" y="3592"/>
                  </a:lnTo>
                  <a:lnTo>
                    <a:pt x="75" y="3611"/>
                  </a:lnTo>
                  <a:lnTo>
                    <a:pt x="91" y="3629"/>
                  </a:lnTo>
                  <a:lnTo>
                    <a:pt x="108" y="3645"/>
                  </a:lnTo>
                  <a:lnTo>
                    <a:pt x="127" y="3660"/>
                  </a:lnTo>
                  <a:lnTo>
                    <a:pt x="148" y="3671"/>
                  </a:lnTo>
                  <a:lnTo>
                    <a:pt x="170" y="3682"/>
                  </a:lnTo>
                  <a:lnTo>
                    <a:pt x="192" y="3690"/>
                  </a:lnTo>
                  <a:lnTo>
                    <a:pt x="216" y="3696"/>
                  </a:lnTo>
                  <a:lnTo>
                    <a:pt x="241" y="3701"/>
                  </a:lnTo>
                  <a:lnTo>
                    <a:pt x="266" y="3702"/>
                  </a:lnTo>
                  <a:lnTo>
                    <a:pt x="1635" y="3702"/>
                  </a:lnTo>
                  <a:lnTo>
                    <a:pt x="1635" y="3702"/>
                  </a:lnTo>
                  <a:lnTo>
                    <a:pt x="1662" y="3701"/>
                  </a:lnTo>
                  <a:lnTo>
                    <a:pt x="1685" y="3696"/>
                  </a:lnTo>
                  <a:lnTo>
                    <a:pt x="1710" y="3690"/>
                  </a:lnTo>
                  <a:lnTo>
                    <a:pt x="1732" y="3682"/>
                  </a:lnTo>
                  <a:lnTo>
                    <a:pt x="1754" y="3671"/>
                  </a:lnTo>
                  <a:lnTo>
                    <a:pt x="1774" y="3660"/>
                  </a:lnTo>
                  <a:lnTo>
                    <a:pt x="1793" y="3645"/>
                  </a:lnTo>
                  <a:lnTo>
                    <a:pt x="1811" y="3629"/>
                  </a:lnTo>
                  <a:lnTo>
                    <a:pt x="1827" y="3611"/>
                  </a:lnTo>
                  <a:lnTo>
                    <a:pt x="1842" y="3592"/>
                  </a:lnTo>
                  <a:lnTo>
                    <a:pt x="1855" y="3572"/>
                  </a:lnTo>
                  <a:lnTo>
                    <a:pt x="1865" y="3550"/>
                  </a:lnTo>
                  <a:lnTo>
                    <a:pt x="1872" y="3527"/>
                  </a:lnTo>
                  <a:lnTo>
                    <a:pt x="1880" y="3503"/>
                  </a:lnTo>
                  <a:lnTo>
                    <a:pt x="1883" y="3478"/>
                  </a:lnTo>
                  <a:lnTo>
                    <a:pt x="1884" y="3453"/>
                  </a:lnTo>
                  <a:lnTo>
                    <a:pt x="1884" y="269"/>
                  </a:lnTo>
                  <a:lnTo>
                    <a:pt x="1884" y="269"/>
                  </a:lnTo>
                  <a:lnTo>
                    <a:pt x="1883" y="243"/>
                  </a:lnTo>
                  <a:lnTo>
                    <a:pt x="1880" y="219"/>
                  </a:lnTo>
                  <a:lnTo>
                    <a:pt x="1872" y="194"/>
                  </a:lnTo>
                  <a:lnTo>
                    <a:pt x="1865" y="173"/>
                  </a:lnTo>
                  <a:lnTo>
                    <a:pt x="1855" y="151"/>
                  </a:lnTo>
                  <a:lnTo>
                    <a:pt x="1842" y="130"/>
                  </a:lnTo>
                  <a:lnTo>
                    <a:pt x="1827" y="111"/>
                  </a:lnTo>
                  <a:lnTo>
                    <a:pt x="1811" y="94"/>
                  </a:lnTo>
                  <a:lnTo>
                    <a:pt x="1793" y="77"/>
                  </a:lnTo>
                  <a:lnTo>
                    <a:pt x="1774" y="63"/>
                  </a:lnTo>
                  <a:lnTo>
                    <a:pt x="1754" y="51"/>
                  </a:lnTo>
                  <a:lnTo>
                    <a:pt x="1732" y="39"/>
                  </a:lnTo>
                  <a:lnTo>
                    <a:pt x="1710" y="32"/>
                  </a:lnTo>
                  <a:lnTo>
                    <a:pt x="1685" y="25"/>
                  </a:lnTo>
                  <a:lnTo>
                    <a:pt x="1662" y="22"/>
                  </a:lnTo>
                  <a:lnTo>
                    <a:pt x="1635" y="20"/>
                  </a:lnTo>
                  <a:close/>
                  <a:moveTo>
                    <a:pt x="1768" y="3031"/>
                  </a:moveTo>
                  <a:lnTo>
                    <a:pt x="136" y="3031"/>
                  </a:lnTo>
                  <a:lnTo>
                    <a:pt x="136" y="598"/>
                  </a:lnTo>
                  <a:lnTo>
                    <a:pt x="1768" y="598"/>
                  </a:lnTo>
                  <a:lnTo>
                    <a:pt x="1768" y="3031"/>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7" name="Freeform 8">
              <a:extLst>
                <a:ext uri="{FF2B5EF4-FFF2-40B4-BE49-F238E27FC236}">
                  <a16:creationId xmlns:a16="http://schemas.microsoft.com/office/drawing/2014/main" id="{32A45FF2-3CF0-43B5-A19D-63D7E3792DC1}"/>
                </a:ext>
              </a:extLst>
            </p:cNvPr>
            <p:cNvSpPr>
              <a:spLocks/>
            </p:cNvSpPr>
            <p:nvPr/>
          </p:nvSpPr>
          <p:spPr bwMode="auto">
            <a:xfrm>
              <a:off x="1219201" y="4197350"/>
              <a:ext cx="284163" cy="282575"/>
            </a:xfrm>
            <a:custGeom>
              <a:avLst/>
              <a:gdLst/>
              <a:ahLst/>
              <a:cxnLst>
                <a:cxn ang="0">
                  <a:pos x="356" y="178"/>
                </a:cxn>
                <a:cxn ang="0">
                  <a:pos x="352" y="215"/>
                </a:cxn>
                <a:cxn ang="0">
                  <a:pos x="342" y="248"/>
                </a:cxn>
                <a:cxn ang="0">
                  <a:pos x="326" y="279"/>
                </a:cxn>
                <a:cxn ang="0">
                  <a:pos x="304" y="305"/>
                </a:cxn>
                <a:cxn ang="0">
                  <a:pos x="277" y="327"/>
                </a:cxn>
                <a:cxn ang="0">
                  <a:pos x="247" y="343"/>
                </a:cxn>
                <a:cxn ang="0">
                  <a:pos x="213" y="354"/>
                </a:cxn>
                <a:cxn ang="0">
                  <a:pos x="178" y="357"/>
                </a:cxn>
                <a:cxn ang="0">
                  <a:pos x="159" y="357"/>
                </a:cxn>
                <a:cxn ang="0">
                  <a:pos x="125" y="349"/>
                </a:cxn>
                <a:cxn ang="0">
                  <a:pos x="93" y="336"/>
                </a:cxn>
                <a:cxn ang="0">
                  <a:pos x="64" y="317"/>
                </a:cxn>
                <a:cxn ang="0">
                  <a:pos x="41" y="292"/>
                </a:cxn>
                <a:cxn ang="0">
                  <a:pos x="22" y="265"/>
                </a:cxn>
                <a:cxn ang="0">
                  <a:pos x="7" y="232"/>
                </a:cxn>
                <a:cxn ang="0">
                  <a:pos x="0" y="197"/>
                </a:cxn>
                <a:cxn ang="0">
                  <a:pos x="0" y="178"/>
                </a:cxn>
                <a:cxn ang="0">
                  <a:pos x="2" y="143"/>
                </a:cxn>
                <a:cxn ang="0">
                  <a:pos x="13" y="110"/>
                </a:cxn>
                <a:cxn ang="0">
                  <a:pos x="30" y="79"/>
                </a:cxn>
                <a:cxn ang="0">
                  <a:pos x="52" y="53"/>
                </a:cxn>
                <a:cxn ang="0">
                  <a:pos x="79" y="31"/>
                </a:cxn>
                <a:cxn ang="0">
                  <a:pos x="108" y="15"/>
                </a:cxn>
                <a:cxn ang="0">
                  <a:pos x="141" y="4"/>
                </a:cxn>
                <a:cxn ang="0">
                  <a:pos x="178" y="0"/>
                </a:cxn>
                <a:cxn ang="0">
                  <a:pos x="196" y="1"/>
                </a:cxn>
                <a:cxn ang="0">
                  <a:pos x="231" y="9"/>
                </a:cxn>
                <a:cxn ang="0">
                  <a:pos x="263" y="22"/>
                </a:cxn>
                <a:cxn ang="0">
                  <a:pos x="292" y="41"/>
                </a:cxn>
                <a:cxn ang="0">
                  <a:pos x="316" y="66"/>
                </a:cxn>
                <a:cxn ang="0">
                  <a:pos x="335" y="93"/>
                </a:cxn>
                <a:cxn ang="0">
                  <a:pos x="348" y="126"/>
                </a:cxn>
                <a:cxn ang="0">
                  <a:pos x="355" y="161"/>
                </a:cxn>
              </a:cxnLst>
              <a:rect l="0" t="0" r="r" b="b"/>
              <a:pathLst>
                <a:path w="356" h="357">
                  <a:moveTo>
                    <a:pt x="356" y="178"/>
                  </a:moveTo>
                  <a:lnTo>
                    <a:pt x="356" y="178"/>
                  </a:lnTo>
                  <a:lnTo>
                    <a:pt x="355" y="197"/>
                  </a:lnTo>
                  <a:lnTo>
                    <a:pt x="352" y="215"/>
                  </a:lnTo>
                  <a:lnTo>
                    <a:pt x="348" y="232"/>
                  </a:lnTo>
                  <a:lnTo>
                    <a:pt x="342" y="248"/>
                  </a:lnTo>
                  <a:lnTo>
                    <a:pt x="335" y="265"/>
                  </a:lnTo>
                  <a:lnTo>
                    <a:pt x="326" y="279"/>
                  </a:lnTo>
                  <a:lnTo>
                    <a:pt x="316" y="292"/>
                  </a:lnTo>
                  <a:lnTo>
                    <a:pt x="304" y="305"/>
                  </a:lnTo>
                  <a:lnTo>
                    <a:pt x="292" y="317"/>
                  </a:lnTo>
                  <a:lnTo>
                    <a:pt x="277" y="327"/>
                  </a:lnTo>
                  <a:lnTo>
                    <a:pt x="263" y="336"/>
                  </a:lnTo>
                  <a:lnTo>
                    <a:pt x="247" y="343"/>
                  </a:lnTo>
                  <a:lnTo>
                    <a:pt x="231" y="349"/>
                  </a:lnTo>
                  <a:lnTo>
                    <a:pt x="213" y="354"/>
                  </a:lnTo>
                  <a:lnTo>
                    <a:pt x="196" y="357"/>
                  </a:lnTo>
                  <a:lnTo>
                    <a:pt x="178" y="357"/>
                  </a:lnTo>
                  <a:lnTo>
                    <a:pt x="178" y="357"/>
                  </a:lnTo>
                  <a:lnTo>
                    <a:pt x="159" y="357"/>
                  </a:lnTo>
                  <a:lnTo>
                    <a:pt x="141" y="354"/>
                  </a:lnTo>
                  <a:lnTo>
                    <a:pt x="125" y="349"/>
                  </a:lnTo>
                  <a:lnTo>
                    <a:pt x="108" y="343"/>
                  </a:lnTo>
                  <a:lnTo>
                    <a:pt x="93" y="336"/>
                  </a:lnTo>
                  <a:lnTo>
                    <a:pt x="79" y="327"/>
                  </a:lnTo>
                  <a:lnTo>
                    <a:pt x="64" y="317"/>
                  </a:lnTo>
                  <a:lnTo>
                    <a:pt x="52" y="305"/>
                  </a:lnTo>
                  <a:lnTo>
                    <a:pt x="41" y="292"/>
                  </a:lnTo>
                  <a:lnTo>
                    <a:pt x="30" y="279"/>
                  </a:lnTo>
                  <a:lnTo>
                    <a:pt x="22" y="265"/>
                  </a:lnTo>
                  <a:lnTo>
                    <a:pt x="13" y="248"/>
                  </a:lnTo>
                  <a:lnTo>
                    <a:pt x="7" y="232"/>
                  </a:lnTo>
                  <a:lnTo>
                    <a:pt x="2" y="215"/>
                  </a:lnTo>
                  <a:lnTo>
                    <a:pt x="0" y="197"/>
                  </a:lnTo>
                  <a:lnTo>
                    <a:pt x="0" y="178"/>
                  </a:lnTo>
                  <a:lnTo>
                    <a:pt x="0" y="178"/>
                  </a:lnTo>
                  <a:lnTo>
                    <a:pt x="0" y="161"/>
                  </a:lnTo>
                  <a:lnTo>
                    <a:pt x="2" y="143"/>
                  </a:lnTo>
                  <a:lnTo>
                    <a:pt x="7" y="126"/>
                  </a:lnTo>
                  <a:lnTo>
                    <a:pt x="13" y="110"/>
                  </a:lnTo>
                  <a:lnTo>
                    <a:pt x="22" y="93"/>
                  </a:lnTo>
                  <a:lnTo>
                    <a:pt x="30" y="79"/>
                  </a:lnTo>
                  <a:lnTo>
                    <a:pt x="41" y="66"/>
                  </a:lnTo>
                  <a:lnTo>
                    <a:pt x="52" y="53"/>
                  </a:lnTo>
                  <a:lnTo>
                    <a:pt x="64" y="41"/>
                  </a:lnTo>
                  <a:lnTo>
                    <a:pt x="79" y="31"/>
                  </a:lnTo>
                  <a:lnTo>
                    <a:pt x="93" y="22"/>
                  </a:lnTo>
                  <a:lnTo>
                    <a:pt x="108" y="15"/>
                  </a:lnTo>
                  <a:lnTo>
                    <a:pt x="125" y="9"/>
                  </a:lnTo>
                  <a:lnTo>
                    <a:pt x="141" y="4"/>
                  </a:lnTo>
                  <a:lnTo>
                    <a:pt x="159" y="1"/>
                  </a:lnTo>
                  <a:lnTo>
                    <a:pt x="178" y="0"/>
                  </a:lnTo>
                  <a:lnTo>
                    <a:pt x="178" y="0"/>
                  </a:lnTo>
                  <a:lnTo>
                    <a:pt x="196" y="1"/>
                  </a:lnTo>
                  <a:lnTo>
                    <a:pt x="213" y="4"/>
                  </a:lnTo>
                  <a:lnTo>
                    <a:pt x="231" y="9"/>
                  </a:lnTo>
                  <a:lnTo>
                    <a:pt x="247" y="15"/>
                  </a:lnTo>
                  <a:lnTo>
                    <a:pt x="263" y="22"/>
                  </a:lnTo>
                  <a:lnTo>
                    <a:pt x="277" y="31"/>
                  </a:lnTo>
                  <a:lnTo>
                    <a:pt x="292" y="41"/>
                  </a:lnTo>
                  <a:lnTo>
                    <a:pt x="304" y="53"/>
                  </a:lnTo>
                  <a:lnTo>
                    <a:pt x="316" y="66"/>
                  </a:lnTo>
                  <a:lnTo>
                    <a:pt x="326" y="79"/>
                  </a:lnTo>
                  <a:lnTo>
                    <a:pt x="335" y="93"/>
                  </a:lnTo>
                  <a:lnTo>
                    <a:pt x="342" y="110"/>
                  </a:lnTo>
                  <a:lnTo>
                    <a:pt x="348" y="126"/>
                  </a:lnTo>
                  <a:lnTo>
                    <a:pt x="352" y="143"/>
                  </a:lnTo>
                  <a:lnTo>
                    <a:pt x="355" y="161"/>
                  </a:lnTo>
                  <a:lnTo>
                    <a:pt x="356" y="178"/>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8" name="Freeform 13">
              <a:extLst>
                <a:ext uri="{FF2B5EF4-FFF2-40B4-BE49-F238E27FC236}">
                  <a16:creationId xmlns:a16="http://schemas.microsoft.com/office/drawing/2014/main" id="{A4F9A61A-B550-4523-8719-243C784DE2EE}"/>
                </a:ext>
              </a:extLst>
            </p:cNvPr>
            <p:cNvSpPr>
              <a:spLocks/>
            </p:cNvSpPr>
            <p:nvPr/>
          </p:nvSpPr>
          <p:spPr bwMode="auto">
            <a:xfrm>
              <a:off x="1074738" y="1892300"/>
              <a:ext cx="53975" cy="53975"/>
            </a:xfrm>
            <a:custGeom>
              <a:avLst/>
              <a:gdLst/>
              <a:ahLst/>
              <a:cxnLst>
                <a:cxn ang="0">
                  <a:pos x="67" y="34"/>
                </a:cxn>
                <a:cxn ang="0">
                  <a:pos x="67" y="34"/>
                </a:cxn>
                <a:cxn ang="0">
                  <a:pos x="66" y="40"/>
                </a:cxn>
                <a:cxn ang="0">
                  <a:pos x="64" y="47"/>
                </a:cxn>
                <a:cxn ang="0">
                  <a:pos x="61" y="53"/>
                </a:cxn>
                <a:cxn ang="0">
                  <a:pos x="57" y="57"/>
                </a:cxn>
                <a:cxn ang="0">
                  <a:pos x="52" y="62"/>
                </a:cxn>
                <a:cxn ang="0">
                  <a:pos x="47" y="65"/>
                </a:cxn>
                <a:cxn ang="0">
                  <a:pos x="39" y="66"/>
                </a:cxn>
                <a:cxn ang="0">
                  <a:pos x="33" y="67"/>
                </a:cxn>
                <a:cxn ang="0">
                  <a:pos x="33" y="67"/>
                </a:cxn>
                <a:cxn ang="0">
                  <a:pos x="26" y="66"/>
                </a:cxn>
                <a:cxn ang="0">
                  <a:pos x="20" y="65"/>
                </a:cxn>
                <a:cxn ang="0">
                  <a:pos x="14" y="62"/>
                </a:cxn>
                <a:cxn ang="0">
                  <a:pos x="10" y="57"/>
                </a:cxn>
                <a:cxn ang="0">
                  <a:pos x="6" y="53"/>
                </a:cxn>
                <a:cxn ang="0">
                  <a:pos x="3" y="47"/>
                </a:cxn>
                <a:cxn ang="0">
                  <a:pos x="0" y="40"/>
                </a:cxn>
                <a:cxn ang="0">
                  <a:pos x="0" y="34"/>
                </a:cxn>
                <a:cxn ang="0">
                  <a:pos x="0" y="34"/>
                </a:cxn>
                <a:cxn ang="0">
                  <a:pos x="0" y="27"/>
                </a:cxn>
                <a:cxn ang="0">
                  <a:pos x="3" y="21"/>
                </a:cxn>
                <a:cxn ang="0">
                  <a:pos x="6" y="15"/>
                </a:cxn>
                <a:cxn ang="0">
                  <a:pos x="10" y="10"/>
                </a:cxn>
                <a:cxn ang="0">
                  <a:pos x="14" y="6"/>
                </a:cxn>
                <a:cxn ang="0">
                  <a:pos x="20" y="3"/>
                </a:cxn>
                <a:cxn ang="0">
                  <a:pos x="26" y="0"/>
                </a:cxn>
                <a:cxn ang="0">
                  <a:pos x="33" y="0"/>
                </a:cxn>
                <a:cxn ang="0">
                  <a:pos x="33" y="0"/>
                </a:cxn>
                <a:cxn ang="0">
                  <a:pos x="39" y="0"/>
                </a:cxn>
                <a:cxn ang="0">
                  <a:pos x="47" y="3"/>
                </a:cxn>
                <a:cxn ang="0">
                  <a:pos x="52" y="6"/>
                </a:cxn>
                <a:cxn ang="0">
                  <a:pos x="57" y="10"/>
                </a:cxn>
                <a:cxn ang="0">
                  <a:pos x="61" y="15"/>
                </a:cxn>
                <a:cxn ang="0">
                  <a:pos x="64" y="21"/>
                </a:cxn>
                <a:cxn ang="0">
                  <a:pos x="66" y="27"/>
                </a:cxn>
                <a:cxn ang="0">
                  <a:pos x="67" y="34"/>
                </a:cxn>
              </a:cxnLst>
              <a:rect l="0" t="0" r="r" b="b"/>
              <a:pathLst>
                <a:path w="67" h="67">
                  <a:moveTo>
                    <a:pt x="67" y="34"/>
                  </a:moveTo>
                  <a:lnTo>
                    <a:pt x="67" y="34"/>
                  </a:lnTo>
                  <a:lnTo>
                    <a:pt x="66" y="40"/>
                  </a:lnTo>
                  <a:lnTo>
                    <a:pt x="64" y="47"/>
                  </a:lnTo>
                  <a:lnTo>
                    <a:pt x="61" y="53"/>
                  </a:lnTo>
                  <a:lnTo>
                    <a:pt x="57" y="57"/>
                  </a:lnTo>
                  <a:lnTo>
                    <a:pt x="52" y="62"/>
                  </a:lnTo>
                  <a:lnTo>
                    <a:pt x="47" y="65"/>
                  </a:lnTo>
                  <a:lnTo>
                    <a:pt x="39" y="66"/>
                  </a:lnTo>
                  <a:lnTo>
                    <a:pt x="33" y="67"/>
                  </a:lnTo>
                  <a:lnTo>
                    <a:pt x="33" y="67"/>
                  </a:lnTo>
                  <a:lnTo>
                    <a:pt x="26" y="66"/>
                  </a:lnTo>
                  <a:lnTo>
                    <a:pt x="20" y="65"/>
                  </a:lnTo>
                  <a:lnTo>
                    <a:pt x="14" y="62"/>
                  </a:lnTo>
                  <a:lnTo>
                    <a:pt x="10" y="57"/>
                  </a:lnTo>
                  <a:lnTo>
                    <a:pt x="6" y="53"/>
                  </a:lnTo>
                  <a:lnTo>
                    <a:pt x="3" y="47"/>
                  </a:lnTo>
                  <a:lnTo>
                    <a:pt x="0" y="40"/>
                  </a:lnTo>
                  <a:lnTo>
                    <a:pt x="0" y="34"/>
                  </a:lnTo>
                  <a:lnTo>
                    <a:pt x="0" y="34"/>
                  </a:lnTo>
                  <a:lnTo>
                    <a:pt x="0" y="27"/>
                  </a:lnTo>
                  <a:lnTo>
                    <a:pt x="3" y="21"/>
                  </a:lnTo>
                  <a:lnTo>
                    <a:pt x="6" y="15"/>
                  </a:lnTo>
                  <a:lnTo>
                    <a:pt x="10" y="10"/>
                  </a:lnTo>
                  <a:lnTo>
                    <a:pt x="14" y="6"/>
                  </a:lnTo>
                  <a:lnTo>
                    <a:pt x="20" y="3"/>
                  </a:lnTo>
                  <a:lnTo>
                    <a:pt x="26" y="0"/>
                  </a:lnTo>
                  <a:lnTo>
                    <a:pt x="33" y="0"/>
                  </a:lnTo>
                  <a:lnTo>
                    <a:pt x="33" y="0"/>
                  </a:lnTo>
                  <a:lnTo>
                    <a:pt x="39" y="0"/>
                  </a:lnTo>
                  <a:lnTo>
                    <a:pt x="47" y="3"/>
                  </a:lnTo>
                  <a:lnTo>
                    <a:pt x="52" y="6"/>
                  </a:lnTo>
                  <a:lnTo>
                    <a:pt x="57" y="10"/>
                  </a:lnTo>
                  <a:lnTo>
                    <a:pt x="61" y="15"/>
                  </a:lnTo>
                  <a:lnTo>
                    <a:pt x="64" y="21"/>
                  </a:lnTo>
                  <a:lnTo>
                    <a:pt x="66" y="27"/>
                  </a:lnTo>
                  <a:lnTo>
                    <a:pt x="67" y="34"/>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9" name="Freeform 18">
              <a:extLst>
                <a:ext uri="{FF2B5EF4-FFF2-40B4-BE49-F238E27FC236}">
                  <a16:creationId xmlns:a16="http://schemas.microsoft.com/office/drawing/2014/main" id="{08CBB5C6-2AD6-4ADB-A9FF-7815667983A9}"/>
                </a:ext>
              </a:extLst>
            </p:cNvPr>
            <p:cNvSpPr>
              <a:spLocks/>
            </p:cNvSpPr>
            <p:nvPr/>
          </p:nvSpPr>
          <p:spPr bwMode="auto">
            <a:xfrm>
              <a:off x="1239838" y="1889125"/>
              <a:ext cx="263525" cy="57150"/>
            </a:xfrm>
            <a:custGeom>
              <a:avLst/>
              <a:gdLst/>
              <a:ahLst/>
              <a:cxnLst>
                <a:cxn ang="0">
                  <a:pos x="330" y="35"/>
                </a:cxn>
                <a:cxn ang="0">
                  <a:pos x="330" y="35"/>
                </a:cxn>
                <a:cxn ang="0">
                  <a:pos x="329" y="42"/>
                </a:cxn>
                <a:cxn ang="0">
                  <a:pos x="328" y="50"/>
                </a:cxn>
                <a:cxn ang="0">
                  <a:pos x="325" y="55"/>
                </a:cxn>
                <a:cxn ang="0">
                  <a:pos x="320" y="60"/>
                </a:cxn>
                <a:cxn ang="0">
                  <a:pos x="314" y="64"/>
                </a:cxn>
                <a:cxn ang="0">
                  <a:pos x="309" y="69"/>
                </a:cxn>
                <a:cxn ang="0">
                  <a:pos x="303" y="70"/>
                </a:cxn>
                <a:cxn ang="0">
                  <a:pos x="295" y="71"/>
                </a:cxn>
                <a:cxn ang="0">
                  <a:pos x="36" y="71"/>
                </a:cxn>
                <a:cxn ang="0">
                  <a:pos x="36" y="71"/>
                </a:cxn>
                <a:cxn ang="0">
                  <a:pos x="29" y="70"/>
                </a:cxn>
                <a:cxn ang="0">
                  <a:pos x="22" y="69"/>
                </a:cxn>
                <a:cxn ang="0">
                  <a:pos x="16" y="64"/>
                </a:cxn>
                <a:cxn ang="0">
                  <a:pos x="10" y="60"/>
                </a:cxn>
                <a:cxn ang="0">
                  <a:pos x="6" y="55"/>
                </a:cxn>
                <a:cxn ang="0">
                  <a:pos x="3" y="50"/>
                </a:cxn>
                <a:cxn ang="0">
                  <a:pos x="1" y="42"/>
                </a:cxn>
                <a:cxn ang="0">
                  <a:pos x="0" y="35"/>
                </a:cxn>
                <a:cxn ang="0">
                  <a:pos x="0" y="35"/>
                </a:cxn>
                <a:cxn ang="0">
                  <a:pos x="1" y="29"/>
                </a:cxn>
                <a:cxn ang="0">
                  <a:pos x="3" y="22"/>
                </a:cxn>
                <a:cxn ang="0">
                  <a:pos x="6" y="16"/>
                </a:cxn>
                <a:cxn ang="0">
                  <a:pos x="10" y="10"/>
                </a:cxn>
                <a:cxn ang="0">
                  <a:pos x="16" y="6"/>
                </a:cxn>
                <a:cxn ang="0">
                  <a:pos x="22" y="3"/>
                </a:cxn>
                <a:cxn ang="0">
                  <a:pos x="29" y="1"/>
                </a:cxn>
                <a:cxn ang="0">
                  <a:pos x="36" y="0"/>
                </a:cxn>
                <a:cxn ang="0">
                  <a:pos x="295" y="0"/>
                </a:cxn>
                <a:cxn ang="0">
                  <a:pos x="295" y="0"/>
                </a:cxn>
                <a:cxn ang="0">
                  <a:pos x="303" y="1"/>
                </a:cxn>
                <a:cxn ang="0">
                  <a:pos x="309" y="3"/>
                </a:cxn>
                <a:cxn ang="0">
                  <a:pos x="314" y="6"/>
                </a:cxn>
                <a:cxn ang="0">
                  <a:pos x="320" y="10"/>
                </a:cxn>
                <a:cxn ang="0">
                  <a:pos x="325" y="16"/>
                </a:cxn>
                <a:cxn ang="0">
                  <a:pos x="328" y="22"/>
                </a:cxn>
                <a:cxn ang="0">
                  <a:pos x="329" y="29"/>
                </a:cxn>
                <a:cxn ang="0">
                  <a:pos x="330" y="35"/>
                </a:cxn>
              </a:cxnLst>
              <a:rect l="0" t="0" r="r" b="b"/>
              <a:pathLst>
                <a:path w="330" h="71">
                  <a:moveTo>
                    <a:pt x="330" y="35"/>
                  </a:moveTo>
                  <a:lnTo>
                    <a:pt x="330" y="35"/>
                  </a:lnTo>
                  <a:lnTo>
                    <a:pt x="329" y="42"/>
                  </a:lnTo>
                  <a:lnTo>
                    <a:pt x="328" y="50"/>
                  </a:lnTo>
                  <a:lnTo>
                    <a:pt x="325" y="55"/>
                  </a:lnTo>
                  <a:lnTo>
                    <a:pt x="320" y="60"/>
                  </a:lnTo>
                  <a:lnTo>
                    <a:pt x="314" y="64"/>
                  </a:lnTo>
                  <a:lnTo>
                    <a:pt x="309" y="69"/>
                  </a:lnTo>
                  <a:lnTo>
                    <a:pt x="303" y="70"/>
                  </a:lnTo>
                  <a:lnTo>
                    <a:pt x="295" y="71"/>
                  </a:lnTo>
                  <a:lnTo>
                    <a:pt x="36" y="71"/>
                  </a:lnTo>
                  <a:lnTo>
                    <a:pt x="36" y="71"/>
                  </a:lnTo>
                  <a:lnTo>
                    <a:pt x="29" y="70"/>
                  </a:lnTo>
                  <a:lnTo>
                    <a:pt x="22" y="69"/>
                  </a:lnTo>
                  <a:lnTo>
                    <a:pt x="16" y="64"/>
                  </a:lnTo>
                  <a:lnTo>
                    <a:pt x="10" y="60"/>
                  </a:lnTo>
                  <a:lnTo>
                    <a:pt x="6" y="55"/>
                  </a:lnTo>
                  <a:lnTo>
                    <a:pt x="3" y="50"/>
                  </a:lnTo>
                  <a:lnTo>
                    <a:pt x="1" y="42"/>
                  </a:lnTo>
                  <a:lnTo>
                    <a:pt x="0" y="35"/>
                  </a:lnTo>
                  <a:lnTo>
                    <a:pt x="0" y="35"/>
                  </a:lnTo>
                  <a:lnTo>
                    <a:pt x="1" y="29"/>
                  </a:lnTo>
                  <a:lnTo>
                    <a:pt x="3" y="22"/>
                  </a:lnTo>
                  <a:lnTo>
                    <a:pt x="6" y="16"/>
                  </a:lnTo>
                  <a:lnTo>
                    <a:pt x="10" y="10"/>
                  </a:lnTo>
                  <a:lnTo>
                    <a:pt x="16" y="6"/>
                  </a:lnTo>
                  <a:lnTo>
                    <a:pt x="22" y="3"/>
                  </a:lnTo>
                  <a:lnTo>
                    <a:pt x="29" y="1"/>
                  </a:lnTo>
                  <a:lnTo>
                    <a:pt x="36" y="0"/>
                  </a:lnTo>
                  <a:lnTo>
                    <a:pt x="295" y="0"/>
                  </a:lnTo>
                  <a:lnTo>
                    <a:pt x="295" y="0"/>
                  </a:lnTo>
                  <a:lnTo>
                    <a:pt x="303" y="1"/>
                  </a:lnTo>
                  <a:lnTo>
                    <a:pt x="309" y="3"/>
                  </a:lnTo>
                  <a:lnTo>
                    <a:pt x="314" y="6"/>
                  </a:lnTo>
                  <a:lnTo>
                    <a:pt x="320" y="10"/>
                  </a:lnTo>
                  <a:lnTo>
                    <a:pt x="325" y="16"/>
                  </a:lnTo>
                  <a:lnTo>
                    <a:pt x="328" y="22"/>
                  </a:lnTo>
                  <a:lnTo>
                    <a:pt x="329" y="29"/>
                  </a:lnTo>
                  <a:lnTo>
                    <a:pt x="330" y="35"/>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20" name="Freeform 43">
            <a:extLst>
              <a:ext uri="{FF2B5EF4-FFF2-40B4-BE49-F238E27FC236}">
                <a16:creationId xmlns:a16="http://schemas.microsoft.com/office/drawing/2014/main" id="{E5D00E9C-993B-434C-913E-95C7BE6BCF3E}"/>
              </a:ext>
            </a:extLst>
          </p:cNvPr>
          <p:cNvSpPr>
            <a:spLocks/>
          </p:cNvSpPr>
          <p:nvPr/>
        </p:nvSpPr>
        <p:spPr bwMode="auto">
          <a:xfrm>
            <a:off x="3111824" y="6410356"/>
            <a:ext cx="102499" cy="66937"/>
          </a:xfrm>
          <a:custGeom>
            <a:avLst/>
            <a:gdLst/>
            <a:ahLst/>
            <a:cxnLst>
              <a:cxn ang="0">
                <a:pos x="149" y="0"/>
              </a:cxn>
              <a:cxn ang="0">
                <a:pos x="0" y="98"/>
              </a:cxn>
              <a:cxn ang="0">
                <a:pos x="0" y="98"/>
              </a:cxn>
              <a:cxn ang="0">
                <a:pos x="21" y="91"/>
              </a:cxn>
              <a:cxn ang="0">
                <a:pos x="42" y="81"/>
              </a:cxn>
              <a:cxn ang="0">
                <a:pos x="62" y="71"/>
              </a:cxn>
              <a:cxn ang="0">
                <a:pos x="82" y="59"/>
              </a:cxn>
              <a:cxn ang="0">
                <a:pos x="99" y="46"/>
              </a:cxn>
              <a:cxn ang="0">
                <a:pos x="117" y="31"/>
              </a:cxn>
              <a:cxn ang="0">
                <a:pos x="134" y="16"/>
              </a:cxn>
              <a:cxn ang="0">
                <a:pos x="149" y="0"/>
              </a:cxn>
              <a:cxn ang="0">
                <a:pos x="149" y="0"/>
              </a:cxn>
            </a:cxnLst>
            <a:rect l="0" t="0" r="r" b="b"/>
            <a:pathLst>
              <a:path w="149" h="98">
                <a:moveTo>
                  <a:pt x="149" y="0"/>
                </a:moveTo>
                <a:lnTo>
                  <a:pt x="0" y="98"/>
                </a:lnTo>
                <a:lnTo>
                  <a:pt x="0" y="98"/>
                </a:lnTo>
                <a:lnTo>
                  <a:pt x="21" y="91"/>
                </a:lnTo>
                <a:lnTo>
                  <a:pt x="42" y="81"/>
                </a:lnTo>
                <a:lnTo>
                  <a:pt x="62" y="71"/>
                </a:lnTo>
                <a:lnTo>
                  <a:pt x="82" y="59"/>
                </a:lnTo>
                <a:lnTo>
                  <a:pt x="99" y="46"/>
                </a:lnTo>
                <a:lnTo>
                  <a:pt x="117" y="31"/>
                </a:lnTo>
                <a:lnTo>
                  <a:pt x="134" y="16"/>
                </a:lnTo>
                <a:lnTo>
                  <a:pt x="149" y="0"/>
                </a:lnTo>
                <a:lnTo>
                  <a:pt x="149" y="0"/>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21" name="Freeform 45">
            <a:extLst>
              <a:ext uri="{FF2B5EF4-FFF2-40B4-BE49-F238E27FC236}">
                <a16:creationId xmlns:a16="http://schemas.microsoft.com/office/drawing/2014/main" id="{6A6B41FB-6591-4740-8E30-91281A90EB84}"/>
              </a:ext>
            </a:extLst>
          </p:cNvPr>
          <p:cNvSpPr>
            <a:spLocks/>
          </p:cNvSpPr>
          <p:nvPr/>
        </p:nvSpPr>
        <p:spPr bwMode="auto">
          <a:xfrm>
            <a:off x="3214323" y="5858119"/>
            <a:ext cx="343056" cy="552236"/>
          </a:xfrm>
          <a:custGeom>
            <a:avLst/>
            <a:gdLst/>
            <a:ahLst/>
            <a:cxnLst>
              <a:cxn ang="0">
                <a:pos x="440" y="167"/>
              </a:cxn>
              <a:cxn ang="0">
                <a:pos x="440" y="167"/>
              </a:cxn>
              <a:cxn ang="0">
                <a:pos x="424" y="145"/>
              </a:cxn>
              <a:cxn ang="0">
                <a:pos x="406" y="125"/>
              </a:cxn>
              <a:cxn ang="0">
                <a:pos x="389" y="107"/>
              </a:cxn>
              <a:cxn ang="0">
                <a:pos x="369" y="90"/>
              </a:cxn>
              <a:cxn ang="0">
                <a:pos x="349" y="74"/>
              </a:cxn>
              <a:cxn ang="0">
                <a:pos x="328" y="60"/>
              </a:cxn>
              <a:cxn ang="0">
                <a:pos x="306" y="48"/>
              </a:cxn>
              <a:cxn ang="0">
                <a:pos x="283" y="36"/>
              </a:cxn>
              <a:cxn ang="0">
                <a:pos x="260" y="26"/>
              </a:cxn>
              <a:cxn ang="0">
                <a:pos x="236" y="18"/>
              </a:cxn>
              <a:cxn ang="0">
                <a:pos x="213" y="12"/>
              </a:cxn>
              <a:cxn ang="0">
                <a:pos x="188" y="7"/>
              </a:cxn>
              <a:cxn ang="0">
                <a:pos x="163" y="3"/>
              </a:cxn>
              <a:cxn ang="0">
                <a:pos x="138" y="2"/>
              </a:cxn>
              <a:cxn ang="0">
                <a:pos x="113" y="0"/>
              </a:cxn>
              <a:cxn ang="0">
                <a:pos x="88" y="2"/>
              </a:cxn>
              <a:cxn ang="0">
                <a:pos x="88" y="562"/>
              </a:cxn>
              <a:cxn ang="0">
                <a:pos x="88" y="562"/>
              </a:cxn>
              <a:cxn ang="0">
                <a:pos x="88" y="578"/>
              </a:cxn>
              <a:cxn ang="0">
                <a:pos x="87" y="595"/>
              </a:cxn>
              <a:cxn ang="0">
                <a:pos x="85" y="611"/>
              </a:cxn>
              <a:cxn ang="0">
                <a:pos x="82" y="627"/>
              </a:cxn>
              <a:cxn ang="0">
                <a:pos x="75" y="658"/>
              </a:cxn>
              <a:cxn ang="0">
                <a:pos x="65" y="688"/>
              </a:cxn>
              <a:cxn ang="0">
                <a:pos x="52" y="716"/>
              </a:cxn>
              <a:cxn ang="0">
                <a:pos x="37" y="744"/>
              </a:cxn>
              <a:cxn ang="0">
                <a:pos x="20" y="769"/>
              </a:cxn>
              <a:cxn ang="0">
                <a:pos x="0" y="792"/>
              </a:cxn>
              <a:cxn ang="0">
                <a:pos x="272" y="614"/>
              </a:cxn>
              <a:cxn ang="0">
                <a:pos x="272" y="614"/>
              </a:cxn>
              <a:cxn ang="0">
                <a:pos x="303" y="591"/>
              </a:cxn>
              <a:cxn ang="0">
                <a:pos x="333" y="566"/>
              </a:cxn>
              <a:cxn ang="0">
                <a:pos x="361" y="540"/>
              </a:cxn>
              <a:cxn ang="0">
                <a:pos x="387" y="515"/>
              </a:cxn>
              <a:cxn ang="0">
                <a:pos x="410" y="489"/>
              </a:cxn>
              <a:cxn ang="0">
                <a:pos x="431" y="462"/>
              </a:cxn>
              <a:cxn ang="0">
                <a:pos x="450" y="435"/>
              </a:cxn>
              <a:cxn ang="0">
                <a:pos x="459" y="422"/>
              </a:cxn>
              <a:cxn ang="0">
                <a:pos x="465" y="407"/>
              </a:cxn>
              <a:cxn ang="0">
                <a:pos x="472" y="393"/>
              </a:cxn>
              <a:cxn ang="0">
                <a:pos x="477" y="380"/>
              </a:cxn>
              <a:cxn ang="0">
                <a:pos x="482" y="365"/>
              </a:cxn>
              <a:cxn ang="0">
                <a:pos x="486" y="351"/>
              </a:cxn>
              <a:cxn ang="0">
                <a:pos x="489" y="336"/>
              </a:cxn>
              <a:cxn ang="0">
                <a:pos x="490" y="321"/>
              </a:cxn>
              <a:cxn ang="0">
                <a:pos x="490" y="307"/>
              </a:cxn>
              <a:cxn ang="0">
                <a:pos x="490" y="292"/>
              </a:cxn>
              <a:cxn ang="0">
                <a:pos x="487" y="276"/>
              </a:cxn>
              <a:cxn ang="0">
                <a:pos x="485" y="261"/>
              </a:cxn>
              <a:cxn ang="0">
                <a:pos x="481" y="246"/>
              </a:cxn>
              <a:cxn ang="0">
                <a:pos x="475" y="230"/>
              </a:cxn>
              <a:cxn ang="0">
                <a:pos x="469" y="214"/>
              </a:cxn>
              <a:cxn ang="0">
                <a:pos x="460" y="199"/>
              </a:cxn>
              <a:cxn ang="0">
                <a:pos x="451" y="183"/>
              </a:cxn>
              <a:cxn ang="0">
                <a:pos x="440" y="167"/>
              </a:cxn>
              <a:cxn ang="0">
                <a:pos x="440" y="167"/>
              </a:cxn>
            </a:cxnLst>
            <a:rect l="0" t="0" r="r" b="b"/>
            <a:pathLst>
              <a:path w="490" h="792">
                <a:moveTo>
                  <a:pt x="440" y="167"/>
                </a:moveTo>
                <a:lnTo>
                  <a:pt x="440" y="167"/>
                </a:lnTo>
                <a:lnTo>
                  <a:pt x="424" y="145"/>
                </a:lnTo>
                <a:lnTo>
                  <a:pt x="406" y="125"/>
                </a:lnTo>
                <a:lnTo>
                  <a:pt x="389" y="107"/>
                </a:lnTo>
                <a:lnTo>
                  <a:pt x="369" y="90"/>
                </a:lnTo>
                <a:lnTo>
                  <a:pt x="349" y="74"/>
                </a:lnTo>
                <a:lnTo>
                  <a:pt x="328" y="60"/>
                </a:lnTo>
                <a:lnTo>
                  <a:pt x="306" y="48"/>
                </a:lnTo>
                <a:lnTo>
                  <a:pt x="283" y="36"/>
                </a:lnTo>
                <a:lnTo>
                  <a:pt x="260" y="26"/>
                </a:lnTo>
                <a:lnTo>
                  <a:pt x="236" y="18"/>
                </a:lnTo>
                <a:lnTo>
                  <a:pt x="213" y="12"/>
                </a:lnTo>
                <a:lnTo>
                  <a:pt x="188" y="7"/>
                </a:lnTo>
                <a:lnTo>
                  <a:pt x="163" y="3"/>
                </a:lnTo>
                <a:lnTo>
                  <a:pt x="138" y="2"/>
                </a:lnTo>
                <a:lnTo>
                  <a:pt x="113" y="0"/>
                </a:lnTo>
                <a:lnTo>
                  <a:pt x="88" y="2"/>
                </a:lnTo>
                <a:lnTo>
                  <a:pt x="88" y="562"/>
                </a:lnTo>
                <a:lnTo>
                  <a:pt x="88" y="562"/>
                </a:lnTo>
                <a:lnTo>
                  <a:pt x="88" y="578"/>
                </a:lnTo>
                <a:lnTo>
                  <a:pt x="87" y="595"/>
                </a:lnTo>
                <a:lnTo>
                  <a:pt x="85" y="611"/>
                </a:lnTo>
                <a:lnTo>
                  <a:pt x="82" y="627"/>
                </a:lnTo>
                <a:lnTo>
                  <a:pt x="75" y="658"/>
                </a:lnTo>
                <a:lnTo>
                  <a:pt x="65" y="688"/>
                </a:lnTo>
                <a:lnTo>
                  <a:pt x="52" y="716"/>
                </a:lnTo>
                <a:lnTo>
                  <a:pt x="37" y="744"/>
                </a:lnTo>
                <a:lnTo>
                  <a:pt x="20" y="769"/>
                </a:lnTo>
                <a:lnTo>
                  <a:pt x="0" y="792"/>
                </a:lnTo>
                <a:lnTo>
                  <a:pt x="272" y="614"/>
                </a:lnTo>
                <a:lnTo>
                  <a:pt x="272" y="614"/>
                </a:lnTo>
                <a:lnTo>
                  <a:pt x="303" y="591"/>
                </a:lnTo>
                <a:lnTo>
                  <a:pt x="333" y="566"/>
                </a:lnTo>
                <a:lnTo>
                  <a:pt x="361" y="540"/>
                </a:lnTo>
                <a:lnTo>
                  <a:pt x="387" y="515"/>
                </a:lnTo>
                <a:lnTo>
                  <a:pt x="410" y="489"/>
                </a:lnTo>
                <a:lnTo>
                  <a:pt x="431" y="462"/>
                </a:lnTo>
                <a:lnTo>
                  <a:pt x="450" y="435"/>
                </a:lnTo>
                <a:lnTo>
                  <a:pt x="459" y="422"/>
                </a:lnTo>
                <a:lnTo>
                  <a:pt x="465" y="407"/>
                </a:lnTo>
                <a:lnTo>
                  <a:pt x="472" y="393"/>
                </a:lnTo>
                <a:lnTo>
                  <a:pt x="477" y="380"/>
                </a:lnTo>
                <a:lnTo>
                  <a:pt x="482" y="365"/>
                </a:lnTo>
                <a:lnTo>
                  <a:pt x="486" y="351"/>
                </a:lnTo>
                <a:lnTo>
                  <a:pt x="489" y="336"/>
                </a:lnTo>
                <a:lnTo>
                  <a:pt x="490" y="321"/>
                </a:lnTo>
                <a:lnTo>
                  <a:pt x="490" y="307"/>
                </a:lnTo>
                <a:lnTo>
                  <a:pt x="490" y="292"/>
                </a:lnTo>
                <a:lnTo>
                  <a:pt x="487" y="276"/>
                </a:lnTo>
                <a:lnTo>
                  <a:pt x="485" y="261"/>
                </a:lnTo>
                <a:lnTo>
                  <a:pt x="481" y="246"/>
                </a:lnTo>
                <a:lnTo>
                  <a:pt x="475" y="230"/>
                </a:lnTo>
                <a:lnTo>
                  <a:pt x="469" y="214"/>
                </a:lnTo>
                <a:lnTo>
                  <a:pt x="460" y="199"/>
                </a:lnTo>
                <a:lnTo>
                  <a:pt x="451" y="183"/>
                </a:lnTo>
                <a:lnTo>
                  <a:pt x="440" y="167"/>
                </a:lnTo>
                <a:lnTo>
                  <a:pt x="440" y="167"/>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pic>
        <p:nvPicPr>
          <p:cNvPr id="22" name="Espaço Reservado para Imagem 38">
            <a:extLst>
              <a:ext uri="{FF2B5EF4-FFF2-40B4-BE49-F238E27FC236}">
                <a16:creationId xmlns:a16="http://schemas.microsoft.com/office/drawing/2014/main" id="{ACA3659C-DC89-4316-B04B-7F98BFC813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27109" y="2844540"/>
            <a:ext cx="1908609" cy="2849033"/>
          </a:xfrm>
          <a:prstGeom prst="rect">
            <a:avLst/>
          </a:prstGeom>
        </p:spPr>
      </p:pic>
      <p:sp>
        <p:nvSpPr>
          <p:cNvPr id="24" name="Freeform 52">
            <a:extLst>
              <a:ext uri="{FF2B5EF4-FFF2-40B4-BE49-F238E27FC236}">
                <a16:creationId xmlns:a16="http://schemas.microsoft.com/office/drawing/2014/main" id="{5E840D24-6CB5-45D4-AFBD-725F6EF651CA}"/>
              </a:ext>
            </a:extLst>
          </p:cNvPr>
          <p:cNvSpPr>
            <a:spLocks/>
          </p:cNvSpPr>
          <p:nvPr/>
        </p:nvSpPr>
        <p:spPr bwMode="auto">
          <a:xfrm>
            <a:off x="1093236" y="4446153"/>
            <a:ext cx="476931" cy="269843"/>
          </a:xfrm>
          <a:custGeom>
            <a:avLst/>
            <a:gdLst/>
            <a:ahLst/>
            <a:cxnLst>
              <a:cxn ang="0">
                <a:pos x="678" y="39"/>
              </a:cxn>
              <a:cxn ang="0">
                <a:pos x="678" y="39"/>
              </a:cxn>
              <a:cxn ang="0">
                <a:pos x="674" y="30"/>
              </a:cxn>
              <a:cxn ang="0">
                <a:pos x="670" y="23"/>
              </a:cxn>
              <a:cxn ang="0">
                <a:pos x="666" y="16"/>
              </a:cxn>
              <a:cxn ang="0">
                <a:pos x="661" y="11"/>
              </a:cxn>
              <a:cxn ang="0">
                <a:pos x="656" y="8"/>
              </a:cxn>
              <a:cxn ang="0">
                <a:pos x="651" y="5"/>
              </a:cxn>
              <a:cxn ang="0">
                <a:pos x="645" y="3"/>
              </a:cxn>
              <a:cxn ang="0">
                <a:pos x="640" y="1"/>
              </a:cxn>
              <a:cxn ang="0">
                <a:pos x="629" y="0"/>
              </a:cxn>
              <a:cxn ang="0">
                <a:pos x="618" y="3"/>
              </a:cxn>
              <a:cxn ang="0">
                <a:pos x="608" y="5"/>
              </a:cxn>
              <a:cxn ang="0">
                <a:pos x="599" y="9"/>
              </a:cxn>
              <a:cxn ang="0">
                <a:pos x="0" y="271"/>
              </a:cxn>
              <a:cxn ang="0">
                <a:pos x="0" y="271"/>
              </a:cxn>
              <a:cxn ang="0">
                <a:pos x="11" y="291"/>
              </a:cxn>
              <a:cxn ang="0">
                <a:pos x="24" y="307"/>
              </a:cxn>
              <a:cxn ang="0">
                <a:pos x="37" y="323"/>
              </a:cxn>
              <a:cxn ang="0">
                <a:pos x="51" y="336"/>
              </a:cxn>
              <a:cxn ang="0">
                <a:pos x="67" y="348"/>
              </a:cxn>
              <a:cxn ang="0">
                <a:pos x="83" y="358"/>
              </a:cxn>
              <a:cxn ang="0">
                <a:pos x="101" y="367"/>
              </a:cxn>
              <a:cxn ang="0">
                <a:pos x="119" y="374"/>
              </a:cxn>
              <a:cxn ang="0">
                <a:pos x="138" y="381"/>
              </a:cxn>
              <a:cxn ang="0">
                <a:pos x="158" y="384"/>
              </a:cxn>
              <a:cxn ang="0">
                <a:pos x="178" y="387"/>
              </a:cxn>
              <a:cxn ang="0">
                <a:pos x="199" y="389"/>
              </a:cxn>
              <a:cxn ang="0">
                <a:pos x="220" y="389"/>
              </a:cxn>
              <a:cxn ang="0">
                <a:pos x="243" y="388"/>
              </a:cxn>
              <a:cxn ang="0">
                <a:pos x="265" y="386"/>
              </a:cxn>
              <a:cxn ang="0">
                <a:pos x="287" y="382"/>
              </a:cxn>
              <a:cxn ang="0">
                <a:pos x="311" y="378"/>
              </a:cxn>
              <a:cxn ang="0">
                <a:pos x="333" y="372"/>
              </a:cxn>
              <a:cxn ang="0">
                <a:pos x="357" y="366"/>
              </a:cxn>
              <a:cxn ang="0">
                <a:pos x="380" y="358"/>
              </a:cxn>
              <a:cxn ang="0">
                <a:pos x="404" y="350"/>
              </a:cxn>
              <a:cxn ang="0">
                <a:pos x="428" y="340"/>
              </a:cxn>
              <a:cxn ang="0">
                <a:pos x="451" y="330"/>
              </a:cxn>
              <a:cxn ang="0">
                <a:pos x="475" y="318"/>
              </a:cxn>
              <a:cxn ang="0">
                <a:pos x="521" y="295"/>
              </a:cxn>
              <a:cxn ang="0">
                <a:pos x="564" y="267"/>
              </a:cxn>
              <a:cxn ang="0">
                <a:pos x="608" y="239"/>
              </a:cxn>
              <a:cxn ang="0">
                <a:pos x="648" y="208"/>
              </a:cxn>
              <a:cxn ang="0">
                <a:pos x="648" y="208"/>
              </a:cxn>
              <a:cxn ang="0">
                <a:pos x="654" y="203"/>
              </a:cxn>
              <a:cxn ang="0">
                <a:pos x="659" y="195"/>
              </a:cxn>
              <a:cxn ang="0">
                <a:pos x="664" y="188"/>
              </a:cxn>
              <a:cxn ang="0">
                <a:pos x="669" y="180"/>
              </a:cxn>
              <a:cxn ang="0">
                <a:pos x="676" y="161"/>
              </a:cxn>
              <a:cxn ang="0">
                <a:pos x="683" y="138"/>
              </a:cxn>
              <a:cxn ang="0">
                <a:pos x="686" y="113"/>
              </a:cxn>
              <a:cxn ang="0">
                <a:pos x="686" y="101"/>
              </a:cxn>
              <a:cxn ang="0">
                <a:pos x="686" y="88"/>
              </a:cxn>
              <a:cxn ang="0">
                <a:pos x="685" y="76"/>
              </a:cxn>
              <a:cxn ang="0">
                <a:pos x="684" y="64"/>
              </a:cxn>
              <a:cxn ang="0">
                <a:pos x="681" y="51"/>
              </a:cxn>
              <a:cxn ang="0">
                <a:pos x="678" y="39"/>
              </a:cxn>
              <a:cxn ang="0">
                <a:pos x="678" y="39"/>
              </a:cxn>
            </a:cxnLst>
            <a:rect l="0" t="0" r="r" b="b"/>
            <a:pathLst>
              <a:path w="686" h="389">
                <a:moveTo>
                  <a:pt x="678" y="39"/>
                </a:moveTo>
                <a:lnTo>
                  <a:pt x="678" y="39"/>
                </a:lnTo>
                <a:lnTo>
                  <a:pt x="674" y="30"/>
                </a:lnTo>
                <a:lnTo>
                  <a:pt x="670" y="23"/>
                </a:lnTo>
                <a:lnTo>
                  <a:pt x="666" y="16"/>
                </a:lnTo>
                <a:lnTo>
                  <a:pt x="661" y="11"/>
                </a:lnTo>
                <a:lnTo>
                  <a:pt x="656" y="8"/>
                </a:lnTo>
                <a:lnTo>
                  <a:pt x="651" y="5"/>
                </a:lnTo>
                <a:lnTo>
                  <a:pt x="645" y="3"/>
                </a:lnTo>
                <a:lnTo>
                  <a:pt x="640" y="1"/>
                </a:lnTo>
                <a:lnTo>
                  <a:pt x="629" y="0"/>
                </a:lnTo>
                <a:lnTo>
                  <a:pt x="618" y="3"/>
                </a:lnTo>
                <a:lnTo>
                  <a:pt x="608" y="5"/>
                </a:lnTo>
                <a:lnTo>
                  <a:pt x="599" y="9"/>
                </a:lnTo>
                <a:lnTo>
                  <a:pt x="0" y="271"/>
                </a:lnTo>
                <a:lnTo>
                  <a:pt x="0" y="271"/>
                </a:lnTo>
                <a:lnTo>
                  <a:pt x="11" y="291"/>
                </a:lnTo>
                <a:lnTo>
                  <a:pt x="24" y="307"/>
                </a:lnTo>
                <a:lnTo>
                  <a:pt x="37" y="323"/>
                </a:lnTo>
                <a:lnTo>
                  <a:pt x="51" y="336"/>
                </a:lnTo>
                <a:lnTo>
                  <a:pt x="67" y="348"/>
                </a:lnTo>
                <a:lnTo>
                  <a:pt x="83" y="358"/>
                </a:lnTo>
                <a:lnTo>
                  <a:pt x="101" y="367"/>
                </a:lnTo>
                <a:lnTo>
                  <a:pt x="119" y="374"/>
                </a:lnTo>
                <a:lnTo>
                  <a:pt x="138" y="381"/>
                </a:lnTo>
                <a:lnTo>
                  <a:pt x="158" y="384"/>
                </a:lnTo>
                <a:lnTo>
                  <a:pt x="178" y="387"/>
                </a:lnTo>
                <a:lnTo>
                  <a:pt x="199" y="389"/>
                </a:lnTo>
                <a:lnTo>
                  <a:pt x="220" y="389"/>
                </a:lnTo>
                <a:lnTo>
                  <a:pt x="243" y="388"/>
                </a:lnTo>
                <a:lnTo>
                  <a:pt x="265" y="386"/>
                </a:lnTo>
                <a:lnTo>
                  <a:pt x="287" y="382"/>
                </a:lnTo>
                <a:lnTo>
                  <a:pt x="311" y="378"/>
                </a:lnTo>
                <a:lnTo>
                  <a:pt x="333" y="372"/>
                </a:lnTo>
                <a:lnTo>
                  <a:pt x="357" y="366"/>
                </a:lnTo>
                <a:lnTo>
                  <a:pt x="380" y="358"/>
                </a:lnTo>
                <a:lnTo>
                  <a:pt x="404" y="350"/>
                </a:lnTo>
                <a:lnTo>
                  <a:pt x="428" y="340"/>
                </a:lnTo>
                <a:lnTo>
                  <a:pt x="451" y="330"/>
                </a:lnTo>
                <a:lnTo>
                  <a:pt x="475" y="318"/>
                </a:lnTo>
                <a:lnTo>
                  <a:pt x="521" y="295"/>
                </a:lnTo>
                <a:lnTo>
                  <a:pt x="564" y="267"/>
                </a:lnTo>
                <a:lnTo>
                  <a:pt x="608" y="239"/>
                </a:lnTo>
                <a:lnTo>
                  <a:pt x="648" y="208"/>
                </a:lnTo>
                <a:lnTo>
                  <a:pt x="648" y="208"/>
                </a:lnTo>
                <a:lnTo>
                  <a:pt x="654" y="203"/>
                </a:lnTo>
                <a:lnTo>
                  <a:pt x="659" y="195"/>
                </a:lnTo>
                <a:lnTo>
                  <a:pt x="664" y="188"/>
                </a:lnTo>
                <a:lnTo>
                  <a:pt x="669" y="180"/>
                </a:lnTo>
                <a:lnTo>
                  <a:pt x="676" y="161"/>
                </a:lnTo>
                <a:lnTo>
                  <a:pt x="683" y="138"/>
                </a:lnTo>
                <a:lnTo>
                  <a:pt x="686" y="113"/>
                </a:lnTo>
                <a:lnTo>
                  <a:pt x="686" y="101"/>
                </a:lnTo>
                <a:lnTo>
                  <a:pt x="686" y="88"/>
                </a:lnTo>
                <a:lnTo>
                  <a:pt x="685" y="76"/>
                </a:lnTo>
                <a:lnTo>
                  <a:pt x="684" y="64"/>
                </a:lnTo>
                <a:lnTo>
                  <a:pt x="681" y="51"/>
                </a:lnTo>
                <a:lnTo>
                  <a:pt x="678" y="39"/>
                </a:lnTo>
                <a:lnTo>
                  <a:pt x="678" y="39"/>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31" name="Freeform 58">
            <a:extLst>
              <a:ext uri="{FF2B5EF4-FFF2-40B4-BE49-F238E27FC236}">
                <a16:creationId xmlns:a16="http://schemas.microsoft.com/office/drawing/2014/main" id="{F538A5A3-48A0-477B-A7B7-B036CEC1A3E4}"/>
              </a:ext>
            </a:extLst>
          </p:cNvPr>
          <p:cNvSpPr>
            <a:spLocks/>
          </p:cNvSpPr>
          <p:nvPr/>
        </p:nvSpPr>
        <p:spPr bwMode="auto">
          <a:xfrm>
            <a:off x="2798054" y="5753529"/>
            <a:ext cx="792793" cy="692387"/>
          </a:xfrm>
          <a:custGeom>
            <a:avLst/>
            <a:gdLst/>
            <a:ahLst/>
            <a:cxnLst>
              <a:cxn ang="0">
                <a:pos x="1078" y="138"/>
              </a:cxn>
              <a:cxn ang="0">
                <a:pos x="1087" y="152"/>
              </a:cxn>
              <a:cxn ang="0">
                <a:pos x="1103" y="181"/>
              </a:cxn>
              <a:cxn ang="0">
                <a:pos x="1115" y="209"/>
              </a:cxn>
              <a:cxn ang="0">
                <a:pos x="1125" y="240"/>
              </a:cxn>
              <a:cxn ang="0">
                <a:pos x="1131" y="270"/>
              </a:cxn>
              <a:cxn ang="0">
                <a:pos x="1135" y="301"/>
              </a:cxn>
              <a:cxn ang="0">
                <a:pos x="1135" y="348"/>
              </a:cxn>
              <a:cxn ang="0">
                <a:pos x="1124" y="409"/>
              </a:cxn>
              <a:cxn ang="0">
                <a:pos x="1109" y="453"/>
              </a:cxn>
              <a:cxn ang="0">
                <a:pos x="1095" y="482"/>
              </a:cxn>
              <a:cxn ang="0">
                <a:pos x="1078" y="508"/>
              </a:cxn>
              <a:cxn ang="0">
                <a:pos x="1059" y="532"/>
              </a:cxn>
              <a:cxn ang="0">
                <a:pos x="1037" y="556"/>
              </a:cxn>
              <a:cxn ang="0">
                <a:pos x="1012" y="577"/>
              </a:cxn>
              <a:cxn ang="0">
                <a:pos x="507" y="934"/>
              </a:cxn>
              <a:cxn ang="0">
                <a:pos x="494" y="944"/>
              </a:cxn>
              <a:cxn ang="0">
                <a:pos x="465" y="959"/>
              </a:cxn>
              <a:cxn ang="0">
                <a:pos x="435" y="973"/>
              </a:cxn>
              <a:cxn ang="0">
                <a:pos x="405" y="981"/>
              </a:cxn>
              <a:cxn ang="0">
                <a:pos x="374" y="989"/>
              </a:cxn>
              <a:cxn ang="0">
                <a:pos x="343" y="992"/>
              </a:cxn>
              <a:cxn ang="0">
                <a:pos x="297" y="991"/>
              </a:cxn>
              <a:cxn ang="0">
                <a:pos x="236" y="981"/>
              </a:cxn>
              <a:cxn ang="0">
                <a:pos x="192" y="965"/>
              </a:cxn>
              <a:cxn ang="0">
                <a:pos x="164" y="951"/>
              </a:cxn>
              <a:cxn ang="0">
                <a:pos x="138" y="935"/>
              </a:cxn>
              <a:cxn ang="0">
                <a:pos x="112" y="915"/>
              </a:cxn>
              <a:cxn ang="0">
                <a:pos x="88" y="893"/>
              </a:cxn>
              <a:cxn ang="0">
                <a:pos x="67" y="869"/>
              </a:cxn>
              <a:cxn ang="0">
                <a:pos x="57" y="856"/>
              </a:cxn>
              <a:cxn ang="0">
                <a:pos x="49" y="842"/>
              </a:cxn>
              <a:cxn ang="0">
                <a:pos x="33" y="813"/>
              </a:cxn>
              <a:cxn ang="0">
                <a:pos x="20" y="784"/>
              </a:cxn>
              <a:cxn ang="0">
                <a:pos x="10" y="754"/>
              </a:cxn>
              <a:cxn ang="0">
                <a:pos x="4" y="723"/>
              </a:cxn>
              <a:cxn ang="0">
                <a:pos x="0" y="692"/>
              </a:cxn>
              <a:cxn ang="0">
                <a:pos x="0" y="646"/>
              </a:cxn>
              <a:cxn ang="0">
                <a:pos x="11" y="585"/>
              </a:cxn>
              <a:cxn ang="0">
                <a:pos x="28" y="541"/>
              </a:cxn>
              <a:cxn ang="0">
                <a:pos x="41" y="513"/>
              </a:cxn>
              <a:cxn ang="0">
                <a:pos x="57" y="486"/>
              </a:cxn>
              <a:cxn ang="0">
                <a:pos x="77" y="462"/>
              </a:cxn>
              <a:cxn ang="0">
                <a:pos x="98" y="438"/>
              </a:cxn>
              <a:cxn ang="0">
                <a:pos x="123" y="416"/>
              </a:cxn>
              <a:cxn ang="0">
                <a:pos x="629" y="59"/>
              </a:cxn>
              <a:cxn ang="0">
                <a:pos x="643" y="50"/>
              </a:cxn>
              <a:cxn ang="0">
                <a:pos x="670" y="34"/>
              </a:cxn>
              <a:cxn ang="0">
                <a:pos x="700" y="22"/>
              </a:cxn>
              <a:cxn ang="0">
                <a:pos x="730" y="12"/>
              </a:cxn>
              <a:cxn ang="0">
                <a:pos x="761" y="5"/>
              </a:cxn>
              <a:cxn ang="0">
                <a:pos x="792" y="2"/>
              </a:cxn>
              <a:cxn ang="0">
                <a:pos x="839" y="2"/>
              </a:cxn>
              <a:cxn ang="0">
                <a:pos x="900" y="13"/>
              </a:cxn>
              <a:cxn ang="0">
                <a:pos x="944" y="28"/>
              </a:cxn>
              <a:cxn ang="0">
                <a:pos x="971" y="41"/>
              </a:cxn>
              <a:cxn ang="0">
                <a:pos x="998" y="59"/>
              </a:cxn>
              <a:cxn ang="0">
                <a:pos x="1023" y="77"/>
              </a:cxn>
              <a:cxn ang="0">
                <a:pos x="1047" y="100"/>
              </a:cxn>
              <a:cxn ang="0">
                <a:pos x="1068" y="125"/>
              </a:cxn>
              <a:cxn ang="0">
                <a:pos x="1078" y="138"/>
              </a:cxn>
            </a:cxnLst>
            <a:rect l="0" t="0" r="r" b="b"/>
            <a:pathLst>
              <a:path w="1136" h="992">
                <a:moveTo>
                  <a:pt x="1078" y="138"/>
                </a:moveTo>
                <a:lnTo>
                  <a:pt x="1078" y="138"/>
                </a:lnTo>
                <a:lnTo>
                  <a:pt x="1078" y="138"/>
                </a:lnTo>
                <a:lnTo>
                  <a:pt x="1087" y="152"/>
                </a:lnTo>
                <a:lnTo>
                  <a:pt x="1095" y="166"/>
                </a:lnTo>
                <a:lnTo>
                  <a:pt x="1103" y="181"/>
                </a:lnTo>
                <a:lnTo>
                  <a:pt x="1110" y="194"/>
                </a:lnTo>
                <a:lnTo>
                  <a:pt x="1115" y="209"/>
                </a:lnTo>
                <a:lnTo>
                  <a:pt x="1121" y="224"/>
                </a:lnTo>
                <a:lnTo>
                  <a:pt x="1125" y="240"/>
                </a:lnTo>
                <a:lnTo>
                  <a:pt x="1129" y="255"/>
                </a:lnTo>
                <a:lnTo>
                  <a:pt x="1131" y="270"/>
                </a:lnTo>
                <a:lnTo>
                  <a:pt x="1134" y="286"/>
                </a:lnTo>
                <a:lnTo>
                  <a:pt x="1135" y="301"/>
                </a:lnTo>
                <a:lnTo>
                  <a:pt x="1136" y="317"/>
                </a:lnTo>
                <a:lnTo>
                  <a:pt x="1135" y="348"/>
                </a:lnTo>
                <a:lnTo>
                  <a:pt x="1131" y="378"/>
                </a:lnTo>
                <a:lnTo>
                  <a:pt x="1124" y="409"/>
                </a:lnTo>
                <a:lnTo>
                  <a:pt x="1115" y="438"/>
                </a:lnTo>
                <a:lnTo>
                  <a:pt x="1109" y="453"/>
                </a:lnTo>
                <a:lnTo>
                  <a:pt x="1101" y="467"/>
                </a:lnTo>
                <a:lnTo>
                  <a:pt x="1095" y="482"/>
                </a:lnTo>
                <a:lnTo>
                  <a:pt x="1087" y="494"/>
                </a:lnTo>
                <a:lnTo>
                  <a:pt x="1078" y="508"/>
                </a:lnTo>
                <a:lnTo>
                  <a:pt x="1069" y="520"/>
                </a:lnTo>
                <a:lnTo>
                  <a:pt x="1059" y="532"/>
                </a:lnTo>
                <a:lnTo>
                  <a:pt x="1048" y="545"/>
                </a:lnTo>
                <a:lnTo>
                  <a:pt x="1037" y="556"/>
                </a:lnTo>
                <a:lnTo>
                  <a:pt x="1024" y="567"/>
                </a:lnTo>
                <a:lnTo>
                  <a:pt x="1012" y="577"/>
                </a:lnTo>
                <a:lnTo>
                  <a:pt x="1000" y="587"/>
                </a:lnTo>
                <a:lnTo>
                  <a:pt x="507" y="934"/>
                </a:lnTo>
                <a:lnTo>
                  <a:pt x="507" y="934"/>
                </a:lnTo>
                <a:lnTo>
                  <a:pt x="494" y="944"/>
                </a:lnTo>
                <a:lnTo>
                  <a:pt x="479" y="951"/>
                </a:lnTo>
                <a:lnTo>
                  <a:pt x="465" y="959"/>
                </a:lnTo>
                <a:lnTo>
                  <a:pt x="450" y="966"/>
                </a:lnTo>
                <a:lnTo>
                  <a:pt x="435" y="973"/>
                </a:lnTo>
                <a:lnTo>
                  <a:pt x="420" y="978"/>
                </a:lnTo>
                <a:lnTo>
                  <a:pt x="405" y="981"/>
                </a:lnTo>
                <a:lnTo>
                  <a:pt x="390" y="985"/>
                </a:lnTo>
                <a:lnTo>
                  <a:pt x="374" y="989"/>
                </a:lnTo>
                <a:lnTo>
                  <a:pt x="359" y="990"/>
                </a:lnTo>
                <a:lnTo>
                  <a:pt x="343" y="992"/>
                </a:lnTo>
                <a:lnTo>
                  <a:pt x="328" y="992"/>
                </a:lnTo>
                <a:lnTo>
                  <a:pt x="297" y="991"/>
                </a:lnTo>
                <a:lnTo>
                  <a:pt x="266" y="988"/>
                </a:lnTo>
                <a:lnTo>
                  <a:pt x="236" y="981"/>
                </a:lnTo>
                <a:lnTo>
                  <a:pt x="207" y="971"/>
                </a:lnTo>
                <a:lnTo>
                  <a:pt x="192" y="965"/>
                </a:lnTo>
                <a:lnTo>
                  <a:pt x="178" y="959"/>
                </a:lnTo>
                <a:lnTo>
                  <a:pt x="164" y="951"/>
                </a:lnTo>
                <a:lnTo>
                  <a:pt x="151" y="944"/>
                </a:lnTo>
                <a:lnTo>
                  <a:pt x="138" y="935"/>
                </a:lnTo>
                <a:lnTo>
                  <a:pt x="125" y="925"/>
                </a:lnTo>
                <a:lnTo>
                  <a:pt x="112" y="915"/>
                </a:lnTo>
                <a:lnTo>
                  <a:pt x="101" y="905"/>
                </a:lnTo>
                <a:lnTo>
                  <a:pt x="88" y="893"/>
                </a:lnTo>
                <a:lnTo>
                  <a:pt x="79" y="882"/>
                </a:lnTo>
                <a:lnTo>
                  <a:pt x="67" y="869"/>
                </a:lnTo>
                <a:lnTo>
                  <a:pt x="57" y="856"/>
                </a:lnTo>
                <a:lnTo>
                  <a:pt x="57" y="856"/>
                </a:lnTo>
                <a:lnTo>
                  <a:pt x="57" y="856"/>
                </a:lnTo>
                <a:lnTo>
                  <a:pt x="49" y="842"/>
                </a:lnTo>
                <a:lnTo>
                  <a:pt x="40" y="828"/>
                </a:lnTo>
                <a:lnTo>
                  <a:pt x="33" y="813"/>
                </a:lnTo>
                <a:lnTo>
                  <a:pt x="26" y="799"/>
                </a:lnTo>
                <a:lnTo>
                  <a:pt x="20" y="784"/>
                </a:lnTo>
                <a:lnTo>
                  <a:pt x="15" y="769"/>
                </a:lnTo>
                <a:lnTo>
                  <a:pt x="10" y="754"/>
                </a:lnTo>
                <a:lnTo>
                  <a:pt x="6" y="739"/>
                </a:lnTo>
                <a:lnTo>
                  <a:pt x="4" y="723"/>
                </a:lnTo>
                <a:lnTo>
                  <a:pt x="1" y="708"/>
                </a:lnTo>
                <a:lnTo>
                  <a:pt x="0" y="692"/>
                </a:lnTo>
                <a:lnTo>
                  <a:pt x="0" y="677"/>
                </a:lnTo>
                <a:lnTo>
                  <a:pt x="0" y="646"/>
                </a:lnTo>
                <a:lnTo>
                  <a:pt x="5" y="615"/>
                </a:lnTo>
                <a:lnTo>
                  <a:pt x="11" y="585"/>
                </a:lnTo>
                <a:lnTo>
                  <a:pt x="21" y="555"/>
                </a:lnTo>
                <a:lnTo>
                  <a:pt x="28" y="541"/>
                </a:lnTo>
                <a:lnTo>
                  <a:pt x="34" y="526"/>
                </a:lnTo>
                <a:lnTo>
                  <a:pt x="41" y="513"/>
                </a:lnTo>
                <a:lnTo>
                  <a:pt x="49" y="499"/>
                </a:lnTo>
                <a:lnTo>
                  <a:pt x="57" y="486"/>
                </a:lnTo>
                <a:lnTo>
                  <a:pt x="67" y="473"/>
                </a:lnTo>
                <a:lnTo>
                  <a:pt x="77" y="462"/>
                </a:lnTo>
                <a:lnTo>
                  <a:pt x="87" y="449"/>
                </a:lnTo>
                <a:lnTo>
                  <a:pt x="98" y="438"/>
                </a:lnTo>
                <a:lnTo>
                  <a:pt x="111" y="427"/>
                </a:lnTo>
                <a:lnTo>
                  <a:pt x="123" y="416"/>
                </a:lnTo>
                <a:lnTo>
                  <a:pt x="137" y="407"/>
                </a:lnTo>
                <a:lnTo>
                  <a:pt x="629" y="59"/>
                </a:lnTo>
                <a:lnTo>
                  <a:pt x="629" y="59"/>
                </a:lnTo>
                <a:lnTo>
                  <a:pt x="643" y="50"/>
                </a:lnTo>
                <a:lnTo>
                  <a:pt x="656" y="41"/>
                </a:lnTo>
                <a:lnTo>
                  <a:pt x="670" y="34"/>
                </a:lnTo>
                <a:lnTo>
                  <a:pt x="685" y="28"/>
                </a:lnTo>
                <a:lnTo>
                  <a:pt x="700" y="22"/>
                </a:lnTo>
                <a:lnTo>
                  <a:pt x="715" y="17"/>
                </a:lnTo>
                <a:lnTo>
                  <a:pt x="730" y="12"/>
                </a:lnTo>
                <a:lnTo>
                  <a:pt x="746" y="8"/>
                </a:lnTo>
                <a:lnTo>
                  <a:pt x="761" y="5"/>
                </a:lnTo>
                <a:lnTo>
                  <a:pt x="777" y="3"/>
                </a:lnTo>
                <a:lnTo>
                  <a:pt x="792" y="2"/>
                </a:lnTo>
                <a:lnTo>
                  <a:pt x="808" y="0"/>
                </a:lnTo>
                <a:lnTo>
                  <a:pt x="839" y="2"/>
                </a:lnTo>
                <a:lnTo>
                  <a:pt x="869" y="5"/>
                </a:lnTo>
                <a:lnTo>
                  <a:pt x="900" y="13"/>
                </a:lnTo>
                <a:lnTo>
                  <a:pt x="929" y="23"/>
                </a:lnTo>
                <a:lnTo>
                  <a:pt x="944" y="28"/>
                </a:lnTo>
                <a:lnTo>
                  <a:pt x="957" y="35"/>
                </a:lnTo>
                <a:lnTo>
                  <a:pt x="971" y="41"/>
                </a:lnTo>
                <a:lnTo>
                  <a:pt x="985" y="50"/>
                </a:lnTo>
                <a:lnTo>
                  <a:pt x="998" y="59"/>
                </a:lnTo>
                <a:lnTo>
                  <a:pt x="1011" y="68"/>
                </a:lnTo>
                <a:lnTo>
                  <a:pt x="1023" y="77"/>
                </a:lnTo>
                <a:lnTo>
                  <a:pt x="1036" y="89"/>
                </a:lnTo>
                <a:lnTo>
                  <a:pt x="1047" y="100"/>
                </a:lnTo>
                <a:lnTo>
                  <a:pt x="1058" y="112"/>
                </a:lnTo>
                <a:lnTo>
                  <a:pt x="1068" y="125"/>
                </a:lnTo>
                <a:lnTo>
                  <a:pt x="1078" y="138"/>
                </a:lnTo>
                <a:lnTo>
                  <a:pt x="1078" y="13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32" name="Freeform 59">
            <a:extLst>
              <a:ext uri="{FF2B5EF4-FFF2-40B4-BE49-F238E27FC236}">
                <a16:creationId xmlns:a16="http://schemas.microsoft.com/office/drawing/2014/main" id="{50722812-B4C3-49F7-B2BD-1AB41D219C8F}"/>
              </a:ext>
            </a:extLst>
          </p:cNvPr>
          <p:cNvSpPr>
            <a:spLocks/>
          </p:cNvSpPr>
          <p:nvPr/>
        </p:nvSpPr>
        <p:spPr bwMode="auto">
          <a:xfrm>
            <a:off x="2844074" y="5991995"/>
            <a:ext cx="412085" cy="403719"/>
          </a:xfrm>
          <a:custGeom>
            <a:avLst/>
            <a:gdLst/>
            <a:ahLst/>
            <a:cxnLst>
              <a:cxn ang="0">
                <a:pos x="543" y="115"/>
              </a:cxn>
              <a:cxn ang="0">
                <a:pos x="558" y="140"/>
              </a:cxn>
              <a:cxn ang="0">
                <a:pos x="580" y="190"/>
              </a:cxn>
              <a:cxn ang="0">
                <a:pos x="591" y="242"/>
              </a:cxn>
              <a:cxn ang="0">
                <a:pos x="591" y="294"/>
              </a:cxn>
              <a:cxn ang="0">
                <a:pos x="583" y="347"/>
              </a:cxn>
              <a:cxn ang="0">
                <a:pos x="564" y="395"/>
              </a:cxn>
              <a:cxn ang="0">
                <a:pos x="536" y="441"/>
              </a:cxn>
              <a:cxn ang="0">
                <a:pos x="498" y="480"/>
              </a:cxn>
              <a:cxn ang="0">
                <a:pos x="431" y="529"/>
              </a:cxn>
              <a:cxn ang="0">
                <a:pos x="408" y="544"/>
              </a:cxn>
              <a:cxn ang="0">
                <a:pos x="358" y="567"/>
              </a:cxn>
              <a:cxn ang="0">
                <a:pos x="306" y="577"/>
              </a:cxn>
              <a:cxn ang="0">
                <a:pos x="252" y="578"/>
              </a:cxn>
              <a:cxn ang="0">
                <a:pos x="201" y="569"/>
              </a:cxn>
              <a:cxn ang="0">
                <a:pos x="151" y="551"/>
              </a:cxn>
              <a:cxn ang="0">
                <a:pos x="107" y="522"/>
              </a:cxn>
              <a:cxn ang="0">
                <a:pos x="67" y="485"/>
              </a:cxn>
              <a:cxn ang="0">
                <a:pos x="50" y="462"/>
              </a:cxn>
              <a:cxn ang="0">
                <a:pos x="35" y="439"/>
              </a:cxn>
              <a:cxn ang="0">
                <a:pos x="14" y="389"/>
              </a:cxn>
              <a:cxn ang="0">
                <a:pos x="2" y="338"/>
              </a:cxn>
              <a:cxn ang="0">
                <a:pos x="1" y="284"/>
              </a:cxn>
              <a:cxn ang="0">
                <a:pos x="10" y="234"/>
              </a:cxn>
              <a:cxn ang="0">
                <a:pos x="28" y="184"/>
              </a:cxn>
              <a:cxn ang="0">
                <a:pos x="57" y="139"/>
              </a:cxn>
              <a:cxn ang="0">
                <a:pos x="94" y="99"/>
              </a:cxn>
              <a:cxn ang="0">
                <a:pos x="163" y="50"/>
              </a:cxn>
              <a:cxn ang="0">
                <a:pos x="186" y="35"/>
              </a:cxn>
              <a:cxn ang="0">
                <a:pos x="236" y="12"/>
              </a:cxn>
              <a:cxn ang="0">
                <a:pos x="288" y="1"/>
              </a:cxn>
              <a:cxn ang="0">
                <a:pos x="340" y="1"/>
              </a:cxn>
              <a:cxn ang="0">
                <a:pos x="393" y="10"/>
              </a:cxn>
              <a:cxn ang="0">
                <a:pos x="441" y="28"/>
              </a:cxn>
              <a:cxn ang="0">
                <a:pos x="487" y="57"/>
              </a:cxn>
              <a:cxn ang="0">
                <a:pos x="527" y="94"/>
              </a:cxn>
              <a:cxn ang="0">
                <a:pos x="543" y="115"/>
              </a:cxn>
            </a:cxnLst>
            <a:rect l="0" t="0" r="r" b="b"/>
            <a:pathLst>
              <a:path w="593" h="579">
                <a:moveTo>
                  <a:pt x="543" y="115"/>
                </a:moveTo>
                <a:lnTo>
                  <a:pt x="543" y="115"/>
                </a:lnTo>
                <a:lnTo>
                  <a:pt x="543" y="115"/>
                </a:lnTo>
                <a:lnTo>
                  <a:pt x="558" y="140"/>
                </a:lnTo>
                <a:lnTo>
                  <a:pt x="570" y="164"/>
                </a:lnTo>
                <a:lnTo>
                  <a:pt x="580" y="190"/>
                </a:lnTo>
                <a:lnTo>
                  <a:pt x="587" y="215"/>
                </a:lnTo>
                <a:lnTo>
                  <a:pt x="591" y="242"/>
                </a:lnTo>
                <a:lnTo>
                  <a:pt x="593" y="268"/>
                </a:lnTo>
                <a:lnTo>
                  <a:pt x="591" y="294"/>
                </a:lnTo>
                <a:lnTo>
                  <a:pt x="589" y="321"/>
                </a:lnTo>
                <a:lnTo>
                  <a:pt x="583" y="347"/>
                </a:lnTo>
                <a:lnTo>
                  <a:pt x="574" y="372"/>
                </a:lnTo>
                <a:lnTo>
                  <a:pt x="564" y="395"/>
                </a:lnTo>
                <a:lnTo>
                  <a:pt x="552" y="419"/>
                </a:lnTo>
                <a:lnTo>
                  <a:pt x="536" y="441"/>
                </a:lnTo>
                <a:lnTo>
                  <a:pt x="518" y="461"/>
                </a:lnTo>
                <a:lnTo>
                  <a:pt x="498" y="480"/>
                </a:lnTo>
                <a:lnTo>
                  <a:pt x="477" y="497"/>
                </a:lnTo>
                <a:lnTo>
                  <a:pt x="431" y="529"/>
                </a:lnTo>
                <a:lnTo>
                  <a:pt x="431" y="529"/>
                </a:lnTo>
                <a:lnTo>
                  <a:pt x="408" y="544"/>
                </a:lnTo>
                <a:lnTo>
                  <a:pt x="383" y="557"/>
                </a:lnTo>
                <a:lnTo>
                  <a:pt x="358" y="567"/>
                </a:lnTo>
                <a:lnTo>
                  <a:pt x="332" y="573"/>
                </a:lnTo>
                <a:lnTo>
                  <a:pt x="306" y="577"/>
                </a:lnTo>
                <a:lnTo>
                  <a:pt x="278" y="579"/>
                </a:lnTo>
                <a:lnTo>
                  <a:pt x="252" y="578"/>
                </a:lnTo>
                <a:lnTo>
                  <a:pt x="226" y="575"/>
                </a:lnTo>
                <a:lnTo>
                  <a:pt x="201" y="569"/>
                </a:lnTo>
                <a:lnTo>
                  <a:pt x="175" y="560"/>
                </a:lnTo>
                <a:lnTo>
                  <a:pt x="151" y="551"/>
                </a:lnTo>
                <a:lnTo>
                  <a:pt x="128" y="537"/>
                </a:lnTo>
                <a:lnTo>
                  <a:pt x="107" y="522"/>
                </a:lnTo>
                <a:lnTo>
                  <a:pt x="86" y="505"/>
                </a:lnTo>
                <a:lnTo>
                  <a:pt x="67" y="485"/>
                </a:lnTo>
                <a:lnTo>
                  <a:pt x="50" y="462"/>
                </a:lnTo>
                <a:lnTo>
                  <a:pt x="50" y="462"/>
                </a:lnTo>
                <a:lnTo>
                  <a:pt x="50" y="462"/>
                </a:lnTo>
                <a:lnTo>
                  <a:pt x="35" y="439"/>
                </a:lnTo>
                <a:lnTo>
                  <a:pt x="22" y="415"/>
                </a:lnTo>
                <a:lnTo>
                  <a:pt x="14" y="389"/>
                </a:lnTo>
                <a:lnTo>
                  <a:pt x="6" y="364"/>
                </a:lnTo>
                <a:lnTo>
                  <a:pt x="2" y="338"/>
                </a:lnTo>
                <a:lnTo>
                  <a:pt x="0" y="311"/>
                </a:lnTo>
                <a:lnTo>
                  <a:pt x="1" y="284"/>
                </a:lnTo>
                <a:lnTo>
                  <a:pt x="5" y="258"/>
                </a:lnTo>
                <a:lnTo>
                  <a:pt x="10" y="234"/>
                </a:lnTo>
                <a:lnTo>
                  <a:pt x="18" y="207"/>
                </a:lnTo>
                <a:lnTo>
                  <a:pt x="28" y="184"/>
                </a:lnTo>
                <a:lnTo>
                  <a:pt x="42" y="160"/>
                </a:lnTo>
                <a:lnTo>
                  <a:pt x="57" y="139"/>
                </a:lnTo>
                <a:lnTo>
                  <a:pt x="74" y="118"/>
                </a:lnTo>
                <a:lnTo>
                  <a:pt x="94" y="99"/>
                </a:lnTo>
                <a:lnTo>
                  <a:pt x="117" y="82"/>
                </a:lnTo>
                <a:lnTo>
                  <a:pt x="163" y="50"/>
                </a:lnTo>
                <a:lnTo>
                  <a:pt x="163" y="50"/>
                </a:lnTo>
                <a:lnTo>
                  <a:pt x="186" y="35"/>
                </a:lnTo>
                <a:lnTo>
                  <a:pt x="211" y="22"/>
                </a:lnTo>
                <a:lnTo>
                  <a:pt x="236" y="12"/>
                </a:lnTo>
                <a:lnTo>
                  <a:pt x="262" y="6"/>
                </a:lnTo>
                <a:lnTo>
                  <a:pt x="288" y="1"/>
                </a:lnTo>
                <a:lnTo>
                  <a:pt x="314" y="0"/>
                </a:lnTo>
                <a:lnTo>
                  <a:pt x="340" y="1"/>
                </a:lnTo>
                <a:lnTo>
                  <a:pt x="367" y="4"/>
                </a:lnTo>
                <a:lnTo>
                  <a:pt x="393" y="10"/>
                </a:lnTo>
                <a:lnTo>
                  <a:pt x="417" y="18"/>
                </a:lnTo>
                <a:lnTo>
                  <a:pt x="441" y="28"/>
                </a:lnTo>
                <a:lnTo>
                  <a:pt x="465" y="42"/>
                </a:lnTo>
                <a:lnTo>
                  <a:pt x="487" y="57"/>
                </a:lnTo>
                <a:lnTo>
                  <a:pt x="507" y="74"/>
                </a:lnTo>
                <a:lnTo>
                  <a:pt x="527" y="94"/>
                </a:lnTo>
                <a:lnTo>
                  <a:pt x="543" y="115"/>
                </a:lnTo>
                <a:lnTo>
                  <a:pt x="543" y="115"/>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33" name="Freeform 60">
            <a:extLst>
              <a:ext uri="{FF2B5EF4-FFF2-40B4-BE49-F238E27FC236}">
                <a16:creationId xmlns:a16="http://schemas.microsoft.com/office/drawing/2014/main" id="{AA1B8473-E801-46BE-A133-09F6BAE8F130}"/>
              </a:ext>
            </a:extLst>
          </p:cNvPr>
          <p:cNvSpPr>
            <a:spLocks/>
          </p:cNvSpPr>
          <p:nvPr/>
        </p:nvSpPr>
        <p:spPr bwMode="auto">
          <a:xfrm>
            <a:off x="3053254" y="4860331"/>
            <a:ext cx="861823" cy="761416"/>
          </a:xfrm>
          <a:custGeom>
            <a:avLst/>
            <a:gdLst/>
            <a:ahLst/>
            <a:cxnLst>
              <a:cxn ang="0">
                <a:pos x="1167" y="160"/>
              </a:cxn>
              <a:cxn ang="0">
                <a:pos x="1197" y="209"/>
              </a:cxn>
              <a:cxn ang="0">
                <a:pos x="1218" y="260"/>
              </a:cxn>
              <a:cxn ang="0">
                <a:pos x="1230" y="314"/>
              </a:cxn>
              <a:cxn ang="0">
                <a:pos x="1235" y="367"/>
              </a:cxn>
              <a:cxn ang="0">
                <a:pos x="1232" y="422"/>
              </a:cxn>
              <a:cxn ang="0">
                <a:pos x="1222" y="474"/>
              </a:cxn>
              <a:cxn ang="0">
                <a:pos x="1203" y="525"/>
              </a:cxn>
              <a:cxn ang="0">
                <a:pos x="1178" y="574"/>
              </a:cxn>
              <a:cxn ang="0">
                <a:pos x="1146" y="618"/>
              </a:cxn>
              <a:cxn ang="0">
                <a:pos x="1106" y="658"/>
              </a:cxn>
              <a:cxn ang="0">
                <a:pos x="589" y="1025"/>
              </a:cxn>
              <a:cxn ang="0">
                <a:pos x="557" y="1045"/>
              </a:cxn>
              <a:cxn ang="0">
                <a:pos x="507" y="1068"/>
              </a:cxn>
              <a:cxn ang="0">
                <a:pos x="454" y="1084"/>
              </a:cxn>
              <a:cxn ang="0">
                <a:pos x="400" y="1092"/>
              </a:cxn>
              <a:cxn ang="0">
                <a:pos x="345" y="1092"/>
              </a:cxn>
              <a:cxn ang="0">
                <a:pos x="292" y="1083"/>
              </a:cxn>
              <a:cxn ang="0">
                <a:pos x="240" y="1068"/>
              </a:cxn>
              <a:cxn ang="0">
                <a:pos x="191" y="1045"/>
              </a:cxn>
              <a:cxn ang="0">
                <a:pos x="145" y="1015"/>
              </a:cxn>
              <a:cxn ang="0">
                <a:pos x="104" y="978"/>
              </a:cxn>
              <a:cxn ang="0">
                <a:pos x="67" y="934"/>
              </a:cxn>
              <a:cxn ang="0">
                <a:pos x="57" y="918"/>
              </a:cxn>
              <a:cxn ang="0">
                <a:pos x="31" y="868"/>
              </a:cxn>
              <a:cxn ang="0">
                <a:pos x="12" y="815"/>
              </a:cxn>
              <a:cxn ang="0">
                <a:pos x="2" y="761"/>
              </a:cxn>
              <a:cxn ang="0">
                <a:pos x="0" y="708"/>
              </a:cxn>
              <a:cxn ang="0">
                <a:pos x="6" y="654"/>
              </a:cxn>
              <a:cxn ang="0">
                <a:pos x="19" y="602"/>
              </a:cxn>
              <a:cxn ang="0">
                <a:pos x="40" y="551"/>
              </a:cxn>
              <a:cxn ang="0">
                <a:pos x="67" y="504"/>
              </a:cxn>
              <a:cxn ang="0">
                <a:pos x="102" y="462"/>
              </a:cxn>
              <a:cxn ang="0">
                <a:pos x="144" y="423"/>
              </a:cxn>
              <a:cxn ang="0">
                <a:pos x="646" y="69"/>
              </a:cxn>
              <a:cxn ang="0">
                <a:pos x="695" y="39"/>
              </a:cxn>
              <a:cxn ang="0">
                <a:pos x="746" y="18"/>
              </a:cxn>
              <a:cxn ang="0">
                <a:pos x="799" y="5"/>
              </a:cxn>
              <a:cxn ang="0">
                <a:pos x="854" y="0"/>
              </a:cxn>
              <a:cxn ang="0">
                <a:pos x="907" y="4"/>
              </a:cxn>
              <a:cxn ang="0">
                <a:pos x="961" y="14"/>
              </a:cxn>
              <a:cxn ang="0">
                <a:pos x="1012" y="33"/>
              </a:cxn>
              <a:cxn ang="0">
                <a:pos x="1060" y="58"/>
              </a:cxn>
              <a:cxn ang="0">
                <a:pos x="1104" y="90"/>
              </a:cxn>
              <a:cxn ang="0">
                <a:pos x="1143" y="130"/>
              </a:cxn>
              <a:cxn ang="0">
                <a:pos x="1167" y="160"/>
              </a:cxn>
            </a:cxnLst>
            <a:rect l="0" t="0" r="r" b="b"/>
            <a:pathLst>
              <a:path w="1235" h="1093">
                <a:moveTo>
                  <a:pt x="1167" y="160"/>
                </a:moveTo>
                <a:lnTo>
                  <a:pt x="1167" y="160"/>
                </a:lnTo>
                <a:lnTo>
                  <a:pt x="1167" y="160"/>
                </a:lnTo>
                <a:lnTo>
                  <a:pt x="1178" y="176"/>
                </a:lnTo>
                <a:lnTo>
                  <a:pt x="1188" y="192"/>
                </a:lnTo>
                <a:lnTo>
                  <a:pt x="1197" y="209"/>
                </a:lnTo>
                <a:lnTo>
                  <a:pt x="1204" y="225"/>
                </a:lnTo>
                <a:lnTo>
                  <a:pt x="1212" y="243"/>
                </a:lnTo>
                <a:lnTo>
                  <a:pt x="1218" y="260"/>
                </a:lnTo>
                <a:lnTo>
                  <a:pt x="1223" y="278"/>
                </a:lnTo>
                <a:lnTo>
                  <a:pt x="1227" y="296"/>
                </a:lnTo>
                <a:lnTo>
                  <a:pt x="1230" y="314"/>
                </a:lnTo>
                <a:lnTo>
                  <a:pt x="1233" y="331"/>
                </a:lnTo>
                <a:lnTo>
                  <a:pt x="1234" y="350"/>
                </a:lnTo>
                <a:lnTo>
                  <a:pt x="1235" y="367"/>
                </a:lnTo>
                <a:lnTo>
                  <a:pt x="1234" y="386"/>
                </a:lnTo>
                <a:lnTo>
                  <a:pt x="1234" y="403"/>
                </a:lnTo>
                <a:lnTo>
                  <a:pt x="1232" y="422"/>
                </a:lnTo>
                <a:lnTo>
                  <a:pt x="1229" y="439"/>
                </a:lnTo>
                <a:lnTo>
                  <a:pt x="1225" y="457"/>
                </a:lnTo>
                <a:lnTo>
                  <a:pt x="1222" y="474"/>
                </a:lnTo>
                <a:lnTo>
                  <a:pt x="1215" y="491"/>
                </a:lnTo>
                <a:lnTo>
                  <a:pt x="1210" y="509"/>
                </a:lnTo>
                <a:lnTo>
                  <a:pt x="1203" y="525"/>
                </a:lnTo>
                <a:lnTo>
                  <a:pt x="1196" y="542"/>
                </a:lnTo>
                <a:lnTo>
                  <a:pt x="1187" y="559"/>
                </a:lnTo>
                <a:lnTo>
                  <a:pt x="1178" y="574"/>
                </a:lnTo>
                <a:lnTo>
                  <a:pt x="1168" y="588"/>
                </a:lnTo>
                <a:lnTo>
                  <a:pt x="1157" y="603"/>
                </a:lnTo>
                <a:lnTo>
                  <a:pt x="1146" y="618"/>
                </a:lnTo>
                <a:lnTo>
                  <a:pt x="1133" y="632"/>
                </a:lnTo>
                <a:lnTo>
                  <a:pt x="1120" y="646"/>
                </a:lnTo>
                <a:lnTo>
                  <a:pt x="1106" y="658"/>
                </a:lnTo>
                <a:lnTo>
                  <a:pt x="1091" y="671"/>
                </a:lnTo>
                <a:lnTo>
                  <a:pt x="1076" y="682"/>
                </a:lnTo>
                <a:lnTo>
                  <a:pt x="589" y="1025"/>
                </a:lnTo>
                <a:lnTo>
                  <a:pt x="589" y="1025"/>
                </a:lnTo>
                <a:lnTo>
                  <a:pt x="573" y="1036"/>
                </a:lnTo>
                <a:lnTo>
                  <a:pt x="557" y="1045"/>
                </a:lnTo>
                <a:lnTo>
                  <a:pt x="541" y="1055"/>
                </a:lnTo>
                <a:lnTo>
                  <a:pt x="523" y="1062"/>
                </a:lnTo>
                <a:lnTo>
                  <a:pt x="507" y="1068"/>
                </a:lnTo>
                <a:lnTo>
                  <a:pt x="488" y="1075"/>
                </a:lnTo>
                <a:lnTo>
                  <a:pt x="471" y="1081"/>
                </a:lnTo>
                <a:lnTo>
                  <a:pt x="454" y="1084"/>
                </a:lnTo>
                <a:lnTo>
                  <a:pt x="436" y="1088"/>
                </a:lnTo>
                <a:lnTo>
                  <a:pt x="418" y="1091"/>
                </a:lnTo>
                <a:lnTo>
                  <a:pt x="400" y="1092"/>
                </a:lnTo>
                <a:lnTo>
                  <a:pt x="381" y="1093"/>
                </a:lnTo>
                <a:lnTo>
                  <a:pt x="364" y="1092"/>
                </a:lnTo>
                <a:lnTo>
                  <a:pt x="345" y="1092"/>
                </a:lnTo>
                <a:lnTo>
                  <a:pt x="328" y="1089"/>
                </a:lnTo>
                <a:lnTo>
                  <a:pt x="309" y="1087"/>
                </a:lnTo>
                <a:lnTo>
                  <a:pt x="292" y="1083"/>
                </a:lnTo>
                <a:lnTo>
                  <a:pt x="275" y="1080"/>
                </a:lnTo>
                <a:lnTo>
                  <a:pt x="257" y="1073"/>
                </a:lnTo>
                <a:lnTo>
                  <a:pt x="240" y="1068"/>
                </a:lnTo>
                <a:lnTo>
                  <a:pt x="224" y="1061"/>
                </a:lnTo>
                <a:lnTo>
                  <a:pt x="207" y="1053"/>
                </a:lnTo>
                <a:lnTo>
                  <a:pt x="191" y="1045"/>
                </a:lnTo>
                <a:lnTo>
                  <a:pt x="175" y="1036"/>
                </a:lnTo>
                <a:lnTo>
                  <a:pt x="160" y="1026"/>
                </a:lnTo>
                <a:lnTo>
                  <a:pt x="145" y="1015"/>
                </a:lnTo>
                <a:lnTo>
                  <a:pt x="130" y="1004"/>
                </a:lnTo>
                <a:lnTo>
                  <a:pt x="117" y="991"/>
                </a:lnTo>
                <a:lnTo>
                  <a:pt x="104" y="978"/>
                </a:lnTo>
                <a:lnTo>
                  <a:pt x="91" y="964"/>
                </a:lnTo>
                <a:lnTo>
                  <a:pt x="79" y="949"/>
                </a:lnTo>
                <a:lnTo>
                  <a:pt x="67" y="934"/>
                </a:lnTo>
                <a:lnTo>
                  <a:pt x="67" y="934"/>
                </a:lnTo>
                <a:lnTo>
                  <a:pt x="67" y="934"/>
                </a:lnTo>
                <a:lnTo>
                  <a:pt x="57" y="918"/>
                </a:lnTo>
                <a:lnTo>
                  <a:pt x="47" y="902"/>
                </a:lnTo>
                <a:lnTo>
                  <a:pt x="38" y="884"/>
                </a:lnTo>
                <a:lnTo>
                  <a:pt x="31" y="868"/>
                </a:lnTo>
                <a:lnTo>
                  <a:pt x="23" y="851"/>
                </a:lnTo>
                <a:lnTo>
                  <a:pt x="17" y="833"/>
                </a:lnTo>
                <a:lnTo>
                  <a:pt x="12" y="815"/>
                </a:lnTo>
                <a:lnTo>
                  <a:pt x="9" y="797"/>
                </a:lnTo>
                <a:lnTo>
                  <a:pt x="5" y="780"/>
                </a:lnTo>
                <a:lnTo>
                  <a:pt x="2" y="761"/>
                </a:lnTo>
                <a:lnTo>
                  <a:pt x="1" y="744"/>
                </a:lnTo>
                <a:lnTo>
                  <a:pt x="0" y="725"/>
                </a:lnTo>
                <a:lnTo>
                  <a:pt x="0" y="708"/>
                </a:lnTo>
                <a:lnTo>
                  <a:pt x="1" y="689"/>
                </a:lnTo>
                <a:lnTo>
                  <a:pt x="4" y="672"/>
                </a:lnTo>
                <a:lnTo>
                  <a:pt x="6" y="654"/>
                </a:lnTo>
                <a:lnTo>
                  <a:pt x="10" y="636"/>
                </a:lnTo>
                <a:lnTo>
                  <a:pt x="14" y="618"/>
                </a:lnTo>
                <a:lnTo>
                  <a:pt x="19" y="602"/>
                </a:lnTo>
                <a:lnTo>
                  <a:pt x="25" y="585"/>
                </a:lnTo>
                <a:lnTo>
                  <a:pt x="32" y="567"/>
                </a:lnTo>
                <a:lnTo>
                  <a:pt x="40" y="551"/>
                </a:lnTo>
                <a:lnTo>
                  <a:pt x="48" y="535"/>
                </a:lnTo>
                <a:lnTo>
                  <a:pt x="57" y="520"/>
                </a:lnTo>
                <a:lnTo>
                  <a:pt x="67" y="504"/>
                </a:lnTo>
                <a:lnTo>
                  <a:pt x="78" y="489"/>
                </a:lnTo>
                <a:lnTo>
                  <a:pt x="89" y="475"/>
                </a:lnTo>
                <a:lnTo>
                  <a:pt x="102" y="462"/>
                </a:lnTo>
                <a:lnTo>
                  <a:pt x="115" y="448"/>
                </a:lnTo>
                <a:lnTo>
                  <a:pt x="129" y="436"/>
                </a:lnTo>
                <a:lnTo>
                  <a:pt x="144" y="423"/>
                </a:lnTo>
                <a:lnTo>
                  <a:pt x="159" y="412"/>
                </a:lnTo>
                <a:lnTo>
                  <a:pt x="646" y="69"/>
                </a:lnTo>
                <a:lnTo>
                  <a:pt x="646" y="69"/>
                </a:lnTo>
                <a:lnTo>
                  <a:pt x="661" y="58"/>
                </a:lnTo>
                <a:lnTo>
                  <a:pt x="679" y="48"/>
                </a:lnTo>
                <a:lnTo>
                  <a:pt x="695" y="39"/>
                </a:lnTo>
                <a:lnTo>
                  <a:pt x="712" y="31"/>
                </a:lnTo>
                <a:lnTo>
                  <a:pt x="728" y="24"/>
                </a:lnTo>
                <a:lnTo>
                  <a:pt x="746" y="18"/>
                </a:lnTo>
                <a:lnTo>
                  <a:pt x="764" y="13"/>
                </a:lnTo>
                <a:lnTo>
                  <a:pt x="782" y="9"/>
                </a:lnTo>
                <a:lnTo>
                  <a:pt x="799" y="5"/>
                </a:lnTo>
                <a:lnTo>
                  <a:pt x="818" y="3"/>
                </a:lnTo>
                <a:lnTo>
                  <a:pt x="835" y="2"/>
                </a:lnTo>
                <a:lnTo>
                  <a:pt x="854" y="0"/>
                </a:lnTo>
                <a:lnTo>
                  <a:pt x="871" y="0"/>
                </a:lnTo>
                <a:lnTo>
                  <a:pt x="890" y="2"/>
                </a:lnTo>
                <a:lnTo>
                  <a:pt x="907" y="4"/>
                </a:lnTo>
                <a:lnTo>
                  <a:pt x="926" y="7"/>
                </a:lnTo>
                <a:lnTo>
                  <a:pt x="943" y="10"/>
                </a:lnTo>
                <a:lnTo>
                  <a:pt x="961" y="14"/>
                </a:lnTo>
                <a:lnTo>
                  <a:pt x="978" y="19"/>
                </a:lnTo>
                <a:lnTo>
                  <a:pt x="994" y="25"/>
                </a:lnTo>
                <a:lnTo>
                  <a:pt x="1012" y="33"/>
                </a:lnTo>
                <a:lnTo>
                  <a:pt x="1028" y="40"/>
                </a:lnTo>
                <a:lnTo>
                  <a:pt x="1044" y="49"/>
                </a:lnTo>
                <a:lnTo>
                  <a:pt x="1060" y="58"/>
                </a:lnTo>
                <a:lnTo>
                  <a:pt x="1075" y="68"/>
                </a:lnTo>
                <a:lnTo>
                  <a:pt x="1090" y="79"/>
                </a:lnTo>
                <a:lnTo>
                  <a:pt x="1104" y="90"/>
                </a:lnTo>
                <a:lnTo>
                  <a:pt x="1119" y="102"/>
                </a:lnTo>
                <a:lnTo>
                  <a:pt x="1131" y="116"/>
                </a:lnTo>
                <a:lnTo>
                  <a:pt x="1143" y="130"/>
                </a:lnTo>
                <a:lnTo>
                  <a:pt x="1156" y="145"/>
                </a:lnTo>
                <a:lnTo>
                  <a:pt x="1167" y="160"/>
                </a:lnTo>
                <a:lnTo>
                  <a:pt x="1167" y="160"/>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34" name="Freeform 61">
            <a:extLst>
              <a:ext uri="{FF2B5EF4-FFF2-40B4-BE49-F238E27FC236}">
                <a16:creationId xmlns:a16="http://schemas.microsoft.com/office/drawing/2014/main" id="{FD5CDFC4-5BA9-4F0E-A515-752AA5DFB4F7}"/>
              </a:ext>
            </a:extLst>
          </p:cNvPr>
          <p:cNvSpPr>
            <a:spLocks/>
          </p:cNvSpPr>
          <p:nvPr/>
        </p:nvSpPr>
        <p:spPr bwMode="auto">
          <a:xfrm>
            <a:off x="3097183" y="5130172"/>
            <a:ext cx="449739" cy="437187"/>
          </a:xfrm>
          <a:custGeom>
            <a:avLst/>
            <a:gdLst/>
            <a:ahLst/>
            <a:cxnLst>
              <a:cxn ang="0">
                <a:pos x="592" y="126"/>
              </a:cxn>
              <a:cxn ang="0">
                <a:pos x="601" y="138"/>
              </a:cxn>
              <a:cxn ang="0">
                <a:pos x="616" y="165"/>
              </a:cxn>
              <a:cxn ang="0">
                <a:pos x="632" y="206"/>
              </a:cxn>
              <a:cxn ang="0">
                <a:pos x="644" y="262"/>
              </a:cxn>
              <a:cxn ang="0">
                <a:pos x="644" y="320"/>
              </a:cxn>
              <a:cxn ang="0">
                <a:pos x="634" y="377"/>
              </a:cxn>
              <a:cxn ang="0">
                <a:pos x="614" y="430"/>
              </a:cxn>
              <a:cxn ang="0">
                <a:pos x="583" y="479"/>
              </a:cxn>
              <a:cxn ang="0">
                <a:pos x="555" y="512"/>
              </a:cxn>
              <a:cxn ang="0">
                <a:pos x="531" y="532"/>
              </a:cxn>
              <a:cxn ang="0">
                <a:pos x="469" y="576"/>
              </a:cxn>
              <a:cxn ang="0">
                <a:pos x="456" y="584"/>
              </a:cxn>
              <a:cxn ang="0">
                <a:pos x="430" y="599"/>
              </a:cxn>
              <a:cxn ang="0">
                <a:pos x="389" y="615"/>
              </a:cxn>
              <a:cxn ang="0">
                <a:pos x="332" y="628"/>
              </a:cxn>
              <a:cxn ang="0">
                <a:pos x="275" y="629"/>
              </a:cxn>
              <a:cxn ang="0">
                <a:pos x="219" y="619"/>
              </a:cxn>
              <a:cxn ang="0">
                <a:pos x="166" y="598"/>
              </a:cxn>
              <a:cxn ang="0">
                <a:pos x="116" y="568"/>
              </a:cxn>
              <a:cxn ang="0">
                <a:pos x="84" y="538"/>
              </a:cxn>
              <a:cxn ang="0">
                <a:pos x="64" y="516"/>
              </a:cxn>
              <a:cxn ang="0">
                <a:pos x="54" y="504"/>
              </a:cxn>
              <a:cxn ang="0">
                <a:pos x="46" y="491"/>
              </a:cxn>
              <a:cxn ang="0">
                <a:pos x="31" y="464"/>
              </a:cxn>
              <a:cxn ang="0">
                <a:pos x="15" y="424"/>
              </a:cxn>
              <a:cxn ang="0">
                <a:pos x="3" y="367"/>
              </a:cxn>
              <a:cxn ang="0">
                <a:pos x="2" y="310"/>
              </a:cxn>
              <a:cxn ang="0">
                <a:pos x="11" y="254"/>
              </a:cxn>
              <a:cxn ang="0">
                <a:pos x="31" y="200"/>
              </a:cxn>
              <a:cxn ang="0">
                <a:pos x="62" y="150"/>
              </a:cxn>
              <a:cxn ang="0">
                <a:pos x="92" y="117"/>
              </a:cxn>
              <a:cxn ang="0">
                <a:pos x="115" y="98"/>
              </a:cxn>
              <a:cxn ang="0">
                <a:pos x="177" y="54"/>
              </a:cxn>
              <a:cxn ang="0">
                <a:pos x="190" y="45"/>
              </a:cxn>
              <a:cxn ang="0">
                <a:pos x="217" y="30"/>
              </a:cxn>
              <a:cxn ang="0">
                <a:pos x="258" y="14"/>
              </a:cxn>
              <a:cxn ang="0">
                <a:pos x="313" y="1"/>
              </a:cxn>
              <a:cxn ang="0">
                <a:pos x="371" y="0"/>
              </a:cxn>
              <a:cxn ang="0">
                <a:pos x="428" y="10"/>
              </a:cxn>
              <a:cxn ang="0">
                <a:pos x="481" y="31"/>
              </a:cxn>
              <a:cxn ang="0">
                <a:pos x="530" y="61"/>
              </a:cxn>
              <a:cxn ang="0">
                <a:pos x="563" y="91"/>
              </a:cxn>
              <a:cxn ang="0">
                <a:pos x="583" y="113"/>
              </a:cxn>
              <a:cxn ang="0">
                <a:pos x="592" y="126"/>
              </a:cxn>
            </a:cxnLst>
            <a:rect l="0" t="0" r="r" b="b"/>
            <a:pathLst>
              <a:path w="645" h="629">
                <a:moveTo>
                  <a:pt x="592" y="126"/>
                </a:moveTo>
                <a:lnTo>
                  <a:pt x="592" y="126"/>
                </a:lnTo>
                <a:lnTo>
                  <a:pt x="592" y="126"/>
                </a:lnTo>
                <a:lnTo>
                  <a:pt x="601" y="138"/>
                </a:lnTo>
                <a:lnTo>
                  <a:pt x="608" y="152"/>
                </a:lnTo>
                <a:lnTo>
                  <a:pt x="616" y="165"/>
                </a:lnTo>
                <a:lnTo>
                  <a:pt x="622" y="178"/>
                </a:lnTo>
                <a:lnTo>
                  <a:pt x="632" y="206"/>
                </a:lnTo>
                <a:lnTo>
                  <a:pt x="639" y="234"/>
                </a:lnTo>
                <a:lnTo>
                  <a:pt x="644" y="262"/>
                </a:lnTo>
                <a:lnTo>
                  <a:pt x="645" y="291"/>
                </a:lnTo>
                <a:lnTo>
                  <a:pt x="644" y="320"/>
                </a:lnTo>
                <a:lnTo>
                  <a:pt x="640" y="348"/>
                </a:lnTo>
                <a:lnTo>
                  <a:pt x="634" y="377"/>
                </a:lnTo>
                <a:lnTo>
                  <a:pt x="625" y="404"/>
                </a:lnTo>
                <a:lnTo>
                  <a:pt x="614" y="430"/>
                </a:lnTo>
                <a:lnTo>
                  <a:pt x="601" y="455"/>
                </a:lnTo>
                <a:lnTo>
                  <a:pt x="583" y="479"/>
                </a:lnTo>
                <a:lnTo>
                  <a:pt x="565" y="501"/>
                </a:lnTo>
                <a:lnTo>
                  <a:pt x="555" y="512"/>
                </a:lnTo>
                <a:lnTo>
                  <a:pt x="543" y="522"/>
                </a:lnTo>
                <a:lnTo>
                  <a:pt x="531" y="532"/>
                </a:lnTo>
                <a:lnTo>
                  <a:pt x="520" y="541"/>
                </a:lnTo>
                <a:lnTo>
                  <a:pt x="469" y="576"/>
                </a:lnTo>
                <a:lnTo>
                  <a:pt x="469" y="576"/>
                </a:lnTo>
                <a:lnTo>
                  <a:pt x="456" y="584"/>
                </a:lnTo>
                <a:lnTo>
                  <a:pt x="443" y="592"/>
                </a:lnTo>
                <a:lnTo>
                  <a:pt x="430" y="599"/>
                </a:lnTo>
                <a:lnTo>
                  <a:pt x="417" y="605"/>
                </a:lnTo>
                <a:lnTo>
                  <a:pt x="389" y="615"/>
                </a:lnTo>
                <a:lnTo>
                  <a:pt x="361" y="623"/>
                </a:lnTo>
                <a:lnTo>
                  <a:pt x="332" y="628"/>
                </a:lnTo>
                <a:lnTo>
                  <a:pt x="304" y="629"/>
                </a:lnTo>
                <a:lnTo>
                  <a:pt x="275" y="629"/>
                </a:lnTo>
                <a:lnTo>
                  <a:pt x="246" y="625"/>
                </a:lnTo>
                <a:lnTo>
                  <a:pt x="219" y="619"/>
                </a:lnTo>
                <a:lnTo>
                  <a:pt x="192" y="610"/>
                </a:lnTo>
                <a:lnTo>
                  <a:pt x="166" y="598"/>
                </a:lnTo>
                <a:lnTo>
                  <a:pt x="139" y="584"/>
                </a:lnTo>
                <a:lnTo>
                  <a:pt x="116" y="568"/>
                </a:lnTo>
                <a:lnTo>
                  <a:pt x="93" y="548"/>
                </a:lnTo>
                <a:lnTo>
                  <a:pt x="84" y="538"/>
                </a:lnTo>
                <a:lnTo>
                  <a:pt x="72" y="527"/>
                </a:lnTo>
                <a:lnTo>
                  <a:pt x="64" y="516"/>
                </a:lnTo>
                <a:lnTo>
                  <a:pt x="54" y="504"/>
                </a:lnTo>
                <a:lnTo>
                  <a:pt x="54" y="504"/>
                </a:lnTo>
                <a:lnTo>
                  <a:pt x="54" y="504"/>
                </a:lnTo>
                <a:lnTo>
                  <a:pt x="46" y="491"/>
                </a:lnTo>
                <a:lnTo>
                  <a:pt x="38" y="477"/>
                </a:lnTo>
                <a:lnTo>
                  <a:pt x="31" y="464"/>
                </a:lnTo>
                <a:lnTo>
                  <a:pt x="25" y="451"/>
                </a:lnTo>
                <a:lnTo>
                  <a:pt x="15" y="424"/>
                </a:lnTo>
                <a:lnTo>
                  <a:pt x="8" y="395"/>
                </a:lnTo>
                <a:lnTo>
                  <a:pt x="3" y="367"/>
                </a:lnTo>
                <a:lnTo>
                  <a:pt x="0" y="338"/>
                </a:lnTo>
                <a:lnTo>
                  <a:pt x="2" y="310"/>
                </a:lnTo>
                <a:lnTo>
                  <a:pt x="5" y="281"/>
                </a:lnTo>
                <a:lnTo>
                  <a:pt x="11" y="254"/>
                </a:lnTo>
                <a:lnTo>
                  <a:pt x="20" y="226"/>
                </a:lnTo>
                <a:lnTo>
                  <a:pt x="31" y="200"/>
                </a:lnTo>
                <a:lnTo>
                  <a:pt x="46" y="174"/>
                </a:lnTo>
                <a:lnTo>
                  <a:pt x="62" y="150"/>
                </a:lnTo>
                <a:lnTo>
                  <a:pt x="81" y="128"/>
                </a:lnTo>
                <a:lnTo>
                  <a:pt x="92" y="117"/>
                </a:lnTo>
                <a:lnTo>
                  <a:pt x="103" y="107"/>
                </a:lnTo>
                <a:lnTo>
                  <a:pt x="115" y="98"/>
                </a:lnTo>
                <a:lnTo>
                  <a:pt x="127" y="88"/>
                </a:lnTo>
                <a:lnTo>
                  <a:pt x="177" y="54"/>
                </a:lnTo>
                <a:lnTo>
                  <a:pt x="177" y="54"/>
                </a:lnTo>
                <a:lnTo>
                  <a:pt x="190" y="45"/>
                </a:lnTo>
                <a:lnTo>
                  <a:pt x="203" y="37"/>
                </a:lnTo>
                <a:lnTo>
                  <a:pt x="217" y="30"/>
                </a:lnTo>
                <a:lnTo>
                  <a:pt x="230" y="24"/>
                </a:lnTo>
                <a:lnTo>
                  <a:pt x="258" y="14"/>
                </a:lnTo>
                <a:lnTo>
                  <a:pt x="285" y="6"/>
                </a:lnTo>
                <a:lnTo>
                  <a:pt x="313" y="1"/>
                </a:lnTo>
                <a:lnTo>
                  <a:pt x="342" y="0"/>
                </a:lnTo>
                <a:lnTo>
                  <a:pt x="371" y="0"/>
                </a:lnTo>
                <a:lnTo>
                  <a:pt x="399" y="4"/>
                </a:lnTo>
                <a:lnTo>
                  <a:pt x="428" y="10"/>
                </a:lnTo>
                <a:lnTo>
                  <a:pt x="455" y="19"/>
                </a:lnTo>
                <a:lnTo>
                  <a:pt x="481" y="31"/>
                </a:lnTo>
                <a:lnTo>
                  <a:pt x="506" y="45"/>
                </a:lnTo>
                <a:lnTo>
                  <a:pt x="530" y="61"/>
                </a:lnTo>
                <a:lnTo>
                  <a:pt x="552" y="81"/>
                </a:lnTo>
                <a:lnTo>
                  <a:pt x="563" y="91"/>
                </a:lnTo>
                <a:lnTo>
                  <a:pt x="573" y="102"/>
                </a:lnTo>
                <a:lnTo>
                  <a:pt x="583" y="113"/>
                </a:lnTo>
                <a:lnTo>
                  <a:pt x="592" y="126"/>
                </a:lnTo>
                <a:lnTo>
                  <a:pt x="592" y="126"/>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pic>
        <p:nvPicPr>
          <p:cNvPr id="36" name="Espaço Reservado para Imagem 38">
            <a:extLst>
              <a:ext uri="{FF2B5EF4-FFF2-40B4-BE49-F238E27FC236}">
                <a16:creationId xmlns:a16="http://schemas.microsoft.com/office/drawing/2014/main" id="{45CC2ECD-8757-4A33-8E01-79DA46FD420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9694" y="2859592"/>
            <a:ext cx="1896039" cy="2849033"/>
          </a:xfrm>
          <a:prstGeom prst="rect">
            <a:avLst/>
          </a:prstGeom>
        </p:spPr>
      </p:pic>
      <p:grpSp>
        <p:nvGrpSpPr>
          <p:cNvPr id="37" name="Group 80">
            <a:extLst>
              <a:ext uri="{FF2B5EF4-FFF2-40B4-BE49-F238E27FC236}">
                <a16:creationId xmlns:a16="http://schemas.microsoft.com/office/drawing/2014/main" id="{192D34BE-F8A8-4800-B597-C63EE1246998}"/>
              </a:ext>
            </a:extLst>
          </p:cNvPr>
          <p:cNvGrpSpPr/>
          <p:nvPr/>
        </p:nvGrpSpPr>
        <p:grpSpPr>
          <a:xfrm>
            <a:off x="7099663" y="3942028"/>
            <a:ext cx="679836" cy="972688"/>
            <a:chOff x="2979738" y="2930525"/>
            <a:chExt cx="515938" cy="738188"/>
          </a:xfrm>
        </p:grpSpPr>
        <p:sp>
          <p:nvSpPr>
            <p:cNvPr id="38" name="Freeform 46">
              <a:extLst>
                <a:ext uri="{FF2B5EF4-FFF2-40B4-BE49-F238E27FC236}">
                  <a16:creationId xmlns:a16="http://schemas.microsoft.com/office/drawing/2014/main" id="{BE583DBB-333C-458A-BD7B-37A30F40E79B}"/>
                </a:ext>
              </a:extLst>
            </p:cNvPr>
            <p:cNvSpPr>
              <a:spLocks/>
            </p:cNvSpPr>
            <p:nvPr/>
          </p:nvSpPr>
          <p:spPr bwMode="auto">
            <a:xfrm>
              <a:off x="2979738" y="2930525"/>
              <a:ext cx="515938" cy="738188"/>
            </a:xfrm>
            <a:custGeom>
              <a:avLst/>
              <a:gdLst/>
              <a:ahLst/>
              <a:cxnLst>
                <a:cxn ang="0">
                  <a:pos x="888" y="132"/>
                </a:cxn>
                <a:cxn ang="0">
                  <a:pos x="862" y="103"/>
                </a:cxn>
                <a:cxn ang="0">
                  <a:pos x="833" y="79"/>
                </a:cxn>
                <a:cxn ang="0">
                  <a:pos x="802" y="57"/>
                </a:cxn>
                <a:cxn ang="0">
                  <a:pos x="771" y="40"/>
                </a:cxn>
                <a:cxn ang="0">
                  <a:pos x="737" y="25"/>
                </a:cxn>
                <a:cxn ang="0">
                  <a:pos x="703" y="14"/>
                </a:cxn>
                <a:cxn ang="0">
                  <a:pos x="668" y="5"/>
                </a:cxn>
                <a:cxn ang="0">
                  <a:pos x="632" y="1"/>
                </a:cxn>
                <a:cxn ang="0">
                  <a:pos x="596" y="0"/>
                </a:cxn>
                <a:cxn ang="0">
                  <a:pos x="560" y="1"/>
                </a:cxn>
                <a:cxn ang="0">
                  <a:pos x="524" y="7"/>
                </a:cxn>
                <a:cxn ang="0">
                  <a:pos x="489" y="16"/>
                </a:cxn>
                <a:cxn ang="0">
                  <a:pos x="454" y="30"/>
                </a:cxn>
                <a:cxn ang="0">
                  <a:pos x="422" y="46"/>
                </a:cxn>
                <a:cxn ang="0">
                  <a:pos x="389" y="66"/>
                </a:cxn>
                <a:cxn ang="0">
                  <a:pos x="360" y="89"/>
                </a:cxn>
                <a:cxn ang="0">
                  <a:pos x="0" y="1396"/>
                </a:cxn>
                <a:cxn ang="0">
                  <a:pos x="845" y="660"/>
                </a:cxn>
                <a:cxn ang="0">
                  <a:pos x="873" y="633"/>
                </a:cxn>
                <a:cxn ang="0">
                  <a:pos x="896" y="604"/>
                </a:cxn>
                <a:cxn ang="0">
                  <a:pos x="918" y="574"/>
                </a:cxn>
                <a:cxn ang="0">
                  <a:pos x="936" y="542"/>
                </a:cxn>
                <a:cxn ang="0">
                  <a:pos x="951" y="508"/>
                </a:cxn>
                <a:cxn ang="0">
                  <a:pos x="962" y="475"/>
                </a:cxn>
                <a:cxn ang="0">
                  <a:pos x="970" y="439"/>
                </a:cxn>
                <a:cxn ang="0">
                  <a:pos x="975" y="404"/>
                </a:cxn>
                <a:cxn ang="0">
                  <a:pos x="976" y="368"/>
                </a:cxn>
                <a:cxn ang="0">
                  <a:pos x="974" y="332"/>
                </a:cxn>
                <a:cxn ang="0">
                  <a:pos x="969" y="296"/>
                </a:cxn>
                <a:cxn ang="0">
                  <a:pos x="959" y="261"/>
                </a:cxn>
                <a:cxn ang="0">
                  <a:pos x="946" y="226"/>
                </a:cxn>
                <a:cxn ang="0">
                  <a:pos x="930" y="194"/>
                </a:cxn>
                <a:cxn ang="0">
                  <a:pos x="910" y="161"/>
                </a:cxn>
                <a:cxn ang="0">
                  <a:pos x="888" y="132"/>
                </a:cxn>
              </a:cxnLst>
              <a:rect l="0" t="0" r="r" b="b"/>
              <a:pathLst>
                <a:path w="976" h="1396">
                  <a:moveTo>
                    <a:pt x="888" y="132"/>
                  </a:moveTo>
                  <a:lnTo>
                    <a:pt x="888" y="132"/>
                  </a:lnTo>
                  <a:lnTo>
                    <a:pt x="874" y="117"/>
                  </a:lnTo>
                  <a:lnTo>
                    <a:pt x="862" y="103"/>
                  </a:lnTo>
                  <a:lnTo>
                    <a:pt x="847" y="91"/>
                  </a:lnTo>
                  <a:lnTo>
                    <a:pt x="833" y="79"/>
                  </a:lnTo>
                  <a:lnTo>
                    <a:pt x="818" y="68"/>
                  </a:lnTo>
                  <a:lnTo>
                    <a:pt x="802" y="57"/>
                  </a:lnTo>
                  <a:lnTo>
                    <a:pt x="787" y="48"/>
                  </a:lnTo>
                  <a:lnTo>
                    <a:pt x="771" y="40"/>
                  </a:lnTo>
                  <a:lnTo>
                    <a:pt x="754" y="32"/>
                  </a:lnTo>
                  <a:lnTo>
                    <a:pt x="737" y="25"/>
                  </a:lnTo>
                  <a:lnTo>
                    <a:pt x="720" y="19"/>
                  </a:lnTo>
                  <a:lnTo>
                    <a:pt x="703" y="14"/>
                  </a:lnTo>
                  <a:lnTo>
                    <a:pt x="685" y="9"/>
                  </a:lnTo>
                  <a:lnTo>
                    <a:pt x="668" y="5"/>
                  </a:lnTo>
                  <a:lnTo>
                    <a:pt x="649" y="2"/>
                  </a:lnTo>
                  <a:lnTo>
                    <a:pt x="632" y="1"/>
                  </a:lnTo>
                  <a:lnTo>
                    <a:pt x="613" y="0"/>
                  </a:lnTo>
                  <a:lnTo>
                    <a:pt x="596" y="0"/>
                  </a:lnTo>
                  <a:lnTo>
                    <a:pt x="577" y="0"/>
                  </a:lnTo>
                  <a:lnTo>
                    <a:pt x="560" y="1"/>
                  </a:lnTo>
                  <a:lnTo>
                    <a:pt x="542" y="4"/>
                  </a:lnTo>
                  <a:lnTo>
                    <a:pt x="524" y="7"/>
                  </a:lnTo>
                  <a:lnTo>
                    <a:pt x="506" y="11"/>
                  </a:lnTo>
                  <a:lnTo>
                    <a:pt x="489" y="16"/>
                  </a:lnTo>
                  <a:lnTo>
                    <a:pt x="471" y="22"/>
                  </a:lnTo>
                  <a:lnTo>
                    <a:pt x="454" y="30"/>
                  </a:lnTo>
                  <a:lnTo>
                    <a:pt x="438" y="37"/>
                  </a:lnTo>
                  <a:lnTo>
                    <a:pt x="422" y="46"/>
                  </a:lnTo>
                  <a:lnTo>
                    <a:pt x="406" y="55"/>
                  </a:lnTo>
                  <a:lnTo>
                    <a:pt x="389" y="66"/>
                  </a:lnTo>
                  <a:lnTo>
                    <a:pt x="374" y="77"/>
                  </a:lnTo>
                  <a:lnTo>
                    <a:pt x="360" y="89"/>
                  </a:lnTo>
                  <a:lnTo>
                    <a:pt x="0" y="403"/>
                  </a:lnTo>
                  <a:lnTo>
                    <a:pt x="0" y="1396"/>
                  </a:lnTo>
                  <a:lnTo>
                    <a:pt x="845" y="660"/>
                  </a:lnTo>
                  <a:lnTo>
                    <a:pt x="845" y="660"/>
                  </a:lnTo>
                  <a:lnTo>
                    <a:pt x="859" y="646"/>
                  </a:lnTo>
                  <a:lnTo>
                    <a:pt x="873" y="633"/>
                  </a:lnTo>
                  <a:lnTo>
                    <a:pt x="885" y="619"/>
                  </a:lnTo>
                  <a:lnTo>
                    <a:pt x="896" y="604"/>
                  </a:lnTo>
                  <a:lnTo>
                    <a:pt x="908" y="589"/>
                  </a:lnTo>
                  <a:lnTo>
                    <a:pt x="918" y="574"/>
                  </a:lnTo>
                  <a:lnTo>
                    <a:pt x="928" y="558"/>
                  </a:lnTo>
                  <a:lnTo>
                    <a:pt x="936" y="542"/>
                  </a:lnTo>
                  <a:lnTo>
                    <a:pt x="944" y="526"/>
                  </a:lnTo>
                  <a:lnTo>
                    <a:pt x="951" y="508"/>
                  </a:lnTo>
                  <a:lnTo>
                    <a:pt x="956" y="492"/>
                  </a:lnTo>
                  <a:lnTo>
                    <a:pt x="962" y="475"/>
                  </a:lnTo>
                  <a:lnTo>
                    <a:pt x="966" y="457"/>
                  </a:lnTo>
                  <a:lnTo>
                    <a:pt x="970" y="439"/>
                  </a:lnTo>
                  <a:lnTo>
                    <a:pt x="972" y="421"/>
                  </a:lnTo>
                  <a:lnTo>
                    <a:pt x="975" y="404"/>
                  </a:lnTo>
                  <a:lnTo>
                    <a:pt x="976" y="385"/>
                  </a:lnTo>
                  <a:lnTo>
                    <a:pt x="976" y="368"/>
                  </a:lnTo>
                  <a:lnTo>
                    <a:pt x="975" y="349"/>
                  </a:lnTo>
                  <a:lnTo>
                    <a:pt x="974" y="332"/>
                  </a:lnTo>
                  <a:lnTo>
                    <a:pt x="971" y="314"/>
                  </a:lnTo>
                  <a:lnTo>
                    <a:pt x="969" y="296"/>
                  </a:lnTo>
                  <a:lnTo>
                    <a:pt x="964" y="278"/>
                  </a:lnTo>
                  <a:lnTo>
                    <a:pt x="959" y="261"/>
                  </a:lnTo>
                  <a:lnTo>
                    <a:pt x="954" y="244"/>
                  </a:lnTo>
                  <a:lnTo>
                    <a:pt x="946" y="226"/>
                  </a:lnTo>
                  <a:lnTo>
                    <a:pt x="939" y="210"/>
                  </a:lnTo>
                  <a:lnTo>
                    <a:pt x="930" y="194"/>
                  </a:lnTo>
                  <a:lnTo>
                    <a:pt x="921" y="178"/>
                  </a:lnTo>
                  <a:lnTo>
                    <a:pt x="910" y="161"/>
                  </a:lnTo>
                  <a:lnTo>
                    <a:pt x="899" y="147"/>
                  </a:lnTo>
                  <a:lnTo>
                    <a:pt x="888" y="132"/>
                  </a:lnTo>
                  <a:lnTo>
                    <a:pt x="888" y="132"/>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39" name="Freeform 47">
              <a:extLst>
                <a:ext uri="{FF2B5EF4-FFF2-40B4-BE49-F238E27FC236}">
                  <a16:creationId xmlns:a16="http://schemas.microsoft.com/office/drawing/2014/main" id="{613C9EE0-A6BD-4F39-9D0E-78C7DB755525}"/>
                </a:ext>
              </a:extLst>
            </p:cNvPr>
            <p:cNvSpPr>
              <a:spLocks/>
            </p:cNvSpPr>
            <p:nvPr/>
          </p:nvSpPr>
          <p:spPr bwMode="auto">
            <a:xfrm>
              <a:off x="3051175" y="3170238"/>
              <a:ext cx="173038" cy="258763"/>
            </a:xfrm>
            <a:custGeom>
              <a:avLst/>
              <a:gdLst/>
              <a:ahLst/>
              <a:cxnLst>
                <a:cxn ang="0">
                  <a:pos x="18" y="0"/>
                </a:cxn>
                <a:cxn ang="0">
                  <a:pos x="18" y="0"/>
                </a:cxn>
                <a:cxn ang="0">
                  <a:pos x="19" y="24"/>
                </a:cxn>
                <a:cxn ang="0">
                  <a:pos x="21" y="51"/>
                </a:cxn>
                <a:cxn ang="0">
                  <a:pos x="23" y="74"/>
                </a:cxn>
                <a:cxn ang="0">
                  <a:pos x="27" y="98"/>
                </a:cxn>
                <a:cxn ang="0">
                  <a:pos x="31" y="121"/>
                </a:cxn>
                <a:cxn ang="0">
                  <a:pos x="36" y="144"/>
                </a:cxn>
                <a:cxn ang="0">
                  <a:pos x="42" y="166"/>
                </a:cxn>
                <a:cxn ang="0">
                  <a:pos x="48" y="187"/>
                </a:cxn>
                <a:cxn ang="0">
                  <a:pos x="55" y="207"/>
                </a:cxn>
                <a:cxn ang="0">
                  <a:pos x="63" y="227"/>
                </a:cxn>
                <a:cxn ang="0">
                  <a:pos x="72" y="246"/>
                </a:cxn>
                <a:cxn ang="0">
                  <a:pos x="80" y="264"/>
                </a:cxn>
                <a:cxn ang="0">
                  <a:pos x="90" y="283"/>
                </a:cxn>
                <a:cxn ang="0">
                  <a:pos x="100" y="299"/>
                </a:cxn>
                <a:cxn ang="0">
                  <a:pos x="110" y="315"/>
                </a:cxn>
                <a:cxn ang="0">
                  <a:pos x="121" y="332"/>
                </a:cxn>
                <a:cxn ang="0">
                  <a:pos x="145" y="360"/>
                </a:cxn>
                <a:cxn ang="0">
                  <a:pos x="169" y="388"/>
                </a:cxn>
                <a:cxn ang="0">
                  <a:pos x="195" y="410"/>
                </a:cxn>
                <a:cxn ang="0">
                  <a:pos x="221" y="431"/>
                </a:cxn>
                <a:cxn ang="0">
                  <a:pos x="247" y="448"/>
                </a:cxn>
                <a:cxn ang="0">
                  <a:pos x="274" y="462"/>
                </a:cxn>
                <a:cxn ang="0">
                  <a:pos x="300" y="473"/>
                </a:cxn>
                <a:cxn ang="0">
                  <a:pos x="328" y="482"/>
                </a:cxn>
                <a:cxn ang="0">
                  <a:pos x="328" y="482"/>
                </a:cxn>
                <a:cxn ang="0">
                  <a:pos x="305" y="486"/>
                </a:cxn>
                <a:cxn ang="0">
                  <a:pos x="283" y="487"/>
                </a:cxn>
                <a:cxn ang="0">
                  <a:pos x="262" y="488"/>
                </a:cxn>
                <a:cxn ang="0">
                  <a:pos x="242" y="488"/>
                </a:cxn>
                <a:cxn ang="0">
                  <a:pos x="222" y="486"/>
                </a:cxn>
                <a:cxn ang="0">
                  <a:pos x="203" y="482"/>
                </a:cxn>
                <a:cxn ang="0">
                  <a:pos x="185" y="478"/>
                </a:cxn>
                <a:cxn ang="0">
                  <a:pos x="167" y="472"/>
                </a:cxn>
                <a:cxn ang="0">
                  <a:pos x="150" y="466"/>
                </a:cxn>
                <a:cxn ang="0">
                  <a:pos x="134" y="457"/>
                </a:cxn>
                <a:cxn ang="0">
                  <a:pos x="119" y="448"/>
                </a:cxn>
                <a:cxn ang="0">
                  <a:pos x="104" y="437"/>
                </a:cxn>
                <a:cxn ang="0">
                  <a:pos x="90" y="426"/>
                </a:cxn>
                <a:cxn ang="0">
                  <a:pos x="78" y="412"/>
                </a:cxn>
                <a:cxn ang="0">
                  <a:pos x="67" y="399"/>
                </a:cxn>
                <a:cxn ang="0">
                  <a:pos x="55" y="384"/>
                </a:cxn>
                <a:cxn ang="0">
                  <a:pos x="46" y="366"/>
                </a:cxn>
                <a:cxn ang="0">
                  <a:pos x="36" y="349"/>
                </a:cxn>
                <a:cxn ang="0">
                  <a:pos x="28" y="330"/>
                </a:cxn>
                <a:cxn ang="0">
                  <a:pos x="21" y="312"/>
                </a:cxn>
                <a:cxn ang="0">
                  <a:pos x="14" y="291"/>
                </a:cxn>
                <a:cxn ang="0">
                  <a:pos x="9" y="269"/>
                </a:cxn>
                <a:cxn ang="0">
                  <a:pos x="6" y="246"/>
                </a:cxn>
                <a:cxn ang="0">
                  <a:pos x="2" y="222"/>
                </a:cxn>
                <a:cxn ang="0">
                  <a:pos x="1" y="199"/>
                </a:cxn>
                <a:cxn ang="0">
                  <a:pos x="0" y="172"/>
                </a:cxn>
                <a:cxn ang="0">
                  <a:pos x="0" y="146"/>
                </a:cxn>
                <a:cxn ang="0">
                  <a:pos x="1" y="118"/>
                </a:cxn>
                <a:cxn ang="0">
                  <a:pos x="3" y="90"/>
                </a:cxn>
                <a:cxn ang="0">
                  <a:pos x="7" y="61"/>
                </a:cxn>
                <a:cxn ang="0">
                  <a:pos x="12" y="31"/>
                </a:cxn>
                <a:cxn ang="0">
                  <a:pos x="18" y="0"/>
                </a:cxn>
                <a:cxn ang="0">
                  <a:pos x="18" y="0"/>
                </a:cxn>
              </a:cxnLst>
              <a:rect l="0" t="0" r="r" b="b"/>
              <a:pathLst>
                <a:path w="328" h="488">
                  <a:moveTo>
                    <a:pt x="18" y="0"/>
                  </a:moveTo>
                  <a:lnTo>
                    <a:pt x="18" y="0"/>
                  </a:lnTo>
                  <a:lnTo>
                    <a:pt x="19" y="24"/>
                  </a:lnTo>
                  <a:lnTo>
                    <a:pt x="21" y="51"/>
                  </a:lnTo>
                  <a:lnTo>
                    <a:pt x="23" y="74"/>
                  </a:lnTo>
                  <a:lnTo>
                    <a:pt x="27" y="98"/>
                  </a:lnTo>
                  <a:lnTo>
                    <a:pt x="31" y="121"/>
                  </a:lnTo>
                  <a:lnTo>
                    <a:pt x="36" y="144"/>
                  </a:lnTo>
                  <a:lnTo>
                    <a:pt x="42" y="166"/>
                  </a:lnTo>
                  <a:lnTo>
                    <a:pt x="48" y="187"/>
                  </a:lnTo>
                  <a:lnTo>
                    <a:pt x="55" y="207"/>
                  </a:lnTo>
                  <a:lnTo>
                    <a:pt x="63" y="227"/>
                  </a:lnTo>
                  <a:lnTo>
                    <a:pt x="72" y="246"/>
                  </a:lnTo>
                  <a:lnTo>
                    <a:pt x="80" y="264"/>
                  </a:lnTo>
                  <a:lnTo>
                    <a:pt x="90" y="283"/>
                  </a:lnTo>
                  <a:lnTo>
                    <a:pt x="100" y="299"/>
                  </a:lnTo>
                  <a:lnTo>
                    <a:pt x="110" y="315"/>
                  </a:lnTo>
                  <a:lnTo>
                    <a:pt x="121" y="332"/>
                  </a:lnTo>
                  <a:lnTo>
                    <a:pt x="145" y="360"/>
                  </a:lnTo>
                  <a:lnTo>
                    <a:pt x="169" y="388"/>
                  </a:lnTo>
                  <a:lnTo>
                    <a:pt x="195" y="410"/>
                  </a:lnTo>
                  <a:lnTo>
                    <a:pt x="221" y="431"/>
                  </a:lnTo>
                  <a:lnTo>
                    <a:pt x="247" y="448"/>
                  </a:lnTo>
                  <a:lnTo>
                    <a:pt x="274" y="462"/>
                  </a:lnTo>
                  <a:lnTo>
                    <a:pt x="300" y="473"/>
                  </a:lnTo>
                  <a:lnTo>
                    <a:pt x="328" y="482"/>
                  </a:lnTo>
                  <a:lnTo>
                    <a:pt x="328" y="482"/>
                  </a:lnTo>
                  <a:lnTo>
                    <a:pt x="305" y="486"/>
                  </a:lnTo>
                  <a:lnTo>
                    <a:pt x="283" y="487"/>
                  </a:lnTo>
                  <a:lnTo>
                    <a:pt x="262" y="488"/>
                  </a:lnTo>
                  <a:lnTo>
                    <a:pt x="242" y="488"/>
                  </a:lnTo>
                  <a:lnTo>
                    <a:pt x="222" y="486"/>
                  </a:lnTo>
                  <a:lnTo>
                    <a:pt x="203" y="482"/>
                  </a:lnTo>
                  <a:lnTo>
                    <a:pt x="185" y="478"/>
                  </a:lnTo>
                  <a:lnTo>
                    <a:pt x="167" y="472"/>
                  </a:lnTo>
                  <a:lnTo>
                    <a:pt x="150" y="466"/>
                  </a:lnTo>
                  <a:lnTo>
                    <a:pt x="134" y="457"/>
                  </a:lnTo>
                  <a:lnTo>
                    <a:pt x="119" y="448"/>
                  </a:lnTo>
                  <a:lnTo>
                    <a:pt x="104" y="437"/>
                  </a:lnTo>
                  <a:lnTo>
                    <a:pt x="90" y="426"/>
                  </a:lnTo>
                  <a:lnTo>
                    <a:pt x="78" y="412"/>
                  </a:lnTo>
                  <a:lnTo>
                    <a:pt x="67" y="399"/>
                  </a:lnTo>
                  <a:lnTo>
                    <a:pt x="55" y="384"/>
                  </a:lnTo>
                  <a:lnTo>
                    <a:pt x="46" y="366"/>
                  </a:lnTo>
                  <a:lnTo>
                    <a:pt x="36" y="349"/>
                  </a:lnTo>
                  <a:lnTo>
                    <a:pt x="28" y="330"/>
                  </a:lnTo>
                  <a:lnTo>
                    <a:pt x="21" y="312"/>
                  </a:lnTo>
                  <a:lnTo>
                    <a:pt x="14" y="291"/>
                  </a:lnTo>
                  <a:lnTo>
                    <a:pt x="9" y="269"/>
                  </a:lnTo>
                  <a:lnTo>
                    <a:pt x="6" y="246"/>
                  </a:lnTo>
                  <a:lnTo>
                    <a:pt x="2" y="222"/>
                  </a:lnTo>
                  <a:lnTo>
                    <a:pt x="1" y="199"/>
                  </a:lnTo>
                  <a:lnTo>
                    <a:pt x="0" y="172"/>
                  </a:lnTo>
                  <a:lnTo>
                    <a:pt x="0" y="146"/>
                  </a:lnTo>
                  <a:lnTo>
                    <a:pt x="1" y="118"/>
                  </a:lnTo>
                  <a:lnTo>
                    <a:pt x="3" y="90"/>
                  </a:lnTo>
                  <a:lnTo>
                    <a:pt x="7" y="61"/>
                  </a:lnTo>
                  <a:lnTo>
                    <a:pt x="12" y="31"/>
                  </a:lnTo>
                  <a:lnTo>
                    <a:pt x="18" y="0"/>
                  </a:lnTo>
                  <a:lnTo>
                    <a:pt x="18"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grpSp>
        <p:nvGrpSpPr>
          <p:cNvPr id="40" name="Group 47">
            <a:extLst>
              <a:ext uri="{FF2B5EF4-FFF2-40B4-BE49-F238E27FC236}">
                <a16:creationId xmlns:a16="http://schemas.microsoft.com/office/drawing/2014/main" id="{3DA9A0A1-5B78-4921-B11F-3FA0C0BAE1C8}"/>
              </a:ext>
            </a:extLst>
          </p:cNvPr>
          <p:cNvGrpSpPr/>
          <p:nvPr/>
        </p:nvGrpSpPr>
        <p:grpSpPr>
          <a:xfrm>
            <a:off x="4910371" y="2153540"/>
            <a:ext cx="2183015" cy="4330867"/>
            <a:chOff x="598488" y="1668463"/>
            <a:chExt cx="1495425" cy="2938462"/>
          </a:xfrm>
          <a:noFill/>
        </p:grpSpPr>
        <p:sp>
          <p:nvSpPr>
            <p:cNvPr id="41" name="Freeform 5">
              <a:extLst>
                <a:ext uri="{FF2B5EF4-FFF2-40B4-BE49-F238E27FC236}">
                  <a16:creationId xmlns:a16="http://schemas.microsoft.com/office/drawing/2014/main" id="{4E8587E1-38E7-4967-A93B-582E1072B4D2}"/>
                </a:ext>
              </a:extLst>
            </p:cNvPr>
            <p:cNvSpPr>
              <a:spLocks noEditPoints="1"/>
            </p:cNvSpPr>
            <p:nvPr/>
          </p:nvSpPr>
          <p:spPr bwMode="auto">
            <a:xfrm>
              <a:off x="598488" y="1668463"/>
              <a:ext cx="1495425" cy="2938462"/>
            </a:xfrm>
            <a:custGeom>
              <a:avLst/>
              <a:gdLst/>
              <a:ahLst/>
              <a:cxnLst>
                <a:cxn ang="0">
                  <a:pos x="1559" y="6"/>
                </a:cxn>
                <a:cxn ang="0">
                  <a:pos x="1558" y="1"/>
                </a:cxn>
                <a:cxn ang="0">
                  <a:pos x="1258" y="0"/>
                </a:cxn>
                <a:cxn ang="0">
                  <a:pos x="1254" y="1"/>
                </a:cxn>
                <a:cxn ang="0">
                  <a:pos x="1252" y="20"/>
                </a:cxn>
                <a:cxn ang="0">
                  <a:pos x="241" y="22"/>
                </a:cxn>
                <a:cxn ang="0">
                  <a:pos x="170" y="39"/>
                </a:cxn>
                <a:cxn ang="0">
                  <a:pos x="108" y="77"/>
                </a:cxn>
                <a:cxn ang="0">
                  <a:pos x="60" y="130"/>
                </a:cxn>
                <a:cxn ang="0">
                  <a:pos x="29" y="194"/>
                </a:cxn>
                <a:cxn ang="0">
                  <a:pos x="18" y="269"/>
                </a:cxn>
                <a:cxn ang="0">
                  <a:pos x="6" y="335"/>
                </a:cxn>
                <a:cxn ang="0">
                  <a:pos x="0" y="339"/>
                </a:cxn>
                <a:cxn ang="0">
                  <a:pos x="0" y="506"/>
                </a:cxn>
                <a:cxn ang="0">
                  <a:pos x="4" y="512"/>
                </a:cxn>
                <a:cxn ang="0">
                  <a:pos x="18" y="709"/>
                </a:cxn>
                <a:cxn ang="0">
                  <a:pos x="4" y="709"/>
                </a:cxn>
                <a:cxn ang="0">
                  <a:pos x="0" y="715"/>
                </a:cxn>
                <a:cxn ang="0">
                  <a:pos x="0" y="844"/>
                </a:cxn>
                <a:cxn ang="0">
                  <a:pos x="6" y="848"/>
                </a:cxn>
                <a:cxn ang="0">
                  <a:pos x="6" y="1040"/>
                </a:cxn>
                <a:cxn ang="0">
                  <a:pos x="1" y="1041"/>
                </a:cxn>
                <a:cxn ang="0">
                  <a:pos x="0" y="1171"/>
                </a:cxn>
                <a:cxn ang="0">
                  <a:pos x="1" y="1177"/>
                </a:cxn>
                <a:cxn ang="0">
                  <a:pos x="18" y="1178"/>
                </a:cxn>
                <a:cxn ang="0">
                  <a:pos x="19" y="3478"/>
                </a:cxn>
                <a:cxn ang="0">
                  <a:pos x="37" y="3550"/>
                </a:cxn>
                <a:cxn ang="0">
                  <a:pos x="75" y="3611"/>
                </a:cxn>
                <a:cxn ang="0">
                  <a:pos x="127" y="3660"/>
                </a:cxn>
                <a:cxn ang="0">
                  <a:pos x="192" y="3690"/>
                </a:cxn>
                <a:cxn ang="0">
                  <a:pos x="266" y="3702"/>
                </a:cxn>
                <a:cxn ang="0">
                  <a:pos x="1662" y="3701"/>
                </a:cxn>
                <a:cxn ang="0">
                  <a:pos x="1732" y="3682"/>
                </a:cxn>
                <a:cxn ang="0">
                  <a:pos x="1793" y="3645"/>
                </a:cxn>
                <a:cxn ang="0">
                  <a:pos x="1842" y="3592"/>
                </a:cxn>
                <a:cxn ang="0">
                  <a:pos x="1872" y="3527"/>
                </a:cxn>
                <a:cxn ang="0">
                  <a:pos x="1884" y="3453"/>
                </a:cxn>
                <a:cxn ang="0">
                  <a:pos x="1883" y="243"/>
                </a:cxn>
                <a:cxn ang="0">
                  <a:pos x="1865" y="173"/>
                </a:cxn>
                <a:cxn ang="0">
                  <a:pos x="1827" y="111"/>
                </a:cxn>
                <a:cxn ang="0">
                  <a:pos x="1774" y="63"/>
                </a:cxn>
                <a:cxn ang="0">
                  <a:pos x="1710" y="32"/>
                </a:cxn>
                <a:cxn ang="0">
                  <a:pos x="1635" y="20"/>
                </a:cxn>
                <a:cxn ang="0">
                  <a:pos x="136" y="598"/>
                </a:cxn>
              </a:cxnLst>
              <a:rect l="0" t="0" r="r" b="b"/>
              <a:pathLst>
                <a:path w="1884" h="3702">
                  <a:moveTo>
                    <a:pt x="1635" y="20"/>
                  </a:moveTo>
                  <a:lnTo>
                    <a:pt x="1559" y="20"/>
                  </a:lnTo>
                  <a:lnTo>
                    <a:pt x="1559" y="6"/>
                  </a:lnTo>
                  <a:lnTo>
                    <a:pt x="1559" y="6"/>
                  </a:lnTo>
                  <a:lnTo>
                    <a:pt x="1559" y="4"/>
                  </a:lnTo>
                  <a:lnTo>
                    <a:pt x="1558" y="1"/>
                  </a:lnTo>
                  <a:lnTo>
                    <a:pt x="1555" y="0"/>
                  </a:lnTo>
                  <a:lnTo>
                    <a:pt x="1552" y="0"/>
                  </a:lnTo>
                  <a:lnTo>
                    <a:pt x="1258" y="0"/>
                  </a:lnTo>
                  <a:lnTo>
                    <a:pt x="1258" y="0"/>
                  </a:lnTo>
                  <a:lnTo>
                    <a:pt x="1255" y="0"/>
                  </a:lnTo>
                  <a:lnTo>
                    <a:pt x="1254" y="1"/>
                  </a:lnTo>
                  <a:lnTo>
                    <a:pt x="1252" y="4"/>
                  </a:lnTo>
                  <a:lnTo>
                    <a:pt x="1252" y="6"/>
                  </a:lnTo>
                  <a:lnTo>
                    <a:pt x="1252" y="20"/>
                  </a:lnTo>
                  <a:lnTo>
                    <a:pt x="266" y="20"/>
                  </a:lnTo>
                  <a:lnTo>
                    <a:pt x="266" y="20"/>
                  </a:lnTo>
                  <a:lnTo>
                    <a:pt x="241" y="22"/>
                  </a:lnTo>
                  <a:lnTo>
                    <a:pt x="216" y="25"/>
                  </a:lnTo>
                  <a:lnTo>
                    <a:pt x="192" y="32"/>
                  </a:lnTo>
                  <a:lnTo>
                    <a:pt x="170" y="39"/>
                  </a:lnTo>
                  <a:lnTo>
                    <a:pt x="148" y="51"/>
                  </a:lnTo>
                  <a:lnTo>
                    <a:pt x="127" y="63"/>
                  </a:lnTo>
                  <a:lnTo>
                    <a:pt x="108" y="77"/>
                  </a:lnTo>
                  <a:lnTo>
                    <a:pt x="91" y="94"/>
                  </a:lnTo>
                  <a:lnTo>
                    <a:pt x="75" y="111"/>
                  </a:lnTo>
                  <a:lnTo>
                    <a:pt x="60" y="130"/>
                  </a:lnTo>
                  <a:lnTo>
                    <a:pt x="48" y="151"/>
                  </a:lnTo>
                  <a:lnTo>
                    <a:pt x="37" y="173"/>
                  </a:lnTo>
                  <a:lnTo>
                    <a:pt x="29" y="194"/>
                  </a:lnTo>
                  <a:lnTo>
                    <a:pt x="23" y="219"/>
                  </a:lnTo>
                  <a:lnTo>
                    <a:pt x="19" y="243"/>
                  </a:lnTo>
                  <a:lnTo>
                    <a:pt x="18" y="269"/>
                  </a:lnTo>
                  <a:lnTo>
                    <a:pt x="18" y="335"/>
                  </a:lnTo>
                  <a:lnTo>
                    <a:pt x="6" y="335"/>
                  </a:lnTo>
                  <a:lnTo>
                    <a:pt x="6" y="335"/>
                  </a:lnTo>
                  <a:lnTo>
                    <a:pt x="4" y="336"/>
                  </a:lnTo>
                  <a:lnTo>
                    <a:pt x="1" y="338"/>
                  </a:lnTo>
                  <a:lnTo>
                    <a:pt x="0" y="339"/>
                  </a:lnTo>
                  <a:lnTo>
                    <a:pt x="0" y="342"/>
                  </a:lnTo>
                  <a:lnTo>
                    <a:pt x="0" y="506"/>
                  </a:lnTo>
                  <a:lnTo>
                    <a:pt x="0" y="506"/>
                  </a:lnTo>
                  <a:lnTo>
                    <a:pt x="0" y="509"/>
                  </a:lnTo>
                  <a:lnTo>
                    <a:pt x="1" y="510"/>
                  </a:lnTo>
                  <a:lnTo>
                    <a:pt x="4" y="512"/>
                  </a:lnTo>
                  <a:lnTo>
                    <a:pt x="6" y="512"/>
                  </a:lnTo>
                  <a:lnTo>
                    <a:pt x="18" y="512"/>
                  </a:lnTo>
                  <a:lnTo>
                    <a:pt x="18" y="709"/>
                  </a:lnTo>
                  <a:lnTo>
                    <a:pt x="6" y="709"/>
                  </a:lnTo>
                  <a:lnTo>
                    <a:pt x="6" y="709"/>
                  </a:lnTo>
                  <a:lnTo>
                    <a:pt x="4" y="709"/>
                  </a:lnTo>
                  <a:lnTo>
                    <a:pt x="1" y="711"/>
                  </a:lnTo>
                  <a:lnTo>
                    <a:pt x="0" y="713"/>
                  </a:lnTo>
                  <a:lnTo>
                    <a:pt x="0" y="715"/>
                  </a:lnTo>
                  <a:lnTo>
                    <a:pt x="0" y="841"/>
                  </a:lnTo>
                  <a:lnTo>
                    <a:pt x="0" y="841"/>
                  </a:lnTo>
                  <a:lnTo>
                    <a:pt x="0" y="844"/>
                  </a:lnTo>
                  <a:lnTo>
                    <a:pt x="1" y="845"/>
                  </a:lnTo>
                  <a:lnTo>
                    <a:pt x="4" y="847"/>
                  </a:lnTo>
                  <a:lnTo>
                    <a:pt x="6" y="848"/>
                  </a:lnTo>
                  <a:lnTo>
                    <a:pt x="18" y="848"/>
                  </a:lnTo>
                  <a:lnTo>
                    <a:pt x="18" y="1040"/>
                  </a:lnTo>
                  <a:lnTo>
                    <a:pt x="6" y="1040"/>
                  </a:lnTo>
                  <a:lnTo>
                    <a:pt x="6" y="1040"/>
                  </a:lnTo>
                  <a:lnTo>
                    <a:pt x="4" y="1040"/>
                  </a:lnTo>
                  <a:lnTo>
                    <a:pt x="1" y="1041"/>
                  </a:lnTo>
                  <a:lnTo>
                    <a:pt x="0" y="1044"/>
                  </a:lnTo>
                  <a:lnTo>
                    <a:pt x="0" y="1047"/>
                  </a:lnTo>
                  <a:lnTo>
                    <a:pt x="0" y="1171"/>
                  </a:lnTo>
                  <a:lnTo>
                    <a:pt x="0" y="1171"/>
                  </a:lnTo>
                  <a:lnTo>
                    <a:pt x="0" y="1174"/>
                  </a:lnTo>
                  <a:lnTo>
                    <a:pt x="1" y="1177"/>
                  </a:lnTo>
                  <a:lnTo>
                    <a:pt x="4" y="1178"/>
                  </a:lnTo>
                  <a:lnTo>
                    <a:pt x="6" y="1178"/>
                  </a:lnTo>
                  <a:lnTo>
                    <a:pt x="18" y="1178"/>
                  </a:lnTo>
                  <a:lnTo>
                    <a:pt x="18" y="3453"/>
                  </a:lnTo>
                  <a:lnTo>
                    <a:pt x="18" y="3453"/>
                  </a:lnTo>
                  <a:lnTo>
                    <a:pt x="19" y="3478"/>
                  </a:lnTo>
                  <a:lnTo>
                    <a:pt x="23" y="3503"/>
                  </a:lnTo>
                  <a:lnTo>
                    <a:pt x="29" y="3527"/>
                  </a:lnTo>
                  <a:lnTo>
                    <a:pt x="37" y="3550"/>
                  </a:lnTo>
                  <a:lnTo>
                    <a:pt x="48" y="3572"/>
                  </a:lnTo>
                  <a:lnTo>
                    <a:pt x="60" y="3592"/>
                  </a:lnTo>
                  <a:lnTo>
                    <a:pt x="75" y="3611"/>
                  </a:lnTo>
                  <a:lnTo>
                    <a:pt x="91" y="3629"/>
                  </a:lnTo>
                  <a:lnTo>
                    <a:pt x="108" y="3645"/>
                  </a:lnTo>
                  <a:lnTo>
                    <a:pt x="127" y="3660"/>
                  </a:lnTo>
                  <a:lnTo>
                    <a:pt x="148" y="3671"/>
                  </a:lnTo>
                  <a:lnTo>
                    <a:pt x="170" y="3682"/>
                  </a:lnTo>
                  <a:lnTo>
                    <a:pt x="192" y="3690"/>
                  </a:lnTo>
                  <a:lnTo>
                    <a:pt x="216" y="3696"/>
                  </a:lnTo>
                  <a:lnTo>
                    <a:pt x="241" y="3701"/>
                  </a:lnTo>
                  <a:lnTo>
                    <a:pt x="266" y="3702"/>
                  </a:lnTo>
                  <a:lnTo>
                    <a:pt x="1635" y="3702"/>
                  </a:lnTo>
                  <a:lnTo>
                    <a:pt x="1635" y="3702"/>
                  </a:lnTo>
                  <a:lnTo>
                    <a:pt x="1662" y="3701"/>
                  </a:lnTo>
                  <a:lnTo>
                    <a:pt x="1685" y="3696"/>
                  </a:lnTo>
                  <a:lnTo>
                    <a:pt x="1710" y="3690"/>
                  </a:lnTo>
                  <a:lnTo>
                    <a:pt x="1732" y="3682"/>
                  </a:lnTo>
                  <a:lnTo>
                    <a:pt x="1754" y="3671"/>
                  </a:lnTo>
                  <a:lnTo>
                    <a:pt x="1774" y="3660"/>
                  </a:lnTo>
                  <a:lnTo>
                    <a:pt x="1793" y="3645"/>
                  </a:lnTo>
                  <a:lnTo>
                    <a:pt x="1811" y="3629"/>
                  </a:lnTo>
                  <a:lnTo>
                    <a:pt x="1827" y="3611"/>
                  </a:lnTo>
                  <a:lnTo>
                    <a:pt x="1842" y="3592"/>
                  </a:lnTo>
                  <a:lnTo>
                    <a:pt x="1855" y="3572"/>
                  </a:lnTo>
                  <a:lnTo>
                    <a:pt x="1865" y="3550"/>
                  </a:lnTo>
                  <a:lnTo>
                    <a:pt x="1872" y="3527"/>
                  </a:lnTo>
                  <a:lnTo>
                    <a:pt x="1880" y="3503"/>
                  </a:lnTo>
                  <a:lnTo>
                    <a:pt x="1883" y="3478"/>
                  </a:lnTo>
                  <a:lnTo>
                    <a:pt x="1884" y="3453"/>
                  </a:lnTo>
                  <a:lnTo>
                    <a:pt x="1884" y="269"/>
                  </a:lnTo>
                  <a:lnTo>
                    <a:pt x="1884" y="269"/>
                  </a:lnTo>
                  <a:lnTo>
                    <a:pt x="1883" y="243"/>
                  </a:lnTo>
                  <a:lnTo>
                    <a:pt x="1880" y="219"/>
                  </a:lnTo>
                  <a:lnTo>
                    <a:pt x="1872" y="194"/>
                  </a:lnTo>
                  <a:lnTo>
                    <a:pt x="1865" y="173"/>
                  </a:lnTo>
                  <a:lnTo>
                    <a:pt x="1855" y="151"/>
                  </a:lnTo>
                  <a:lnTo>
                    <a:pt x="1842" y="130"/>
                  </a:lnTo>
                  <a:lnTo>
                    <a:pt x="1827" y="111"/>
                  </a:lnTo>
                  <a:lnTo>
                    <a:pt x="1811" y="94"/>
                  </a:lnTo>
                  <a:lnTo>
                    <a:pt x="1793" y="77"/>
                  </a:lnTo>
                  <a:lnTo>
                    <a:pt x="1774" y="63"/>
                  </a:lnTo>
                  <a:lnTo>
                    <a:pt x="1754" y="51"/>
                  </a:lnTo>
                  <a:lnTo>
                    <a:pt x="1732" y="39"/>
                  </a:lnTo>
                  <a:lnTo>
                    <a:pt x="1710" y="32"/>
                  </a:lnTo>
                  <a:lnTo>
                    <a:pt x="1685" y="25"/>
                  </a:lnTo>
                  <a:lnTo>
                    <a:pt x="1662" y="22"/>
                  </a:lnTo>
                  <a:lnTo>
                    <a:pt x="1635" y="20"/>
                  </a:lnTo>
                  <a:close/>
                  <a:moveTo>
                    <a:pt x="1768" y="3031"/>
                  </a:moveTo>
                  <a:lnTo>
                    <a:pt x="136" y="3031"/>
                  </a:lnTo>
                  <a:lnTo>
                    <a:pt x="136" y="598"/>
                  </a:lnTo>
                  <a:lnTo>
                    <a:pt x="1768" y="598"/>
                  </a:lnTo>
                  <a:lnTo>
                    <a:pt x="1768" y="3031"/>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2" name="Freeform 8">
              <a:extLst>
                <a:ext uri="{FF2B5EF4-FFF2-40B4-BE49-F238E27FC236}">
                  <a16:creationId xmlns:a16="http://schemas.microsoft.com/office/drawing/2014/main" id="{010C7083-DA22-419E-8CA2-67840DC150A9}"/>
                </a:ext>
              </a:extLst>
            </p:cNvPr>
            <p:cNvSpPr>
              <a:spLocks/>
            </p:cNvSpPr>
            <p:nvPr/>
          </p:nvSpPr>
          <p:spPr bwMode="auto">
            <a:xfrm>
              <a:off x="1219201" y="4197350"/>
              <a:ext cx="284163" cy="282575"/>
            </a:xfrm>
            <a:custGeom>
              <a:avLst/>
              <a:gdLst/>
              <a:ahLst/>
              <a:cxnLst>
                <a:cxn ang="0">
                  <a:pos x="356" y="178"/>
                </a:cxn>
                <a:cxn ang="0">
                  <a:pos x="352" y="215"/>
                </a:cxn>
                <a:cxn ang="0">
                  <a:pos x="342" y="248"/>
                </a:cxn>
                <a:cxn ang="0">
                  <a:pos x="326" y="279"/>
                </a:cxn>
                <a:cxn ang="0">
                  <a:pos x="304" y="305"/>
                </a:cxn>
                <a:cxn ang="0">
                  <a:pos x="277" y="327"/>
                </a:cxn>
                <a:cxn ang="0">
                  <a:pos x="247" y="343"/>
                </a:cxn>
                <a:cxn ang="0">
                  <a:pos x="213" y="354"/>
                </a:cxn>
                <a:cxn ang="0">
                  <a:pos x="178" y="357"/>
                </a:cxn>
                <a:cxn ang="0">
                  <a:pos x="159" y="357"/>
                </a:cxn>
                <a:cxn ang="0">
                  <a:pos x="125" y="349"/>
                </a:cxn>
                <a:cxn ang="0">
                  <a:pos x="93" y="336"/>
                </a:cxn>
                <a:cxn ang="0">
                  <a:pos x="64" y="317"/>
                </a:cxn>
                <a:cxn ang="0">
                  <a:pos x="41" y="292"/>
                </a:cxn>
                <a:cxn ang="0">
                  <a:pos x="22" y="265"/>
                </a:cxn>
                <a:cxn ang="0">
                  <a:pos x="7" y="232"/>
                </a:cxn>
                <a:cxn ang="0">
                  <a:pos x="0" y="197"/>
                </a:cxn>
                <a:cxn ang="0">
                  <a:pos x="0" y="178"/>
                </a:cxn>
                <a:cxn ang="0">
                  <a:pos x="2" y="143"/>
                </a:cxn>
                <a:cxn ang="0">
                  <a:pos x="13" y="110"/>
                </a:cxn>
                <a:cxn ang="0">
                  <a:pos x="30" y="79"/>
                </a:cxn>
                <a:cxn ang="0">
                  <a:pos x="52" y="53"/>
                </a:cxn>
                <a:cxn ang="0">
                  <a:pos x="79" y="31"/>
                </a:cxn>
                <a:cxn ang="0">
                  <a:pos x="108" y="15"/>
                </a:cxn>
                <a:cxn ang="0">
                  <a:pos x="141" y="4"/>
                </a:cxn>
                <a:cxn ang="0">
                  <a:pos x="178" y="0"/>
                </a:cxn>
                <a:cxn ang="0">
                  <a:pos x="196" y="1"/>
                </a:cxn>
                <a:cxn ang="0">
                  <a:pos x="231" y="9"/>
                </a:cxn>
                <a:cxn ang="0">
                  <a:pos x="263" y="22"/>
                </a:cxn>
                <a:cxn ang="0">
                  <a:pos x="292" y="41"/>
                </a:cxn>
                <a:cxn ang="0">
                  <a:pos x="316" y="66"/>
                </a:cxn>
                <a:cxn ang="0">
                  <a:pos x="335" y="93"/>
                </a:cxn>
                <a:cxn ang="0">
                  <a:pos x="348" y="126"/>
                </a:cxn>
                <a:cxn ang="0">
                  <a:pos x="355" y="161"/>
                </a:cxn>
              </a:cxnLst>
              <a:rect l="0" t="0" r="r" b="b"/>
              <a:pathLst>
                <a:path w="356" h="357">
                  <a:moveTo>
                    <a:pt x="356" y="178"/>
                  </a:moveTo>
                  <a:lnTo>
                    <a:pt x="356" y="178"/>
                  </a:lnTo>
                  <a:lnTo>
                    <a:pt x="355" y="197"/>
                  </a:lnTo>
                  <a:lnTo>
                    <a:pt x="352" y="215"/>
                  </a:lnTo>
                  <a:lnTo>
                    <a:pt x="348" y="232"/>
                  </a:lnTo>
                  <a:lnTo>
                    <a:pt x="342" y="248"/>
                  </a:lnTo>
                  <a:lnTo>
                    <a:pt x="335" y="265"/>
                  </a:lnTo>
                  <a:lnTo>
                    <a:pt x="326" y="279"/>
                  </a:lnTo>
                  <a:lnTo>
                    <a:pt x="316" y="292"/>
                  </a:lnTo>
                  <a:lnTo>
                    <a:pt x="304" y="305"/>
                  </a:lnTo>
                  <a:lnTo>
                    <a:pt x="292" y="317"/>
                  </a:lnTo>
                  <a:lnTo>
                    <a:pt x="277" y="327"/>
                  </a:lnTo>
                  <a:lnTo>
                    <a:pt x="263" y="336"/>
                  </a:lnTo>
                  <a:lnTo>
                    <a:pt x="247" y="343"/>
                  </a:lnTo>
                  <a:lnTo>
                    <a:pt x="231" y="349"/>
                  </a:lnTo>
                  <a:lnTo>
                    <a:pt x="213" y="354"/>
                  </a:lnTo>
                  <a:lnTo>
                    <a:pt x="196" y="357"/>
                  </a:lnTo>
                  <a:lnTo>
                    <a:pt x="178" y="357"/>
                  </a:lnTo>
                  <a:lnTo>
                    <a:pt x="178" y="357"/>
                  </a:lnTo>
                  <a:lnTo>
                    <a:pt x="159" y="357"/>
                  </a:lnTo>
                  <a:lnTo>
                    <a:pt x="141" y="354"/>
                  </a:lnTo>
                  <a:lnTo>
                    <a:pt x="125" y="349"/>
                  </a:lnTo>
                  <a:lnTo>
                    <a:pt x="108" y="343"/>
                  </a:lnTo>
                  <a:lnTo>
                    <a:pt x="93" y="336"/>
                  </a:lnTo>
                  <a:lnTo>
                    <a:pt x="79" y="327"/>
                  </a:lnTo>
                  <a:lnTo>
                    <a:pt x="64" y="317"/>
                  </a:lnTo>
                  <a:lnTo>
                    <a:pt x="52" y="305"/>
                  </a:lnTo>
                  <a:lnTo>
                    <a:pt x="41" y="292"/>
                  </a:lnTo>
                  <a:lnTo>
                    <a:pt x="30" y="279"/>
                  </a:lnTo>
                  <a:lnTo>
                    <a:pt x="22" y="265"/>
                  </a:lnTo>
                  <a:lnTo>
                    <a:pt x="13" y="248"/>
                  </a:lnTo>
                  <a:lnTo>
                    <a:pt x="7" y="232"/>
                  </a:lnTo>
                  <a:lnTo>
                    <a:pt x="2" y="215"/>
                  </a:lnTo>
                  <a:lnTo>
                    <a:pt x="0" y="197"/>
                  </a:lnTo>
                  <a:lnTo>
                    <a:pt x="0" y="178"/>
                  </a:lnTo>
                  <a:lnTo>
                    <a:pt x="0" y="178"/>
                  </a:lnTo>
                  <a:lnTo>
                    <a:pt x="0" y="161"/>
                  </a:lnTo>
                  <a:lnTo>
                    <a:pt x="2" y="143"/>
                  </a:lnTo>
                  <a:lnTo>
                    <a:pt x="7" y="126"/>
                  </a:lnTo>
                  <a:lnTo>
                    <a:pt x="13" y="110"/>
                  </a:lnTo>
                  <a:lnTo>
                    <a:pt x="22" y="93"/>
                  </a:lnTo>
                  <a:lnTo>
                    <a:pt x="30" y="79"/>
                  </a:lnTo>
                  <a:lnTo>
                    <a:pt x="41" y="66"/>
                  </a:lnTo>
                  <a:lnTo>
                    <a:pt x="52" y="53"/>
                  </a:lnTo>
                  <a:lnTo>
                    <a:pt x="64" y="41"/>
                  </a:lnTo>
                  <a:lnTo>
                    <a:pt x="79" y="31"/>
                  </a:lnTo>
                  <a:lnTo>
                    <a:pt x="93" y="22"/>
                  </a:lnTo>
                  <a:lnTo>
                    <a:pt x="108" y="15"/>
                  </a:lnTo>
                  <a:lnTo>
                    <a:pt x="125" y="9"/>
                  </a:lnTo>
                  <a:lnTo>
                    <a:pt x="141" y="4"/>
                  </a:lnTo>
                  <a:lnTo>
                    <a:pt x="159" y="1"/>
                  </a:lnTo>
                  <a:lnTo>
                    <a:pt x="178" y="0"/>
                  </a:lnTo>
                  <a:lnTo>
                    <a:pt x="178" y="0"/>
                  </a:lnTo>
                  <a:lnTo>
                    <a:pt x="196" y="1"/>
                  </a:lnTo>
                  <a:lnTo>
                    <a:pt x="213" y="4"/>
                  </a:lnTo>
                  <a:lnTo>
                    <a:pt x="231" y="9"/>
                  </a:lnTo>
                  <a:lnTo>
                    <a:pt x="247" y="15"/>
                  </a:lnTo>
                  <a:lnTo>
                    <a:pt x="263" y="22"/>
                  </a:lnTo>
                  <a:lnTo>
                    <a:pt x="277" y="31"/>
                  </a:lnTo>
                  <a:lnTo>
                    <a:pt x="292" y="41"/>
                  </a:lnTo>
                  <a:lnTo>
                    <a:pt x="304" y="53"/>
                  </a:lnTo>
                  <a:lnTo>
                    <a:pt x="316" y="66"/>
                  </a:lnTo>
                  <a:lnTo>
                    <a:pt x="326" y="79"/>
                  </a:lnTo>
                  <a:lnTo>
                    <a:pt x="335" y="93"/>
                  </a:lnTo>
                  <a:lnTo>
                    <a:pt x="342" y="110"/>
                  </a:lnTo>
                  <a:lnTo>
                    <a:pt x="348" y="126"/>
                  </a:lnTo>
                  <a:lnTo>
                    <a:pt x="352" y="143"/>
                  </a:lnTo>
                  <a:lnTo>
                    <a:pt x="355" y="161"/>
                  </a:lnTo>
                  <a:lnTo>
                    <a:pt x="356" y="178"/>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3" name="Freeform 13">
              <a:extLst>
                <a:ext uri="{FF2B5EF4-FFF2-40B4-BE49-F238E27FC236}">
                  <a16:creationId xmlns:a16="http://schemas.microsoft.com/office/drawing/2014/main" id="{39F1DA60-6337-4082-9438-CA653BD53310}"/>
                </a:ext>
              </a:extLst>
            </p:cNvPr>
            <p:cNvSpPr>
              <a:spLocks/>
            </p:cNvSpPr>
            <p:nvPr/>
          </p:nvSpPr>
          <p:spPr bwMode="auto">
            <a:xfrm>
              <a:off x="1074738" y="1892300"/>
              <a:ext cx="53975" cy="53975"/>
            </a:xfrm>
            <a:custGeom>
              <a:avLst/>
              <a:gdLst/>
              <a:ahLst/>
              <a:cxnLst>
                <a:cxn ang="0">
                  <a:pos x="67" y="34"/>
                </a:cxn>
                <a:cxn ang="0">
                  <a:pos x="67" y="34"/>
                </a:cxn>
                <a:cxn ang="0">
                  <a:pos x="66" y="40"/>
                </a:cxn>
                <a:cxn ang="0">
                  <a:pos x="64" y="47"/>
                </a:cxn>
                <a:cxn ang="0">
                  <a:pos x="61" y="53"/>
                </a:cxn>
                <a:cxn ang="0">
                  <a:pos x="57" y="57"/>
                </a:cxn>
                <a:cxn ang="0">
                  <a:pos x="52" y="62"/>
                </a:cxn>
                <a:cxn ang="0">
                  <a:pos x="47" y="65"/>
                </a:cxn>
                <a:cxn ang="0">
                  <a:pos x="39" y="66"/>
                </a:cxn>
                <a:cxn ang="0">
                  <a:pos x="33" y="67"/>
                </a:cxn>
                <a:cxn ang="0">
                  <a:pos x="33" y="67"/>
                </a:cxn>
                <a:cxn ang="0">
                  <a:pos x="26" y="66"/>
                </a:cxn>
                <a:cxn ang="0">
                  <a:pos x="20" y="65"/>
                </a:cxn>
                <a:cxn ang="0">
                  <a:pos x="14" y="62"/>
                </a:cxn>
                <a:cxn ang="0">
                  <a:pos x="10" y="57"/>
                </a:cxn>
                <a:cxn ang="0">
                  <a:pos x="6" y="53"/>
                </a:cxn>
                <a:cxn ang="0">
                  <a:pos x="3" y="47"/>
                </a:cxn>
                <a:cxn ang="0">
                  <a:pos x="0" y="40"/>
                </a:cxn>
                <a:cxn ang="0">
                  <a:pos x="0" y="34"/>
                </a:cxn>
                <a:cxn ang="0">
                  <a:pos x="0" y="34"/>
                </a:cxn>
                <a:cxn ang="0">
                  <a:pos x="0" y="27"/>
                </a:cxn>
                <a:cxn ang="0">
                  <a:pos x="3" y="21"/>
                </a:cxn>
                <a:cxn ang="0">
                  <a:pos x="6" y="15"/>
                </a:cxn>
                <a:cxn ang="0">
                  <a:pos x="10" y="10"/>
                </a:cxn>
                <a:cxn ang="0">
                  <a:pos x="14" y="6"/>
                </a:cxn>
                <a:cxn ang="0">
                  <a:pos x="20" y="3"/>
                </a:cxn>
                <a:cxn ang="0">
                  <a:pos x="26" y="0"/>
                </a:cxn>
                <a:cxn ang="0">
                  <a:pos x="33" y="0"/>
                </a:cxn>
                <a:cxn ang="0">
                  <a:pos x="33" y="0"/>
                </a:cxn>
                <a:cxn ang="0">
                  <a:pos x="39" y="0"/>
                </a:cxn>
                <a:cxn ang="0">
                  <a:pos x="47" y="3"/>
                </a:cxn>
                <a:cxn ang="0">
                  <a:pos x="52" y="6"/>
                </a:cxn>
                <a:cxn ang="0">
                  <a:pos x="57" y="10"/>
                </a:cxn>
                <a:cxn ang="0">
                  <a:pos x="61" y="15"/>
                </a:cxn>
                <a:cxn ang="0">
                  <a:pos x="64" y="21"/>
                </a:cxn>
                <a:cxn ang="0">
                  <a:pos x="66" y="27"/>
                </a:cxn>
                <a:cxn ang="0">
                  <a:pos x="67" y="34"/>
                </a:cxn>
              </a:cxnLst>
              <a:rect l="0" t="0" r="r" b="b"/>
              <a:pathLst>
                <a:path w="67" h="67">
                  <a:moveTo>
                    <a:pt x="67" y="34"/>
                  </a:moveTo>
                  <a:lnTo>
                    <a:pt x="67" y="34"/>
                  </a:lnTo>
                  <a:lnTo>
                    <a:pt x="66" y="40"/>
                  </a:lnTo>
                  <a:lnTo>
                    <a:pt x="64" y="47"/>
                  </a:lnTo>
                  <a:lnTo>
                    <a:pt x="61" y="53"/>
                  </a:lnTo>
                  <a:lnTo>
                    <a:pt x="57" y="57"/>
                  </a:lnTo>
                  <a:lnTo>
                    <a:pt x="52" y="62"/>
                  </a:lnTo>
                  <a:lnTo>
                    <a:pt x="47" y="65"/>
                  </a:lnTo>
                  <a:lnTo>
                    <a:pt x="39" y="66"/>
                  </a:lnTo>
                  <a:lnTo>
                    <a:pt x="33" y="67"/>
                  </a:lnTo>
                  <a:lnTo>
                    <a:pt x="33" y="67"/>
                  </a:lnTo>
                  <a:lnTo>
                    <a:pt x="26" y="66"/>
                  </a:lnTo>
                  <a:lnTo>
                    <a:pt x="20" y="65"/>
                  </a:lnTo>
                  <a:lnTo>
                    <a:pt x="14" y="62"/>
                  </a:lnTo>
                  <a:lnTo>
                    <a:pt x="10" y="57"/>
                  </a:lnTo>
                  <a:lnTo>
                    <a:pt x="6" y="53"/>
                  </a:lnTo>
                  <a:lnTo>
                    <a:pt x="3" y="47"/>
                  </a:lnTo>
                  <a:lnTo>
                    <a:pt x="0" y="40"/>
                  </a:lnTo>
                  <a:lnTo>
                    <a:pt x="0" y="34"/>
                  </a:lnTo>
                  <a:lnTo>
                    <a:pt x="0" y="34"/>
                  </a:lnTo>
                  <a:lnTo>
                    <a:pt x="0" y="27"/>
                  </a:lnTo>
                  <a:lnTo>
                    <a:pt x="3" y="21"/>
                  </a:lnTo>
                  <a:lnTo>
                    <a:pt x="6" y="15"/>
                  </a:lnTo>
                  <a:lnTo>
                    <a:pt x="10" y="10"/>
                  </a:lnTo>
                  <a:lnTo>
                    <a:pt x="14" y="6"/>
                  </a:lnTo>
                  <a:lnTo>
                    <a:pt x="20" y="3"/>
                  </a:lnTo>
                  <a:lnTo>
                    <a:pt x="26" y="0"/>
                  </a:lnTo>
                  <a:lnTo>
                    <a:pt x="33" y="0"/>
                  </a:lnTo>
                  <a:lnTo>
                    <a:pt x="33" y="0"/>
                  </a:lnTo>
                  <a:lnTo>
                    <a:pt x="39" y="0"/>
                  </a:lnTo>
                  <a:lnTo>
                    <a:pt x="47" y="3"/>
                  </a:lnTo>
                  <a:lnTo>
                    <a:pt x="52" y="6"/>
                  </a:lnTo>
                  <a:lnTo>
                    <a:pt x="57" y="10"/>
                  </a:lnTo>
                  <a:lnTo>
                    <a:pt x="61" y="15"/>
                  </a:lnTo>
                  <a:lnTo>
                    <a:pt x="64" y="21"/>
                  </a:lnTo>
                  <a:lnTo>
                    <a:pt x="66" y="27"/>
                  </a:lnTo>
                  <a:lnTo>
                    <a:pt x="67" y="34"/>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4" name="Freeform 18">
              <a:extLst>
                <a:ext uri="{FF2B5EF4-FFF2-40B4-BE49-F238E27FC236}">
                  <a16:creationId xmlns:a16="http://schemas.microsoft.com/office/drawing/2014/main" id="{CF7D5C3E-8025-49BD-A8E0-1E93A2B3EE4D}"/>
                </a:ext>
              </a:extLst>
            </p:cNvPr>
            <p:cNvSpPr>
              <a:spLocks/>
            </p:cNvSpPr>
            <p:nvPr/>
          </p:nvSpPr>
          <p:spPr bwMode="auto">
            <a:xfrm>
              <a:off x="1239838" y="1889125"/>
              <a:ext cx="263525" cy="57150"/>
            </a:xfrm>
            <a:custGeom>
              <a:avLst/>
              <a:gdLst/>
              <a:ahLst/>
              <a:cxnLst>
                <a:cxn ang="0">
                  <a:pos x="330" y="35"/>
                </a:cxn>
                <a:cxn ang="0">
                  <a:pos x="330" y="35"/>
                </a:cxn>
                <a:cxn ang="0">
                  <a:pos x="329" y="42"/>
                </a:cxn>
                <a:cxn ang="0">
                  <a:pos x="328" y="50"/>
                </a:cxn>
                <a:cxn ang="0">
                  <a:pos x="325" y="55"/>
                </a:cxn>
                <a:cxn ang="0">
                  <a:pos x="320" y="60"/>
                </a:cxn>
                <a:cxn ang="0">
                  <a:pos x="314" y="64"/>
                </a:cxn>
                <a:cxn ang="0">
                  <a:pos x="309" y="69"/>
                </a:cxn>
                <a:cxn ang="0">
                  <a:pos x="303" y="70"/>
                </a:cxn>
                <a:cxn ang="0">
                  <a:pos x="295" y="71"/>
                </a:cxn>
                <a:cxn ang="0">
                  <a:pos x="36" y="71"/>
                </a:cxn>
                <a:cxn ang="0">
                  <a:pos x="36" y="71"/>
                </a:cxn>
                <a:cxn ang="0">
                  <a:pos x="29" y="70"/>
                </a:cxn>
                <a:cxn ang="0">
                  <a:pos x="22" y="69"/>
                </a:cxn>
                <a:cxn ang="0">
                  <a:pos x="16" y="64"/>
                </a:cxn>
                <a:cxn ang="0">
                  <a:pos x="10" y="60"/>
                </a:cxn>
                <a:cxn ang="0">
                  <a:pos x="6" y="55"/>
                </a:cxn>
                <a:cxn ang="0">
                  <a:pos x="3" y="50"/>
                </a:cxn>
                <a:cxn ang="0">
                  <a:pos x="1" y="42"/>
                </a:cxn>
                <a:cxn ang="0">
                  <a:pos x="0" y="35"/>
                </a:cxn>
                <a:cxn ang="0">
                  <a:pos x="0" y="35"/>
                </a:cxn>
                <a:cxn ang="0">
                  <a:pos x="1" y="29"/>
                </a:cxn>
                <a:cxn ang="0">
                  <a:pos x="3" y="22"/>
                </a:cxn>
                <a:cxn ang="0">
                  <a:pos x="6" y="16"/>
                </a:cxn>
                <a:cxn ang="0">
                  <a:pos x="10" y="10"/>
                </a:cxn>
                <a:cxn ang="0">
                  <a:pos x="16" y="6"/>
                </a:cxn>
                <a:cxn ang="0">
                  <a:pos x="22" y="3"/>
                </a:cxn>
                <a:cxn ang="0">
                  <a:pos x="29" y="1"/>
                </a:cxn>
                <a:cxn ang="0">
                  <a:pos x="36" y="0"/>
                </a:cxn>
                <a:cxn ang="0">
                  <a:pos x="295" y="0"/>
                </a:cxn>
                <a:cxn ang="0">
                  <a:pos x="295" y="0"/>
                </a:cxn>
                <a:cxn ang="0">
                  <a:pos x="303" y="1"/>
                </a:cxn>
                <a:cxn ang="0">
                  <a:pos x="309" y="3"/>
                </a:cxn>
                <a:cxn ang="0">
                  <a:pos x="314" y="6"/>
                </a:cxn>
                <a:cxn ang="0">
                  <a:pos x="320" y="10"/>
                </a:cxn>
                <a:cxn ang="0">
                  <a:pos x="325" y="16"/>
                </a:cxn>
                <a:cxn ang="0">
                  <a:pos x="328" y="22"/>
                </a:cxn>
                <a:cxn ang="0">
                  <a:pos x="329" y="29"/>
                </a:cxn>
                <a:cxn ang="0">
                  <a:pos x="330" y="35"/>
                </a:cxn>
              </a:cxnLst>
              <a:rect l="0" t="0" r="r" b="b"/>
              <a:pathLst>
                <a:path w="330" h="71">
                  <a:moveTo>
                    <a:pt x="330" y="35"/>
                  </a:moveTo>
                  <a:lnTo>
                    <a:pt x="330" y="35"/>
                  </a:lnTo>
                  <a:lnTo>
                    <a:pt x="329" y="42"/>
                  </a:lnTo>
                  <a:lnTo>
                    <a:pt x="328" y="50"/>
                  </a:lnTo>
                  <a:lnTo>
                    <a:pt x="325" y="55"/>
                  </a:lnTo>
                  <a:lnTo>
                    <a:pt x="320" y="60"/>
                  </a:lnTo>
                  <a:lnTo>
                    <a:pt x="314" y="64"/>
                  </a:lnTo>
                  <a:lnTo>
                    <a:pt x="309" y="69"/>
                  </a:lnTo>
                  <a:lnTo>
                    <a:pt x="303" y="70"/>
                  </a:lnTo>
                  <a:lnTo>
                    <a:pt x="295" y="71"/>
                  </a:lnTo>
                  <a:lnTo>
                    <a:pt x="36" y="71"/>
                  </a:lnTo>
                  <a:lnTo>
                    <a:pt x="36" y="71"/>
                  </a:lnTo>
                  <a:lnTo>
                    <a:pt x="29" y="70"/>
                  </a:lnTo>
                  <a:lnTo>
                    <a:pt x="22" y="69"/>
                  </a:lnTo>
                  <a:lnTo>
                    <a:pt x="16" y="64"/>
                  </a:lnTo>
                  <a:lnTo>
                    <a:pt x="10" y="60"/>
                  </a:lnTo>
                  <a:lnTo>
                    <a:pt x="6" y="55"/>
                  </a:lnTo>
                  <a:lnTo>
                    <a:pt x="3" y="50"/>
                  </a:lnTo>
                  <a:lnTo>
                    <a:pt x="1" y="42"/>
                  </a:lnTo>
                  <a:lnTo>
                    <a:pt x="0" y="35"/>
                  </a:lnTo>
                  <a:lnTo>
                    <a:pt x="0" y="35"/>
                  </a:lnTo>
                  <a:lnTo>
                    <a:pt x="1" y="29"/>
                  </a:lnTo>
                  <a:lnTo>
                    <a:pt x="3" y="22"/>
                  </a:lnTo>
                  <a:lnTo>
                    <a:pt x="6" y="16"/>
                  </a:lnTo>
                  <a:lnTo>
                    <a:pt x="10" y="10"/>
                  </a:lnTo>
                  <a:lnTo>
                    <a:pt x="16" y="6"/>
                  </a:lnTo>
                  <a:lnTo>
                    <a:pt x="22" y="3"/>
                  </a:lnTo>
                  <a:lnTo>
                    <a:pt x="29" y="1"/>
                  </a:lnTo>
                  <a:lnTo>
                    <a:pt x="36" y="0"/>
                  </a:lnTo>
                  <a:lnTo>
                    <a:pt x="295" y="0"/>
                  </a:lnTo>
                  <a:lnTo>
                    <a:pt x="295" y="0"/>
                  </a:lnTo>
                  <a:lnTo>
                    <a:pt x="303" y="1"/>
                  </a:lnTo>
                  <a:lnTo>
                    <a:pt x="309" y="3"/>
                  </a:lnTo>
                  <a:lnTo>
                    <a:pt x="314" y="6"/>
                  </a:lnTo>
                  <a:lnTo>
                    <a:pt x="320" y="10"/>
                  </a:lnTo>
                  <a:lnTo>
                    <a:pt x="325" y="16"/>
                  </a:lnTo>
                  <a:lnTo>
                    <a:pt x="328" y="22"/>
                  </a:lnTo>
                  <a:lnTo>
                    <a:pt x="329" y="29"/>
                  </a:lnTo>
                  <a:lnTo>
                    <a:pt x="330" y="35"/>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45" name="Freeform 43">
            <a:extLst>
              <a:ext uri="{FF2B5EF4-FFF2-40B4-BE49-F238E27FC236}">
                <a16:creationId xmlns:a16="http://schemas.microsoft.com/office/drawing/2014/main" id="{4EFB6E72-A66C-4B4B-8B0E-0DF5AF2130DA}"/>
              </a:ext>
            </a:extLst>
          </p:cNvPr>
          <p:cNvSpPr>
            <a:spLocks/>
          </p:cNvSpPr>
          <p:nvPr/>
        </p:nvSpPr>
        <p:spPr bwMode="auto">
          <a:xfrm>
            <a:off x="6934409" y="6410356"/>
            <a:ext cx="102499" cy="66937"/>
          </a:xfrm>
          <a:custGeom>
            <a:avLst/>
            <a:gdLst/>
            <a:ahLst/>
            <a:cxnLst>
              <a:cxn ang="0">
                <a:pos x="149" y="0"/>
              </a:cxn>
              <a:cxn ang="0">
                <a:pos x="0" y="98"/>
              </a:cxn>
              <a:cxn ang="0">
                <a:pos x="0" y="98"/>
              </a:cxn>
              <a:cxn ang="0">
                <a:pos x="21" y="91"/>
              </a:cxn>
              <a:cxn ang="0">
                <a:pos x="42" y="81"/>
              </a:cxn>
              <a:cxn ang="0">
                <a:pos x="62" y="71"/>
              </a:cxn>
              <a:cxn ang="0">
                <a:pos x="82" y="59"/>
              </a:cxn>
              <a:cxn ang="0">
                <a:pos x="99" y="46"/>
              </a:cxn>
              <a:cxn ang="0">
                <a:pos x="117" y="31"/>
              </a:cxn>
              <a:cxn ang="0">
                <a:pos x="134" y="16"/>
              </a:cxn>
              <a:cxn ang="0">
                <a:pos x="149" y="0"/>
              </a:cxn>
              <a:cxn ang="0">
                <a:pos x="149" y="0"/>
              </a:cxn>
            </a:cxnLst>
            <a:rect l="0" t="0" r="r" b="b"/>
            <a:pathLst>
              <a:path w="149" h="98">
                <a:moveTo>
                  <a:pt x="149" y="0"/>
                </a:moveTo>
                <a:lnTo>
                  <a:pt x="0" y="98"/>
                </a:lnTo>
                <a:lnTo>
                  <a:pt x="0" y="98"/>
                </a:lnTo>
                <a:lnTo>
                  <a:pt x="21" y="91"/>
                </a:lnTo>
                <a:lnTo>
                  <a:pt x="42" y="81"/>
                </a:lnTo>
                <a:lnTo>
                  <a:pt x="62" y="71"/>
                </a:lnTo>
                <a:lnTo>
                  <a:pt x="82" y="59"/>
                </a:lnTo>
                <a:lnTo>
                  <a:pt x="99" y="46"/>
                </a:lnTo>
                <a:lnTo>
                  <a:pt x="117" y="31"/>
                </a:lnTo>
                <a:lnTo>
                  <a:pt x="134" y="16"/>
                </a:lnTo>
                <a:lnTo>
                  <a:pt x="149" y="0"/>
                </a:lnTo>
                <a:lnTo>
                  <a:pt x="149" y="0"/>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6" name="Freeform 44">
            <a:extLst>
              <a:ext uri="{FF2B5EF4-FFF2-40B4-BE49-F238E27FC236}">
                <a16:creationId xmlns:a16="http://schemas.microsoft.com/office/drawing/2014/main" id="{4E38E673-4804-4606-82E7-C648B33A3803}"/>
              </a:ext>
            </a:extLst>
          </p:cNvPr>
          <p:cNvSpPr>
            <a:spLocks/>
          </p:cNvSpPr>
          <p:nvPr/>
        </p:nvSpPr>
        <p:spPr bwMode="auto">
          <a:xfrm>
            <a:off x="3926399" y="5136449"/>
            <a:ext cx="3008011" cy="1721553"/>
          </a:xfrm>
          <a:custGeom>
            <a:avLst/>
            <a:gdLst/>
            <a:ahLst/>
            <a:cxnLst>
              <a:cxn ang="0">
                <a:pos x="1784" y="1943"/>
              </a:cxn>
              <a:cxn ang="0">
                <a:pos x="1784" y="1943"/>
              </a:cxn>
              <a:cxn ang="0">
                <a:pos x="1765" y="1942"/>
              </a:cxn>
              <a:cxn ang="0">
                <a:pos x="1748" y="1940"/>
              </a:cxn>
              <a:cxn ang="0">
                <a:pos x="1730" y="1939"/>
              </a:cxn>
              <a:cxn ang="0">
                <a:pos x="1714" y="1935"/>
              </a:cxn>
              <a:cxn ang="0">
                <a:pos x="1697" y="1932"/>
              </a:cxn>
              <a:cxn ang="0">
                <a:pos x="1680" y="1927"/>
              </a:cxn>
              <a:cxn ang="0">
                <a:pos x="1664" y="1922"/>
              </a:cxn>
              <a:cxn ang="0">
                <a:pos x="1649" y="1916"/>
              </a:cxn>
              <a:cxn ang="0">
                <a:pos x="1633" y="1908"/>
              </a:cxn>
              <a:cxn ang="0">
                <a:pos x="1618" y="1901"/>
              </a:cxn>
              <a:cxn ang="0">
                <a:pos x="1605" y="1893"/>
              </a:cxn>
              <a:cxn ang="0">
                <a:pos x="1590" y="1883"/>
              </a:cxn>
              <a:cxn ang="0">
                <a:pos x="1577" y="1875"/>
              </a:cxn>
              <a:cxn ang="0">
                <a:pos x="1564" y="1863"/>
              </a:cxn>
              <a:cxn ang="0">
                <a:pos x="1551" y="1853"/>
              </a:cxn>
              <a:cxn ang="0">
                <a:pos x="1539" y="1841"/>
              </a:cxn>
              <a:cxn ang="0">
                <a:pos x="1528" y="1830"/>
              </a:cxn>
              <a:cxn ang="0">
                <a:pos x="1516" y="1817"/>
              </a:cxn>
              <a:cxn ang="0">
                <a:pos x="1506" y="1804"/>
              </a:cxn>
              <a:cxn ang="0">
                <a:pos x="1496" y="1790"/>
              </a:cxn>
              <a:cxn ang="0">
                <a:pos x="1488" y="1776"/>
              </a:cxn>
              <a:cxn ang="0">
                <a:pos x="1480" y="1761"/>
              </a:cxn>
              <a:cxn ang="0">
                <a:pos x="1472" y="1746"/>
              </a:cxn>
              <a:cxn ang="0">
                <a:pos x="1465" y="1732"/>
              </a:cxn>
              <a:cxn ang="0">
                <a:pos x="1459" y="1717"/>
              </a:cxn>
              <a:cxn ang="0">
                <a:pos x="1453" y="1700"/>
              </a:cxn>
              <a:cxn ang="0">
                <a:pos x="1449" y="1683"/>
              </a:cxn>
              <a:cxn ang="0">
                <a:pos x="1446" y="1667"/>
              </a:cxn>
              <a:cxn ang="0">
                <a:pos x="1442" y="1649"/>
              </a:cxn>
              <a:cxn ang="0">
                <a:pos x="1439" y="1632"/>
              </a:cxn>
              <a:cxn ang="0">
                <a:pos x="1438" y="1615"/>
              </a:cxn>
              <a:cxn ang="0">
                <a:pos x="1438" y="1597"/>
              </a:cxn>
              <a:cxn ang="0">
                <a:pos x="1438" y="110"/>
              </a:cxn>
              <a:cxn ang="0">
                <a:pos x="1213" y="0"/>
              </a:cxn>
              <a:cxn ang="0">
                <a:pos x="0" y="2470"/>
              </a:cxn>
              <a:cxn ang="0">
                <a:pos x="2110" y="2470"/>
              </a:cxn>
              <a:cxn ang="0">
                <a:pos x="2657" y="2470"/>
              </a:cxn>
              <a:cxn ang="0">
                <a:pos x="3480" y="2470"/>
              </a:cxn>
              <a:cxn ang="0">
                <a:pos x="4313" y="1925"/>
              </a:cxn>
              <a:cxn ang="0">
                <a:pos x="4313" y="1925"/>
              </a:cxn>
              <a:cxn ang="0">
                <a:pos x="4287" y="1933"/>
              </a:cxn>
              <a:cxn ang="0">
                <a:pos x="4261" y="1938"/>
              </a:cxn>
              <a:cxn ang="0">
                <a:pos x="4233" y="1942"/>
              </a:cxn>
              <a:cxn ang="0">
                <a:pos x="4205" y="1943"/>
              </a:cxn>
              <a:cxn ang="0">
                <a:pos x="1784" y="1943"/>
              </a:cxn>
            </a:cxnLst>
            <a:rect l="0" t="0" r="r" b="b"/>
            <a:pathLst>
              <a:path w="4313" h="2470">
                <a:moveTo>
                  <a:pt x="1784" y="1943"/>
                </a:moveTo>
                <a:lnTo>
                  <a:pt x="1784" y="1943"/>
                </a:lnTo>
                <a:lnTo>
                  <a:pt x="1765" y="1942"/>
                </a:lnTo>
                <a:lnTo>
                  <a:pt x="1748" y="1940"/>
                </a:lnTo>
                <a:lnTo>
                  <a:pt x="1730" y="1939"/>
                </a:lnTo>
                <a:lnTo>
                  <a:pt x="1714" y="1935"/>
                </a:lnTo>
                <a:lnTo>
                  <a:pt x="1697" y="1932"/>
                </a:lnTo>
                <a:lnTo>
                  <a:pt x="1680" y="1927"/>
                </a:lnTo>
                <a:lnTo>
                  <a:pt x="1664" y="1922"/>
                </a:lnTo>
                <a:lnTo>
                  <a:pt x="1649" y="1916"/>
                </a:lnTo>
                <a:lnTo>
                  <a:pt x="1633" y="1908"/>
                </a:lnTo>
                <a:lnTo>
                  <a:pt x="1618" y="1901"/>
                </a:lnTo>
                <a:lnTo>
                  <a:pt x="1605" y="1893"/>
                </a:lnTo>
                <a:lnTo>
                  <a:pt x="1590" y="1883"/>
                </a:lnTo>
                <a:lnTo>
                  <a:pt x="1577" y="1875"/>
                </a:lnTo>
                <a:lnTo>
                  <a:pt x="1564" y="1863"/>
                </a:lnTo>
                <a:lnTo>
                  <a:pt x="1551" y="1853"/>
                </a:lnTo>
                <a:lnTo>
                  <a:pt x="1539" y="1841"/>
                </a:lnTo>
                <a:lnTo>
                  <a:pt x="1528" y="1830"/>
                </a:lnTo>
                <a:lnTo>
                  <a:pt x="1516" y="1817"/>
                </a:lnTo>
                <a:lnTo>
                  <a:pt x="1506" y="1804"/>
                </a:lnTo>
                <a:lnTo>
                  <a:pt x="1496" y="1790"/>
                </a:lnTo>
                <a:lnTo>
                  <a:pt x="1488" y="1776"/>
                </a:lnTo>
                <a:lnTo>
                  <a:pt x="1480" y="1761"/>
                </a:lnTo>
                <a:lnTo>
                  <a:pt x="1472" y="1746"/>
                </a:lnTo>
                <a:lnTo>
                  <a:pt x="1465" y="1732"/>
                </a:lnTo>
                <a:lnTo>
                  <a:pt x="1459" y="1717"/>
                </a:lnTo>
                <a:lnTo>
                  <a:pt x="1453" y="1700"/>
                </a:lnTo>
                <a:lnTo>
                  <a:pt x="1449" y="1683"/>
                </a:lnTo>
                <a:lnTo>
                  <a:pt x="1446" y="1667"/>
                </a:lnTo>
                <a:lnTo>
                  <a:pt x="1442" y="1649"/>
                </a:lnTo>
                <a:lnTo>
                  <a:pt x="1439" y="1632"/>
                </a:lnTo>
                <a:lnTo>
                  <a:pt x="1438" y="1615"/>
                </a:lnTo>
                <a:lnTo>
                  <a:pt x="1438" y="1597"/>
                </a:lnTo>
                <a:lnTo>
                  <a:pt x="1438" y="110"/>
                </a:lnTo>
                <a:lnTo>
                  <a:pt x="1213" y="0"/>
                </a:lnTo>
                <a:lnTo>
                  <a:pt x="0" y="2470"/>
                </a:lnTo>
                <a:lnTo>
                  <a:pt x="2110" y="2470"/>
                </a:lnTo>
                <a:lnTo>
                  <a:pt x="2657" y="2470"/>
                </a:lnTo>
                <a:lnTo>
                  <a:pt x="3480" y="2470"/>
                </a:lnTo>
                <a:lnTo>
                  <a:pt x="4313" y="1925"/>
                </a:lnTo>
                <a:lnTo>
                  <a:pt x="4313" y="1925"/>
                </a:lnTo>
                <a:lnTo>
                  <a:pt x="4287" y="1933"/>
                </a:lnTo>
                <a:lnTo>
                  <a:pt x="4261" y="1938"/>
                </a:lnTo>
                <a:lnTo>
                  <a:pt x="4233" y="1942"/>
                </a:lnTo>
                <a:lnTo>
                  <a:pt x="4205" y="1943"/>
                </a:lnTo>
                <a:lnTo>
                  <a:pt x="1784" y="194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7" name="Freeform 45">
            <a:extLst>
              <a:ext uri="{FF2B5EF4-FFF2-40B4-BE49-F238E27FC236}">
                <a16:creationId xmlns:a16="http://schemas.microsoft.com/office/drawing/2014/main" id="{5C5C8CA4-F2F8-46BD-91EC-EBD2E365D968}"/>
              </a:ext>
            </a:extLst>
          </p:cNvPr>
          <p:cNvSpPr>
            <a:spLocks/>
          </p:cNvSpPr>
          <p:nvPr/>
        </p:nvSpPr>
        <p:spPr bwMode="auto">
          <a:xfrm>
            <a:off x="7036908" y="5858119"/>
            <a:ext cx="343056" cy="552236"/>
          </a:xfrm>
          <a:custGeom>
            <a:avLst/>
            <a:gdLst/>
            <a:ahLst/>
            <a:cxnLst>
              <a:cxn ang="0">
                <a:pos x="440" y="167"/>
              </a:cxn>
              <a:cxn ang="0">
                <a:pos x="440" y="167"/>
              </a:cxn>
              <a:cxn ang="0">
                <a:pos x="424" y="145"/>
              </a:cxn>
              <a:cxn ang="0">
                <a:pos x="406" y="125"/>
              </a:cxn>
              <a:cxn ang="0">
                <a:pos x="389" y="107"/>
              </a:cxn>
              <a:cxn ang="0">
                <a:pos x="369" y="90"/>
              </a:cxn>
              <a:cxn ang="0">
                <a:pos x="349" y="74"/>
              </a:cxn>
              <a:cxn ang="0">
                <a:pos x="328" y="60"/>
              </a:cxn>
              <a:cxn ang="0">
                <a:pos x="306" y="48"/>
              </a:cxn>
              <a:cxn ang="0">
                <a:pos x="283" y="36"/>
              </a:cxn>
              <a:cxn ang="0">
                <a:pos x="260" y="26"/>
              </a:cxn>
              <a:cxn ang="0">
                <a:pos x="236" y="18"/>
              </a:cxn>
              <a:cxn ang="0">
                <a:pos x="213" y="12"/>
              </a:cxn>
              <a:cxn ang="0">
                <a:pos x="188" y="7"/>
              </a:cxn>
              <a:cxn ang="0">
                <a:pos x="163" y="3"/>
              </a:cxn>
              <a:cxn ang="0">
                <a:pos x="138" y="2"/>
              </a:cxn>
              <a:cxn ang="0">
                <a:pos x="113" y="0"/>
              </a:cxn>
              <a:cxn ang="0">
                <a:pos x="88" y="2"/>
              </a:cxn>
              <a:cxn ang="0">
                <a:pos x="88" y="562"/>
              </a:cxn>
              <a:cxn ang="0">
                <a:pos x="88" y="562"/>
              </a:cxn>
              <a:cxn ang="0">
                <a:pos x="88" y="578"/>
              </a:cxn>
              <a:cxn ang="0">
                <a:pos x="87" y="595"/>
              </a:cxn>
              <a:cxn ang="0">
                <a:pos x="85" y="611"/>
              </a:cxn>
              <a:cxn ang="0">
                <a:pos x="82" y="627"/>
              </a:cxn>
              <a:cxn ang="0">
                <a:pos x="75" y="658"/>
              </a:cxn>
              <a:cxn ang="0">
                <a:pos x="65" y="688"/>
              </a:cxn>
              <a:cxn ang="0">
                <a:pos x="52" y="716"/>
              </a:cxn>
              <a:cxn ang="0">
                <a:pos x="37" y="744"/>
              </a:cxn>
              <a:cxn ang="0">
                <a:pos x="20" y="769"/>
              </a:cxn>
              <a:cxn ang="0">
                <a:pos x="0" y="792"/>
              </a:cxn>
              <a:cxn ang="0">
                <a:pos x="272" y="614"/>
              </a:cxn>
              <a:cxn ang="0">
                <a:pos x="272" y="614"/>
              </a:cxn>
              <a:cxn ang="0">
                <a:pos x="303" y="591"/>
              </a:cxn>
              <a:cxn ang="0">
                <a:pos x="333" y="566"/>
              </a:cxn>
              <a:cxn ang="0">
                <a:pos x="361" y="540"/>
              </a:cxn>
              <a:cxn ang="0">
                <a:pos x="387" y="515"/>
              </a:cxn>
              <a:cxn ang="0">
                <a:pos x="410" y="489"/>
              </a:cxn>
              <a:cxn ang="0">
                <a:pos x="431" y="462"/>
              </a:cxn>
              <a:cxn ang="0">
                <a:pos x="450" y="435"/>
              </a:cxn>
              <a:cxn ang="0">
                <a:pos x="459" y="422"/>
              </a:cxn>
              <a:cxn ang="0">
                <a:pos x="465" y="407"/>
              </a:cxn>
              <a:cxn ang="0">
                <a:pos x="472" y="393"/>
              </a:cxn>
              <a:cxn ang="0">
                <a:pos x="477" y="380"/>
              </a:cxn>
              <a:cxn ang="0">
                <a:pos x="482" y="365"/>
              </a:cxn>
              <a:cxn ang="0">
                <a:pos x="486" y="351"/>
              </a:cxn>
              <a:cxn ang="0">
                <a:pos x="489" y="336"/>
              </a:cxn>
              <a:cxn ang="0">
                <a:pos x="490" y="321"/>
              </a:cxn>
              <a:cxn ang="0">
                <a:pos x="490" y="307"/>
              </a:cxn>
              <a:cxn ang="0">
                <a:pos x="490" y="292"/>
              </a:cxn>
              <a:cxn ang="0">
                <a:pos x="487" y="276"/>
              </a:cxn>
              <a:cxn ang="0">
                <a:pos x="485" y="261"/>
              </a:cxn>
              <a:cxn ang="0">
                <a:pos x="481" y="246"/>
              </a:cxn>
              <a:cxn ang="0">
                <a:pos x="475" y="230"/>
              </a:cxn>
              <a:cxn ang="0">
                <a:pos x="469" y="214"/>
              </a:cxn>
              <a:cxn ang="0">
                <a:pos x="460" y="199"/>
              </a:cxn>
              <a:cxn ang="0">
                <a:pos x="451" y="183"/>
              </a:cxn>
              <a:cxn ang="0">
                <a:pos x="440" y="167"/>
              </a:cxn>
              <a:cxn ang="0">
                <a:pos x="440" y="167"/>
              </a:cxn>
            </a:cxnLst>
            <a:rect l="0" t="0" r="r" b="b"/>
            <a:pathLst>
              <a:path w="490" h="792">
                <a:moveTo>
                  <a:pt x="440" y="167"/>
                </a:moveTo>
                <a:lnTo>
                  <a:pt x="440" y="167"/>
                </a:lnTo>
                <a:lnTo>
                  <a:pt x="424" y="145"/>
                </a:lnTo>
                <a:lnTo>
                  <a:pt x="406" y="125"/>
                </a:lnTo>
                <a:lnTo>
                  <a:pt x="389" y="107"/>
                </a:lnTo>
                <a:lnTo>
                  <a:pt x="369" y="90"/>
                </a:lnTo>
                <a:lnTo>
                  <a:pt x="349" y="74"/>
                </a:lnTo>
                <a:lnTo>
                  <a:pt x="328" y="60"/>
                </a:lnTo>
                <a:lnTo>
                  <a:pt x="306" y="48"/>
                </a:lnTo>
                <a:lnTo>
                  <a:pt x="283" y="36"/>
                </a:lnTo>
                <a:lnTo>
                  <a:pt x="260" y="26"/>
                </a:lnTo>
                <a:lnTo>
                  <a:pt x="236" y="18"/>
                </a:lnTo>
                <a:lnTo>
                  <a:pt x="213" y="12"/>
                </a:lnTo>
                <a:lnTo>
                  <a:pt x="188" y="7"/>
                </a:lnTo>
                <a:lnTo>
                  <a:pt x="163" y="3"/>
                </a:lnTo>
                <a:lnTo>
                  <a:pt x="138" y="2"/>
                </a:lnTo>
                <a:lnTo>
                  <a:pt x="113" y="0"/>
                </a:lnTo>
                <a:lnTo>
                  <a:pt x="88" y="2"/>
                </a:lnTo>
                <a:lnTo>
                  <a:pt x="88" y="562"/>
                </a:lnTo>
                <a:lnTo>
                  <a:pt x="88" y="562"/>
                </a:lnTo>
                <a:lnTo>
                  <a:pt x="88" y="578"/>
                </a:lnTo>
                <a:lnTo>
                  <a:pt x="87" y="595"/>
                </a:lnTo>
                <a:lnTo>
                  <a:pt x="85" y="611"/>
                </a:lnTo>
                <a:lnTo>
                  <a:pt x="82" y="627"/>
                </a:lnTo>
                <a:lnTo>
                  <a:pt x="75" y="658"/>
                </a:lnTo>
                <a:lnTo>
                  <a:pt x="65" y="688"/>
                </a:lnTo>
                <a:lnTo>
                  <a:pt x="52" y="716"/>
                </a:lnTo>
                <a:lnTo>
                  <a:pt x="37" y="744"/>
                </a:lnTo>
                <a:lnTo>
                  <a:pt x="20" y="769"/>
                </a:lnTo>
                <a:lnTo>
                  <a:pt x="0" y="792"/>
                </a:lnTo>
                <a:lnTo>
                  <a:pt x="272" y="614"/>
                </a:lnTo>
                <a:lnTo>
                  <a:pt x="272" y="614"/>
                </a:lnTo>
                <a:lnTo>
                  <a:pt x="303" y="591"/>
                </a:lnTo>
                <a:lnTo>
                  <a:pt x="333" y="566"/>
                </a:lnTo>
                <a:lnTo>
                  <a:pt x="361" y="540"/>
                </a:lnTo>
                <a:lnTo>
                  <a:pt x="387" y="515"/>
                </a:lnTo>
                <a:lnTo>
                  <a:pt x="410" y="489"/>
                </a:lnTo>
                <a:lnTo>
                  <a:pt x="431" y="462"/>
                </a:lnTo>
                <a:lnTo>
                  <a:pt x="450" y="435"/>
                </a:lnTo>
                <a:lnTo>
                  <a:pt x="459" y="422"/>
                </a:lnTo>
                <a:lnTo>
                  <a:pt x="465" y="407"/>
                </a:lnTo>
                <a:lnTo>
                  <a:pt x="472" y="393"/>
                </a:lnTo>
                <a:lnTo>
                  <a:pt x="477" y="380"/>
                </a:lnTo>
                <a:lnTo>
                  <a:pt x="482" y="365"/>
                </a:lnTo>
                <a:lnTo>
                  <a:pt x="486" y="351"/>
                </a:lnTo>
                <a:lnTo>
                  <a:pt x="489" y="336"/>
                </a:lnTo>
                <a:lnTo>
                  <a:pt x="490" y="321"/>
                </a:lnTo>
                <a:lnTo>
                  <a:pt x="490" y="307"/>
                </a:lnTo>
                <a:lnTo>
                  <a:pt x="490" y="292"/>
                </a:lnTo>
                <a:lnTo>
                  <a:pt x="487" y="276"/>
                </a:lnTo>
                <a:lnTo>
                  <a:pt x="485" y="261"/>
                </a:lnTo>
                <a:lnTo>
                  <a:pt x="481" y="246"/>
                </a:lnTo>
                <a:lnTo>
                  <a:pt x="475" y="230"/>
                </a:lnTo>
                <a:lnTo>
                  <a:pt x="469" y="214"/>
                </a:lnTo>
                <a:lnTo>
                  <a:pt x="460" y="199"/>
                </a:lnTo>
                <a:lnTo>
                  <a:pt x="451" y="183"/>
                </a:lnTo>
                <a:lnTo>
                  <a:pt x="440" y="167"/>
                </a:lnTo>
                <a:lnTo>
                  <a:pt x="440" y="167"/>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8" name="Freeform 49">
            <a:extLst>
              <a:ext uri="{FF2B5EF4-FFF2-40B4-BE49-F238E27FC236}">
                <a16:creationId xmlns:a16="http://schemas.microsoft.com/office/drawing/2014/main" id="{27AD47E0-02E8-4B5F-97A7-2116FD5FD774}"/>
              </a:ext>
            </a:extLst>
          </p:cNvPr>
          <p:cNvSpPr>
            <a:spLocks/>
          </p:cNvSpPr>
          <p:nvPr/>
        </p:nvSpPr>
        <p:spPr bwMode="auto">
          <a:xfrm>
            <a:off x="3968236" y="5036041"/>
            <a:ext cx="960137" cy="1742472"/>
          </a:xfrm>
          <a:custGeom>
            <a:avLst/>
            <a:gdLst/>
            <a:ahLst/>
            <a:cxnLst>
              <a:cxn ang="0">
                <a:pos x="519" y="2499"/>
              </a:cxn>
              <a:cxn ang="0">
                <a:pos x="1349" y="210"/>
              </a:cxn>
              <a:cxn ang="0">
                <a:pos x="1358" y="187"/>
              </a:cxn>
              <a:cxn ang="0">
                <a:pos x="1371" y="143"/>
              </a:cxn>
              <a:cxn ang="0">
                <a:pos x="1377" y="107"/>
              </a:cxn>
              <a:cxn ang="0">
                <a:pos x="1378" y="76"/>
              </a:cxn>
              <a:cxn ang="0">
                <a:pos x="1372" y="51"/>
              </a:cxn>
              <a:cxn ang="0">
                <a:pos x="1362" y="32"/>
              </a:cxn>
              <a:cxn ang="0">
                <a:pos x="1347" y="17"/>
              </a:cxn>
              <a:cxn ang="0">
                <a:pos x="1327" y="7"/>
              </a:cxn>
              <a:cxn ang="0">
                <a:pos x="1302" y="1"/>
              </a:cxn>
              <a:cxn ang="0">
                <a:pos x="1274" y="0"/>
              </a:cxn>
              <a:cxn ang="0">
                <a:pos x="1225" y="4"/>
              </a:cxn>
              <a:cxn ang="0">
                <a:pos x="1148" y="19"/>
              </a:cxn>
              <a:cxn ang="0">
                <a:pos x="1062" y="42"/>
              </a:cxn>
              <a:cxn ang="0">
                <a:pos x="918" y="87"/>
              </a:cxn>
              <a:cxn ang="0">
                <a:pos x="768" y="136"/>
              </a:cxn>
              <a:cxn ang="0">
                <a:pos x="667" y="165"/>
              </a:cxn>
              <a:cxn ang="0">
                <a:pos x="569" y="189"/>
              </a:cxn>
              <a:cxn ang="0">
                <a:pos x="477" y="203"/>
              </a:cxn>
              <a:cxn ang="0">
                <a:pos x="433" y="206"/>
              </a:cxn>
              <a:cxn ang="0">
                <a:pos x="392" y="205"/>
              </a:cxn>
              <a:cxn ang="0">
                <a:pos x="354" y="201"/>
              </a:cxn>
              <a:cxn ang="0">
                <a:pos x="319" y="194"/>
              </a:cxn>
              <a:cxn ang="0">
                <a:pos x="287" y="182"/>
              </a:cxn>
              <a:cxn ang="0">
                <a:pos x="36" y="1714"/>
              </a:cxn>
              <a:cxn ang="0">
                <a:pos x="20" y="1762"/>
              </a:cxn>
              <a:cxn ang="0">
                <a:pos x="8" y="1810"/>
              </a:cxn>
              <a:cxn ang="0">
                <a:pos x="1" y="1860"/>
              </a:cxn>
              <a:cxn ang="0">
                <a:pos x="0" y="1908"/>
              </a:cxn>
              <a:cxn ang="0">
                <a:pos x="1" y="1957"/>
              </a:cxn>
              <a:cxn ang="0">
                <a:pos x="7" y="2005"/>
              </a:cxn>
              <a:cxn ang="0">
                <a:pos x="17" y="2053"/>
              </a:cxn>
              <a:cxn ang="0">
                <a:pos x="32" y="2099"/>
              </a:cxn>
              <a:cxn ang="0">
                <a:pos x="49" y="2143"/>
              </a:cxn>
              <a:cxn ang="0">
                <a:pos x="72" y="2186"/>
              </a:cxn>
              <a:cxn ang="0">
                <a:pos x="97" y="2225"/>
              </a:cxn>
              <a:cxn ang="0">
                <a:pos x="125" y="2263"/>
              </a:cxn>
              <a:cxn ang="0">
                <a:pos x="158" y="2296"/>
              </a:cxn>
              <a:cxn ang="0">
                <a:pos x="194" y="2327"/>
              </a:cxn>
              <a:cxn ang="0">
                <a:pos x="232" y="2355"/>
              </a:cxn>
              <a:cxn ang="0">
                <a:pos x="273" y="2378"/>
              </a:cxn>
            </a:cxnLst>
            <a:rect l="0" t="0" r="r" b="b"/>
            <a:pathLst>
              <a:path w="1378" h="2499">
                <a:moveTo>
                  <a:pt x="273" y="2378"/>
                </a:moveTo>
                <a:lnTo>
                  <a:pt x="519" y="2499"/>
                </a:lnTo>
                <a:lnTo>
                  <a:pt x="642" y="2182"/>
                </a:lnTo>
                <a:lnTo>
                  <a:pt x="1349" y="210"/>
                </a:lnTo>
                <a:lnTo>
                  <a:pt x="1349" y="210"/>
                </a:lnTo>
                <a:lnTo>
                  <a:pt x="1358" y="187"/>
                </a:lnTo>
                <a:lnTo>
                  <a:pt x="1366" y="164"/>
                </a:lnTo>
                <a:lnTo>
                  <a:pt x="1371" y="143"/>
                </a:lnTo>
                <a:lnTo>
                  <a:pt x="1374" y="124"/>
                </a:lnTo>
                <a:lnTo>
                  <a:pt x="1377" y="107"/>
                </a:lnTo>
                <a:lnTo>
                  <a:pt x="1378" y="91"/>
                </a:lnTo>
                <a:lnTo>
                  <a:pt x="1378" y="76"/>
                </a:lnTo>
                <a:lnTo>
                  <a:pt x="1376" y="63"/>
                </a:lnTo>
                <a:lnTo>
                  <a:pt x="1372" y="51"/>
                </a:lnTo>
                <a:lnTo>
                  <a:pt x="1368" y="41"/>
                </a:lnTo>
                <a:lnTo>
                  <a:pt x="1362" y="32"/>
                </a:lnTo>
                <a:lnTo>
                  <a:pt x="1354" y="24"/>
                </a:lnTo>
                <a:lnTo>
                  <a:pt x="1347" y="17"/>
                </a:lnTo>
                <a:lnTo>
                  <a:pt x="1337" y="12"/>
                </a:lnTo>
                <a:lnTo>
                  <a:pt x="1327" y="7"/>
                </a:lnTo>
                <a:lnTo>
                  <a:pt x="1315" y="4"/>
                </a:lnTo>
                <a:lnTo>
                  <a:pt x="1302" y="1"/>
                </a:lnTo>
                <a:lnTo>
                  <a:pt x="1289" y="0"/>
                </a:lnTo>
                <a:lnTo>
                  <a:pt x="1274" y="0"/>
                </a:lnTo>
                <a:lnTo>
                  <a:pt x="1259" y="0"/>
                </a:lnTo>
                <a:lnTo>
                  <a:pt x="1225" y="4"/>
                </a:lnTo>
                <a:lnTo>
                  <a:pt x="1188" y="10"/>
                </a:lnTo>
                <a:lnTo>
                  <a:pt x="1148" y="19"/>
                </a:lnTo>
                <a:lnTo>
                  <a:pt x="1106" y="30"/>
                </a:lnTo>
                <a:lnTo>
                  <a:pt x="1062" y="42"/>
                </a:lnTo>
                <a:lnTo>
                  <a:pt x="1015" y="56"/>
                </a:lnTo>
                <a:lnTo>
                  <a:pt x="918" y="87"/>
                </a:lnTo>
                <a:lnTo>
                  <a:pt x="819" y="119"/>
                </a:lnTo>
                <a:lnTo>
                  <a:pt x="768" y="136"/>
                </a:lnTo>
                <a:lnTo>
                  <a:pt x="717" y="152"/>
                </a:lnTo>
                <a:lnTo>
                  <a:pt x="667" y="165"/>
                </a:lnTo>
                <a:lnTo>
                  <a:pt x="617" y="178"/>
                </a:lnTo>
                <a:lnTo>
                  <a:pt x="569" y="189"/>
                </a:lnTo>
                <a:lnTo>
                  <a:pt x="522" y="196"/>
                </a:lnTo>
                <a:lnTo>
                  <a:pt x="477" y="203"/>
                </a:lnTo>
                <a:lnTo>
                  <a:pt x="455" y="205"/>
                </a:lnTo>
                <a:lnTo>
                  <a:pt x="433" y="206"/>
                </a:lnTo>
                <a:lnTo>
                  <a:pt x="412" y="206"/>
                </a:lnTo>
                <a:lnTo>
                  <a:pt x="392" y="205"/>
                </a:lnTo>
                <a:lnTo>
                  <a:pt x="373" y="204"/>
                </a:lnTo>
                <a:lnTo>
                  <a:pt x="354" y="201"/>
                </a:lnTo>
                <a:lnTo>
                  <a:pt x="335" y="198"/>
                </a:lnTo>
                <a:lnTo>
                  <a:pt x="319" y="194"/>
                </a:lnTo>
                <a:lnTo>
                  <a:pt x="302" y="188"/>
                </a:lnTo>
                <a:lnTo>
                  <a:pt x="287" y="182"/>
                </a:lnTo>
                <a:lnTo>
                  <a:pt x="36" y="1714"/>
                </a:lnTo>
                <a:lnTo>
                  <a:pt x="36" y="1714"/>
                </a:lnTo>
                <a:lnTo>
                  <a:pt x="27" y="1738"/>
                </a:lnTo>
                <a:lnTo>
                  <a:pt x="20" y="1762"/>
                </a:lnTo>
                <a:lnTo>
                  <a:pt x="13" y="1787"/>
                </a:lnTo>
                <a:lnTo>
                  <a:pt x="8" y="1810"/>
                </a:lnTo>
                <a:lnTo>
                  <a:pt x="5" y="1835"/>
                </a:lnTo>
                <a:lnTo>
                  <a:pt x="1" y="1860"/>
                </a:lnTo>
                <a:lnTo>
                  <a:pt x="0" y="1883"/>
                </a:lnTo>
                <a:lnTo>
                  <a:pt x="0" y="1908"/>
                </a:lnTo>
                <a:lnTo>
                  <a:pt x="0" y="1933"/>
                </a:lnTo>
                <a:lnTo>
                  <a:pt x="1" y="1957"/>
                </a:lnTo>
                <a:lnTo>
                  <a:pt x="3" y="1982"/>
                </a:lnTo>
                <a:lnTo>
                  <a:pt x="7" y="2005"/>
                </a:lnTo>
                <a:lnTo>
                  <a:pt x="12" y="2029"/>
                </a:lnTo>
                <a:lnTo>
                  <a:pt x="17" y="2053"/>
                </a:lnTo>
                <a:lnTo>
                  <a:pt x="25" y="2076"/>
                </a:lnTo>
                <a:lnTo>
                  <a:pt x="32" y="2099"/>
                </a:lnTo>
                <a:lnTo>
                  <a:pt x="41" y="2121"/>
                </a:lnTo>
                <a:lnTo>
                  <a:pt x="49" y="2143"/>
                </a:lnTo>
                <a:lnTo>
                  <a:pt x="61" y="2164"/>
                </a:lnTo>
                <a:lnTo>
                  <a:pt x="72" y="2186"/>
                </a:lnTo>
                <a:lnTo>
                  <a:pt x="84" y="2205"/>
                </a:lnTo>
                <a:lnTo>
                  <a:pt x="97" y="2225"/>
                </a:lnTo>
                <a:lnTo>
                  <a:pt x="110" y="2244"/>
                </a:lnTo>
                <a:lnTo>
                  <a:pt x="125" y="2263"/>
                </a:lnTo>
                <a:lnTo>
                  <a:pt x="141" y="2280"/>
                </a:lnTo>
                <a:lnTo>
                  <a:pt x="158" y="2296"/>
                </a:lnTo>
                <a:lnTo>
                  <a:pt x="175" y="2312"/>
                </a:lnTo>
                <a:lnTo>
                  <a:pt x="194" y="2327"/>
                </a:lnTo>
                <a:lnTo>
                  <a:pt x="212" y="2342"/>
                </a:lnTo>
                <a:lnTo>
                  <a:pt x="232" y="2355"/>
                </a:lnTo>
                <a:lnTo>
                  <a:pt x="252" y="2367"/>
                </a:lnTo>
                <a:lnTo>
                  <a:pt x="273" y="2378"/>
                </a:lnTo>
                <a:lnTo>
                  <a:pt x="273" y="237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49" name="Freeform 51">
            <a:extLst>
              <a:ext uri="{FF2B5EF4-FFF2-40B4-BE49-F238E27FC236}">
                <a16:creationId xmlns:a16="http://schemas.microsoft.com/office/drawing/2014/main" id="{DA5E8E03-F127-4F96-9A5B-5C296F9844FD}"/>
              </a:ext>
            </a:extLst>
          </p:cNvPr>
          <p:cNvSpPr>
            <a:spLocks/>
          </p:cNvSpPr>
          <p:nvPr/>
        </p:nvSpPr>
        <p:spPr bwMode="auto">
          <a:xfrm>
            <a:off x="4164864" y="4452429"/>
            <a:ext cx="1263448" cy="1033351"/>
          </a:xfrm>
          <a:custGeom>
            <a:avLst/>
            <a:gdLst/>
            <a:ahLst/>
            <a:cxnLst>
              <a:cxn ang="0">
                <a:pos x="111" y="1483"/>
              </a:cxn>
              <a:cxn ang="0">
                <a:pos x="1373" y="935"/>
              </a:cxn>
              <a:cxn ang="0">
                <a:pos x="1417" y="915"/>
              </a:cxn>
              <a:cxn ang="0">
                <a:pos x="1497" y="873"/>
              </a:cxn>
              <a:cxn ang="0">
                <a:pos x="1566" y="827"/>
              </a:cxn>
              <a:cxn ang="0">
                <a:pos x="1626" y="778"/>
              </a:cxn>
              <a:cxn ang="0">
                <a:pos x="1675" y="727"/>
              </a:cxn>
              <a:cxn ang="0">
                <a:pos x="1717" y="675"/>
              </a:cxn>
              <a:cxn ang="0">
                <a:pos x="1750" y="619"/>
              </a:cxn>
              <a:cxn ang="0">
                <a:pos x="1775" y="563"/>
              </a:cxn>
              <a:cxn ang="0">
                <a:pos x="1794" y="505"/>
              </a:cxn>
              <a:cxn ang="0">
                <a:pos x="1805" y="446"/>
              </a:cxn>
              <a:cxn ang="0">
                <a:pos x="1810" y="386"/>
              </a:cxn>
              <a:cxn ang="0">
                <a:pos x="1810" y="326"/>
              </a:cxn>
              <a:cxn ang="0">
                <a:pos x="1805" y="264"/>
              </a:cxn>
              <a:cxn ang="0">
                <a:pos x="1796" y="203"/>
              </a:cxn>
              <a:cxn ang="0">
                <a:pos x="1782" y="142"/>
              </a:cxn>
              <a:cxn ang="0">
                <a:pos x="1756" y="52"/>
              </a:cxn>
              <a:cxn ang="0">
                <a:pos x="1754" y="44"/>
              </a:cxn>
              <a:cxn ang="0">
                <a:pos x="1746" y="29"/>
              </a:cxn>
              <a:cxn ang="0">
                <a:pos x="1736" y="18"/>
              </a:cxn>
              <a:cxn ang="0">
                <a:pos x="1725" y="9"/>
              </a:cxn>
              <a:cxn ang="0">
                <a:pos x="1713" y="3"/>
              </a:cxn>
              <a:cxn ang="0">
                <a:pos x="1699" y="0"/>
              </a:cxn>
              <a:cxn ang="0">
                <a:pos x="1684" y="1"/>
              </a:cxn>
              <a:cxn ang="0">
                <a:pos x="1661" y="8"/>
              </a:cxn>
              <a:cxn ang="0">
                <a:pos x="329" y="586"/>
              </a:cxn>
              <a:cxn ang="0">
                <a:pos x="285" y="608"/>
              </a:cxn>
              <a:cxn ang="0">
                <a:pos x="241" y="634"/>
              </a:cxn>
              <a:cxn ang="0">
                <a:pos x="201" y="664"/>
              </a:cxn>
              <a:cxn ang="0">
                <a:pos x="165" y="696"/>
              </a:cxn>
              <a:cxn ang="0">
                <a:pos x="132" y="732"/>
              </a:cxn>
              <a:cxn ang="0">
                <a:pos x="102" y="771"/>
              </a:cxn>
              <a:cxn ang="0">
                <a:pos x="75" y="812"/>
              </a:cxn>
              <a:cxn ang="0">
                <a:pos x="52" y="854"/>
              </a:cxn>
              <a:cxn ang="0">
                <a:pos x="34" y="898"/>
              </a:cxn>
              <a:cxn ang="0">
                <a:pos x="19" y="944"/>
              </a:cxn>
              <a:cxn ang="0">
                <a:pos x="8" y="990"/>
              </a:cxn>
              <a:cxn ang="0">
                <a:pos x="1" y="1037"/>
              </a:cxn>
              <a:cxn ang="0">
                <a:pos x="0" y="1083"/>
              </a:cxn>
              <a:cxn ang="0">
                <a:pos x="3" y="1130"/>
              </a:cxn>
              <a:cxn ang="0">
                <a:pos x="10" y="1177"/>
              </a:cxn>
              <a:cxn ang="0">
                <a:pos x="24" y="1223"/>
              </a:cxn>
            </a:cxnLst>
            <a:rect l="0" t="0" r="r" b="b"/>
            <a:pathLst>
              <a:path w="1811" h="1483">
                <a:moveTo>
                  <a:pt x="24" y="1223"/>
                </a:moveTo>
                <a:lnTo>
                  <a:pt x="111" y="1483"/>
                </a:lnTo>
                <a:lnTo>
                  <a:pt x="424" y="1348"/>
                </a:lnTo>
                <a:lnTo>
                  <a:pt x="1373" y="935"/>
                </a:lnTo>
                <a:lnTo>
                  <a:pt x="1373" y="935"/>
                </a:lnTo>
                <a:lnTo>
                  <a:pt x="1417" y="915"/>
                </a:lnTo>
                <a:lnTo>
                  <a:pt x="1458" y="894"/>
                </a:lnTo>
                <a:lnTo>
                  <a:pt x="1497" y="873"/>
                </a:lnTo>
                <a:lnTo>
                  <a:pt x="1533" y="850"/>
                </a:lnTo>
                <a:lnTo>
                  <a:pt x="1566" y="827"/>
                </a:lnTo>
                <a:lnTo>
                  <a:pt x="1597" y="803"/>
                </a:lnTo>
                <a:lnTo>
                  <a:pt x="1626" y="778"/>
                </a:lnTo>
                <a:lnTo>
                  <a:pt x="1652" y="753"/>
                </a:lnTo>
                <a:lnTo>
                  <a:pt x="1675" y="727"/>
                </a:lnTo>
                <a:lnTo>
                  <a:pt x="1698" y="701"/>
                </a:lnTo>
                <a:lnTo>
                  <a:pt x="1717" y="675"/>
                </a:lnTo>
                <a:lnTo>
                  <a:pt x="1734" y="648"/>
                </a:lnTo>
                <a:lnTo>
                  <a:pt x="1750" y="619"/>
                </a:lnTo>
                <a:lnTo>
                  <a:pt x="1764" y="592"/>
                </a:lnTo>
                <a:lnTo>
                  <a:pt x="1775" y="563"/>
                </a:lnTo>
                <a:lnTo>
                  <a:pt x="1785" y="535"/>
                </a:lnTo>
                <a:lnTo>
                  <a:pt x="1794" y="505"/>
                </a:lnTo>
                <a:lnTo>
                  <a:pt x="1800" y="476"/>
                </a:lnTo>
                <a:lnTo>
                  <a:pt x="1805" y="446"/>
                </a:lnTo>
                <a:lnTo>
                  <a:pt x="1808" y="417"/>
                </a:lnTo>
                <a:lnTo>
                  <a:pt x="1810" y="386"/>
                </a:lnTo>
                <a:lnTo>
                  <a:pt x="1811" y="356"/>
                </a:lnTo>
                <a:lnTo>
                  <a:pt x="1810" y="326"/>
                </a:lnTo>
                <a:lnTo>
                  <a:pt x="1808" y="295"/>
                </a:lnTo>
                <a:lnTo>
                  <a:pt x="1805" y="264"/>
                </a:lnTo>
                <a:lnTo>
                  <a:pt x="1801" y="234"/>
                </a:lnTo>
                <a:lnTo>
                  <a:pt x="1796" y="203"/>
                </a:lnTo>
                <a:lnTo>
                  <a:pt x="1790" y="173"/>
                </a:lnTo>
                <a:lnTo>
                  <a:pt x="1782" y="142"/>
                </a:lnTo>
                <a:lnTo>
                  <a:pt x="1775" y="112"/>
                </a:lnTo>
                <a:lnTo>
                  <a:pt x="1756" y="52"/>
                </a:lnTo>
                <a:lnTo>
                  <a:pt x="1756" y="52"/>
                </a:lnTo>
                <a:lnTo>
                  <a:pt x="1754" y="44"/>
                </a:lnTo>
                <a:lnTo>
                  <a:pt x="1750" y="36"/>
                </a:lnTo>
                <a:lnTo>
                  <a:pt x="1746" y="29"/>
                </a:lnTo>
                <a:lnTo>
                  <a:pt x="1741" y="22"/>
                </a:lnTo>
                <a:lnTo>
                  <a:pt x="1736" y="18"/>
                </a:lnTo>
                <a:lnTo>
                  <a:pt x="1731" y="13"/>
                </a:lnTo>
                <a:lnTo>
                  <a:pt x="1725" y="9"/>
                </a:lnTo>
                <a:lnTo>
                  <a:pt x="1719" y="5"/>
                </a:lnTo>
                <a:lnTo>
                  <a:pt x="1713" y="3"/>
                </a:lnTo>
                <a:lnTo>
                  <a:pt x="1705" y="1"/>
                </a:lnTo>
                <a:lnTo>
                  <a:pt x="1699" y="0"/>
                </a:lnTo>
                <a:lnTo>
                  <a:pt x="1692" y="0"/>
                </a:lnTo>
                <a:lnTo>
                  <a:pt x="1684" y="1"/>
                </a:lnTo>
                <a:lnTo>
                  <a:pt x="1677" y="3"/>
                </a:lnTo>
                <a:lnTo>
                  <a:pt x="1661" y="8"/>
                </a:lnTo>
                <a:lnTo>
                  <a:pt x="329" y="586"/>
                </a:lnTo>
                <a:lnTo>
                  <a:pt x="329" y="586"/>
                </a:lnTo>
                <a:lnTo>
                  <a:pt x="307" y="596"/>
                </a:lnTo>
                <a:lnTo>
                  <a:pt x="285" y="608"/>
                </a:lnTo>
                <a:lnTo>
                  <a:pt x="262" y="620"/>
                </a:lnTo>
                <a:lnTo>
                  <a:pt x="241" y="634"/>
                </a:lnTo>
                <a:lnTo>
                  <a:pt x="221" y="649"/>
                </a:lnTo>
                <a:lnTo>
                  <a:pt x="201" y="664"/>
                </a:lnTo>
                <a:lnTo>
                  <a:pt x="183" y="680"/>
                </a:lnTo>
                <a:lnTo>
                  <a:pt x="165" y="696"/>
                </a:lnTo>
                <a:lnTo>
                  <a:pt x="148" y="714"/>
                </a:lnTo>
                <a:lnTo>
                  <a:pt x="132" y="732"/>
                </a:lnTo>
                <a:lnTo>
                  <a:pt x="117" y="751"/>
                </a:lnTo>
                <a:lnTo>
                  <a:pt x="102" y="771"/>
                </a:lnTo>
                <a:lnTo>
                  <a:pt x="88" y="791"/>
                </a:lnTo>
                <a:lnTo>
                  <a:pt x="75" y="812"/>
                </a:lnTo>
                <a:lnTo>
                  <a:pt x="63" y="833"/>
                </a:lnTo>
                <a:lnTo>
                  <a:pt x="52" y="854"/>
                </a:lnTo>
                <a:lnTo>
                  <a:pt x="42" y="875"/>
                </a:lnTo>
                <a:lnTo>
                  <a:pt x="34" y="898"/>
                </a:lnTo>
                <a:lnTo>
                  <a:pt x="26" y="920"/>
                </a:lnTo>
                <a:lnTo>
                  <a:pt x="19" y="944"/>
                </a:lnTo>
                <a:lnTo>
                  <a:pt x="12" y="966"/>
                </a:lnTo>
                <a:lnTo>
                  <a:pt x="8" y="990"/>
                </a:lnTo>
                <a:lnTo>
                  <a:pt x="4" y="1013"/>
                </a:lnTo>
                <a:lnTo>
                  <a:pt x="1" y="1037"/>
                </a:lnTo>
                <a:lnTo>
                  <a:pt x="0" y="1061"/>
                </a:lnTo>
                <a:lnTo>
                  <a:pt x="0" y="1083"/>
                </a:lnTo>
                <a:lnTo>
                  <a:pt x="1" y="1107"/>
                </a:lnTo>
                <a:lnTo>
                  <a:pt x="3" y="1130"/>
                </a:lnTo>
                <a:lnTo>
                  <a:pt x="6" y="1154"/>
                </a:lnTo>
                <a:lnTo>
                  <a:pt x="10" y="1177"/>
                </a:lnTo>
                <a:lnTo>
                  <a:pt x="16" y="1200"/>
                </a:lnTo>
                <a:lnTo>
                  <a:pt x="24" y="1223"/>
                </a:lnTo>
                <a:lnTo>
                  <a:pt x="24" y="122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0" name="Freeform 52">
            <a:extLst>
              <a:ext uri="{FF2B5EF4-FFF2-40B4-BE49-F238E27FC236}">
                <a16:creationId xmlns:a16="http://schemas.microsoft.com/office/drawing/2014/main" id="{B81F7F0A-6800-42B6-9208-793CC76B872D}"/>
              </a:ext>
            </a:extLst>
          </p:cNvPr>
          <p:cNvSpPr>
            <a:spLocks/>
          </p:cNvSpPr>
          <p:nvPr/>
        </p:nvSpPr>
        <p:spPr bwMode="auto">
          <a:xfrm>
            <a:off x="4915821" y="4446153"/>
            <a:ext cx="476931" cy="269843"/>
          </a:xfrm>
          <a:custGeom>
            <a:avLst/>
            <a:gdLst/>
            <a:ahLst/>
            <a:cxnLst>
              <a:cxn ang="0">
                <a:pos x="678" y="39"/>
              </a:cxn>
              <a:cxn ang="0">
                <a:pos x="678" y="39"/>
              </a:cxn>
              <a:cxn ang="0">
                <a:pos x="674" y="30"/>
              </a:cxn>
              <a:cxn ang="0">
                <a:pos x="670" y="23"/>
              </a:cxn>
              <a:cxn ang="0">
                <a:pos x="666" y="16"/>
              </a:cxn>
              <a:cxn ang="0">
                <a:pos x="661" y="11"/>
              </a:cxn>
              <a:cxn ang="0">
                <a:pos x="656" y="8"/>
              </a:cxn>
              <a:cxn ang="0">
                <a:pos x="651" y="5"/>
              </a:cxn>
              <a:cxn ang="0">
                <a:pos x="645" y="3"/>
              </a:cxn>
              <a:cxn ang="0">
                <a:pos x="640" y="1"/>
              </a:cxn>
              <a:cxn ang="0">
                <a:pos x="629" y="0"/>
              </a:cxn>
              <a:cxn ang="0">
                <a:pos x="618" y="3"/>
              </a:cxn>
              <a:cxn ang="0">
                <a:pos x="608" y="5"/>
              </a:cxn>
              <a:cxn ang="0">
                <a:pos x="599" y="9"/>
              </a:cxn>
              <a:cxn ang="0">
                <a:pos x="0" y="271"/>
              </a:cxn>
              <a:cxn ang="0">
                <a:pos x="0" y="271"/>
              </a:cxn>
              <a:cxn ang="0">
                <a:pos x="11" y="291"/>
              </a:cxn>
              <a:cxn ang="0">
                <a:pos x="24" y="307"/>
              </a:cxn>
              <a:cxn ang="0">
                <a:pos x="37" y="323"/>
              </a:cxn>
              <a:cxn ang="0">
                <a:pos x="51" y="336"/>
              </a:cxn>
              <a:cxn ang="0">
                <a:pos x="67" y="348"/>
              </a:cxn>
              <a:cxn ang="0">
                <a:pos x="83" y="358"/>
              </a:cxn>
              <a:cxn ang="0">
                <a:pos x="101" y="367"/>
              </a:cxn>
              <a:cxn ang="0">
                <a:pos x="119" y="374"/>
              </a:cxn>
              <a:cxn ang="0">
                <a:pos x="138" y="381"/>
              </a:cxn>
              <a:cxn ang="0">
                <a:pos x="158" y="384"/>
              </a:cxn>
              <a:cxn ang="0">
                <a:pos x="178" y="387"/>
              </a:cxn>
              <a:cxn ang="0">
                <a:pos x="199" y="389"/>
              </a:cxn>
              <a:cxn ang="0">
                <a:pos x="220" y="389"/>
              </a:cxn>
              <a:cxn ang="0">
                <a:pos x="243" y="388"/>
              </a:cxn>
              <a:cxn ang="0">
                <a:pos x="265" y="386"/>
              </a:cxn>
              <a:cxn ang="0">
                <a:pos x="287" y="382"/>
              </a:cxn>
              <a:cxn ang="0">
                <a:pos x="311" y="378"/>
              </a:cxn>
              <a:cxn ang="0">
                <a:pos x="333" y="372"/>
              </a:cxn>
              <a:cxn ang="0">
                <a:pos x="357" y="366"/>
              </a:cxn>
              <a:cxn ang="0">
                <a:pos x="380" y="358"/>
              </a:cxn>
              <a:cxn ang="0">
                <a:pos x="404" y="350"/>
              </a:cxn>
              <a:cxn ang="0">
                <a:pos x="428" y="340"/>
              </a:cxn>
              <a:cxn ang="0">
                <a:pos x="451" y="330"/>
              </a:cxn>
              <a:cxn ang="0">
                <a:pos x="475" y="318"/>
              </a:cxn>
              <a:cxn ang="0">
                <a:pos x="521" y="295"/>
              </a:cxn>
              <a:cxn ang="0">
                <a:pos x="564" y="267"/>
              </a:cxn>
              <a:cxn ang="0">
                <a:pos x="608" y="239"/>
              </a:cxn>
              <a:cxn ang="0">
                <a:pos x="648" y="208"/>
              </a:cxn>
              <a:cxn ang="0">
                <a:pos x="648" y="208"/>
              </a:cxn>
              <a:cxn ang="0">
                <a:pos x="654" y="203"/>
              </a:cxn>
              <a:cxn ang="0">
                <a:pos x="659" y="195"/>
              </a:cxn>
              <a:cxn ang="0">
                <a:pos x="664" y="188"/>
              </a:cxn>
              <a:cxn ang="0">
                <a:pos x="669" y="180"/>
              </a:cxn>
              <a:cxn ang="0">
                <a:pos x="676" y="161"/>
              </a:cxn>
              <a:cxn ang="0">
                <a:pos x="683" y="138"/>
              </a:cxn>
              <a:cxn ang="0">
                <a:pos x="686" y="113"/>
              </a:cxn>
              <a:cxn ang="0">
                <a:pos x="686" y="101"/>
              </a:cxn>
              <a:cxn ang="0">
                <a:pos x="686" y="88"/>
              </a:cxn>
              <a:cxn ang="0">
                <a:pos x="685" y="76"/>
              </a:cxn>
              <a:cxn ang="0">
                <a:pos x="684" y="64"/>
              </a:cxn>
              <a:cxn ang="0">
                <a:pos x="681" y="51"/>
              </a:cxn>
              <a:cxn ang="0">
                <a:pos x="678" y="39"/>
              </a:cxn>
              <a:cxn ang="0">
                <a:pos x="678" y="39"/>
              </a:cxn>
            </a:cxnLst>
            <a:rect l="0" t="0" r="r" b="b"/>
            <a:pathLst>
              <a:path w="686" h="389">
                <a:moveTo>
                  <a:pt x="678" y="39"/>
                </a:moveTo>
                <a:lnTo>
                  <a:pt x="678" y="39"/>
                </a:lnTo>
                <a:lnTo>
                  <a:pt x="674" y="30"/>
                </a:lnTo>
                <a:lnTo>
                  <a:pt x="670" y="23"/>
                </a:lnTo>
                <a:lnTo>
                  <a:pt x="666" y="16"/>
                </a:lnTo>
                <a:lnTo>
                  <a:pt x="661" y="11"/>
                </a:lnTo>
                <a:lnTo>
                  <a:pt x="656" y="8"/>
                </a:lnTo>
                <a:lnTo>
                  <a:pt x="651" y="5"/>
                </a:lnTo>
                <a:lnTo>
                  <a:pt x="645" y="3"/>
                </a:lnTo>
                <a:lnTo>
                  <a:pt x="640" y="1"/>
                </a:lnTo>
                <a:lnTo>
                  <a:pt x="629" y="0"/>
                </a:lnTo>
                <a:lnTo>
                  <a:pt x="618" y="3"/>
                </a:lnTo>
                <a:lnTo>
                  <a:pt x="608" y="5"/>
                </a:lnTo>
                <a:lnTo>
                  <a:pt x="599" y="9"/>
                </a:lnTo>
                <a:lnTo>
                  <a:pt x="0" y="271"/>
                </a:lnTo>
                <a:lnTo>
                  <a:pt x="0" y="271"/>
                </a:lnTo>
                <a:lnTo>
                  <a:pt x="11" y="291"/>
                </a:lnTo>
                <a:lnTo>
                  <a:pt x="24" y="307"/>
                </a:lnTo>
                <a:lnTo>
                  <a:pt x="37" y="323"/>
                </a:lnTo>
                <a:lnTo>
                  <a:pt x="51" y="336"/>
                </a:lnTo>
                <a:lnTo>
                  <a:pt x="67" y="348"/>
                </a:lnTo>
                <a:lnTo>
                  <a:pt x="83" y="358"/>
                </a:lnTo>
                <a:lnTo>
                  <a:pt x="101" y="367"/>
                </a:lnTo>
                <a:lnTo>
                  <a:pt x="119" y="374"/>
                </a:lnTo>
                <a:lnTo>
                  <a:pt x="138" y="381"/>
                </a:lnTo>
                <a:lnTo>
                  <a:pt x="158" y="384"/>
                </a:lnTo>
                <a:lnTo>
                  <a:pt x="178" y="387"/>
                </a:lnTo>
                <a:lnTo>
                  <a:pt x="199" y="389"/>
                </a:lnTo>
                <a:lnTo>
                  <a:pt x="220" y="389"/>
                </a:lnTo>
                <a:lnTo>
                  <a:pt x="243" y="388"/>
                </a:lnTo>
                <a:lnTo>
                  <a:pt x="265" y="386"/>
                </a:lnTo>
                <a:lnTo>
                  <a:pt x="287" y="382"/>
                </a:lnTo>
                <a:lnTo>
                  <a:pt x="311" y="378"/>
                </a:lnTo>
                <a:lnTo>
                  <a:pt x="333" y="372"/>
                </a:lnTo>
                <a:lnTo>
                  <a:pt x="357" y="366"/>
                </a:lnTo>
                <a:lnTo>
                  <a:pt x="380" y="358"/>
                </a:lnTo>
                <a:lnTo>
                  <a:pt x="404" y="350"/>
                </a:lnTo>
                <a:lnTo>
                  <a:pt x="428" y="340"/>
                </a:lnTo>
                <a:lnTo>
                  <a:pt x="451" y="330"/>
                </a:lnTo>
                <a:lnTo>
                  <a:pt x="475" y="318"/>
                </a:lnTo>
                <a:lnTo>
                  <a:pt x="521" y="295"/>
                </a:lnTo>
                <a:lnTo>
                  <a:pt x="564" y="267"/>
                </a:lnTo>
                <a:lnTo>
                  <a:pt x="608" y="239"/>
                </a:lnTo>
                <a:lnTo>
                  <a:pt x="648" y="208"/>
                </a:lnTo>
                <a:lnTo>
                  <a:pt x="648" y="208"/>
                </a:lnTo>
                <a:lnTo>
                  <a:pt x="654" y="203"/>
                </a:lnTo>
                <a:lnTo>
                  <a:pt x="659" y="195"/>
                </a:lnTo>
                <a:lnTo>
                  <a:pt x="664" y="188"/>
                </a:lnTo>
                <a:lnTo>
                  <a:pt x="669" y="180"/>
                </a:lnTo>
                <a:lnTo>
                  <a:pt x="676" y="161"/>
                </a:lnTo>
                <a:lnTo>
                  <a:pt x="683" y="138"/>
                </a:lnTo>
                <a:lnTo>
                  <a:pt x="686" y="113"/>
                </a:lnTo>
                <a:lnTo>
                  <a:pt x="686" y="101"/>
                </a:lnTo>
                <a:lnTo>
                  <a:pt x="686" y="88"/>
                </a:lnTo>
                <a:lnTo>
                  <a:pt x="685" y="76"/>
                </a:lnTo>
                <a:lnTo>
                  <a:pt x="684" y="64"/>
                </a:lnTo>
                <a:lnTo>
                  <a:pt x="681" y="51"/>
                </a:lnTo>
                <a:lnTo>
                  <a:pt x="678" y="39"/>
                </a:lnTo>
                <a:lnTo>
                  <a:pt x="678" y="39"/>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51" name="Group 78">
            <a:extLst>
              <a:ext uri="{FF2B5EF4-FFF2-40B4-BE49-F238E27FC236}">
                <a16:creationId xmlns:a16="http://schemas.microsoft.com/office/drawing/2014/main" id="{109D9F8B-826A-43FF-A48F-56696B9A2320}"/>
              </a:ext>
            </a:extLst>
          </p:cNvPr>
          <p:cNvGrpSpPr/>
          <p:nvPr/>
        </p:nvGrpSpPr>
        <p:grpSpPr>
          <a:xfrm>
            <a:off x="4346850" y="5090429"/>
            <a:ext cx="686111" cy="1418241"/>
            <a:chOff x="871538" y="3802063"/>
            <a:chExt cx="520700" cy="1076325"/>
          </a:xfrm>
          <a:solidFill>
            <a:schemeClr val="accent3">
              <a:lumMod val="60000"/>
              <a:lumOff val="40000"/>
            </a:schemeClr>
          </a:solidFill>
        </p:grpSpPr>
        <p:sp>
          <p:nvSpPr>
            <p:cNvPr id="52" name="Freeform 50">
              <a:extLst>
                <a:ext uri="{FF2B5EF4-FFF2-40B4-BE49-F238E27FC236}">
                  <a16:creationId xmlns:a16="http://schemas.microsoft.com/office/drawing/2014/main" id="{176D5F67-80B1-4887-8DB7-CEA775572A5E}"/>
                </a:ext>
              </a:extLst>
            </p:cNvPr>
            <p:cNvSpPr>
              <a:spLocks/>
            </p:cNvSpPr>
            <p:nvPr/>
          </p:nvSpPr>
          <p:spPr bwMode="auto">
            <a:xfrm>
              <a:off x="1019175" y="3867150"/>
              <a:ext cx="371475" cy="1008063"/>
            </a:xfrm>
            <a:custGeom>
              <a:avLst/>
              <a:gdLst/>
              <a:ahLst/>
              <a:cxnLst>
                <a:cxn ang="0">
                  <a:pos x="693" y="1906"/>
                </a:cxn>
                <a:cxn ang="0">
                  <a:pos x="701" y="1826"/>
                </a:cxn>
                <a:cxn ang="0">
                  <a:pos x="703" y="1728"/>
                </a:cxn>
                <a:cxn ang="0">
                  <a:pos x="696" y="1614"/>
                </a:cxn>
                <a:cxn ang="0">
                  <a:pos x="684" y="1490"/>
                </a:cxn>
                <a:cxn ang="0">
                  <a:pos x="665" y="1358"/>
                </a:cxn>
                <a:cxn ang="0">
                  <a:pos x="638" y="1225"/>
                </a:cxn>
                <a:cxn ang="0">
                  <a:pos x="604" y="1093"/>
                </a:cxn>
                <a:cxn ang="0">
                  <a:pos x="563" y="967"/>
                </a:cxn>
                <a:cxn ang="0">
                  <a:pos x="563" y="30"/>
                </a:cxn>
                <a:cxn ang="0">
                  <a:pos x="546" y="36"/>
                </a:cxn>
                <a:cxn ang="0">
                  <a:pos x="500" y="40"/>
                </a:cxn>
                <a:cxn ang="0">
                  <a:pos x="445" y="37"/>
                </a:cxn>
                <a:cxn ang="0">
                  <a:pos x="353" y="26"/>
                </a:cxn>
                <a:cxn ang="0">
                  <a:pos x="186" y="1"/>
                </a:cxn>
                <a:cxn ang="0">
                  <a:pos x="147" y="0"/>
                </a:cxn>
                <a:cxn ang="0">
                  <a:pos x="152" y="6"/>
                </a:cxn>
                <a:cxn ang="0">
                  <a:pos x="157" y="25"/>
                </a:cxn>
                <a:cxn ang="0">
                  <a:pos x="160" y="52"/>
                </a:cxn>
                <a:cxn ang="0">
                  <a:pos x="157" y="108"/>
                </a:cxn>
                <a:cxn ang="0">
                  <a:pos x="145" y="205"/>
                </a:cxn>
                <a:cxn ang="0">
                  <a:pos x="125" y="320"/>
                </a:cxn>
                <a:cxn ang="0">
                  <a:pos x="97" y="443"/>
                </a:cxn>
                <a:cxn ang="0">
                  <a:pos x="66" y="566"/>
                </a:cxn>
                <a:cxn ang="0">
                  <a:pos x="34" y="683"/>
                </a:cxn>
                <a:cxn ang="0">
                  <a:pos x="0" y="783"/>
                </a:cxn>
                <a:cxn ang="0">
                  <a:pos x="15" y="788"/>
                </a:cxn>
                <a:cxn ang="0">
                  <a:pos x="61" y="810"/>
                </a:cxn>
                <a:cxn ang="0">
                  <a:pos x="123" y="848"/>
                </a:cxn>
                <a:cxn ang="0">
                  <a:pos x="187" y="899"/>
                </a:cxn>
                <a:cxn ang="0">
                  <a:pos x="250" y="960"/>
                </a:cxn>
                <a:cxn ang="0">
                  <a:pos x="312" y="1030"/>
                </a:cxn>
                <a:cxn ang="0">
                  <a:pos x="373" y="1105"/>
                </a:cxn>
                <a:cxn ang="0">
                  <a:pos x="432" y="1187"/>
                </a:cxn>
                <a:cxn ang="0">
                  <a:pos x="485" y="1273"/>
                </a:cxn>
                <a:cxn ang="0">
                  <a:pos x="535" y="1361"/>
                </a:cxn>
                <a:cxn ang="0">
                  <a:pos x="580" y="1450"/>
                </a:cxn>
                <a:cxn ang="0">
                  <a:pos x="619" y="1538"/>
                </a:cxn>
                <a:cxn ang="0">
                  <a:pos x="650" y="1624"/>
                </a:cxn>
                <a:cxn ang="0">
                  <a:pos x="675" y="1705"/>
                </a:cxn>
                <a:cxn ang="0">
                  <a:pos x="690" y="1779"/>
                </a:cxn>
                <a:cxn ang="0">
                  <a:pos x="696" y="1846"/>
                </a:cxn>
                <a:cxn ang="0">
                  <a:pos x="694" y="1892"/>
                </a:cxn>
                <a:cxn ang="0">
                  <a:pos x="693" y="1906"/>
                </a:cxn>
              </a:cxnLst>
              <a:rect l="0" t="0" r="r" b="b"/>
              <a:pathLst>
                <a:path w="703" h="1906">
                  <a:moveTo>
                    <a:pt x="693" y="1906"/>
                  </a:moveTo>
                  <a:lnTo>
                    <a:pt x="693" y="1906"/>
                  </a:lnTo>
                  <a:lnTo>
                    <a:pt x="698" y="1869"/>
                  </a:lnTo>
                  <a:lnTo>
                    <a:pt x="701" y="1826"/>
                  </a:lnTo>
                  <a:lnTo>
                    <a:pt x="703" y="1779"/>
                  </a:lnTo>
                  <a:lnTo>
                    <a:pt x="703" y="1728"/>
                  </a:lnTo>
                  <a:lnTo>
                    <a:pt x="700" y="1672"/>
                  </a:lnTo>
                  <a:lnTo>
                    <a:pt x="696" y="1614"/>
                  </a:lnTo>
                  <a:lnTo>
                    <a:pt x="691" y="1553"/>
                  </a:lnTo>
                  <a:lnTo>
                    <a:pt x="684" y="1490"/>
                  </a:lnTo>
                  <a:lnTo>
                    <a:pt x="675" y="1424"/>
                  </a:lnTo>
                  <a:lnTo>
                    <a:pt x="665" y="1358"/>
                  </a:lnTo>
                  <a:lnTo>
                    <a:pt x="653" y="1291"/>
                  </a:lnTo>
                  <a:lnTo>
                    <a:pt x="638" y="1225"/>
                  </a:lnTo>
                  <a:lnTo>
                    <a:pt x="622" y="1158"/>
                  </a:lnTo>
                  <a:lnTo>
                    <a:pt x="604" y="1093"/>
                  </a:lnTo>
                  <a:lnTo>
                    <a:pt x="585" y="1030"/>
                  </a:lnTo>
                  <a:lnTo>
                    <a:pt x="563" y="967"/>
                  </a:lnTo>
                  <a:lnTo>
                    <a:pt x="563" y="30"/>
                  </a:lnTo>
                  <a:lnTo>
                    <a:pt x="563" y="30"/>
                  </a:lnTo>
                  <a:lnTo>
                    <a:pt x="555" y="34"/>
                  </a:lnTo>
                  <a:lnTo>
                    <a:pt x="546" y="36"/>
                  </a:lnTo>
                  <a:lnTo>
                    <a:pt x="525" y="39"/>
                  </a:lnTo>
                  <a:lnTo>
                    <a:pt x="500" y="40"/>
                  </a:lnTo>
                  <a:lnTo>
                    <a:pt x="474" y="40"/>
                  </a:lnTo>
                  <a:lnTo>
                    <a:pt x="445" y="37"/>
                  </a:lnTo>
                  <a:lnTo>
                    <a:pt x="416" y="35"/>
                  </a:lnTo>
                  <a:lnTo>
                    <a:pt x="353" y="26"/>
                  </a:lnTo>
                  <a:lnTo>
                    <a:pt x="234" y="8"/>
                  </a:lnTo>
                  <a:lnTo>
                    <a:pt x="186" y="1"/>
                  </a:lnTo>
                  <a:lnTo>
                    <a:pt x="164" y="0"/>
                  </a:lnTo>
                  <a:lnTo>
                    <a:pt x="147" y="0"/>
                  </a:lnTo>
                  <a:lnTo>
                    <a:pt x="147" y="0"/>
                  </a:lnTo>
                  <a:lnTo>
                    <a:pt x="152" y="6"/>
                  </a:lnTo>
                  <a:lnTo>
                    <a:pt x="155" y="14"/>
                  </a:lnTo>
                  <a:lnTo>
                    <a:pt x="157" y="25"/>
                  </a:lnTo>
                  <a:lnTo>
                    <a:pt x="158" y="37"/>
                  </a:lnTo>
                  <a:lnTo>
                    <a:pt x="160" y="52"/>
                  </a:lnTo>
                  <a:lnTo>
                    <a:pt x="160" y="70"/>
                  </a:lnTo>
                  <a:lnTo>
                    <a:pt x="157" y="108"/>
                  </a:lnTo>
                  <a:lnTo>
                    <a:pt x="152" y="154"/>
                  </a:lnTo>
                  <a:lnTo>
                    <a:pt x="145" y="205"/>
                  </a:lnTo>
                  <a:lnTo>
                    <a:pt x="136" y="261"/>
                  </a:lnTo>
                  <a:lnTo>
                    <a:pt x="125" y="320"/>
                  </a:lnTo>
                  <a:lnTo>
                    <a:pt x="112" y="381"/>
                  </a:lnTo>
                  <a:lnTo>
                    <a:pt x="97" y="443"/>
                  </a:lnTo>
                  <a:lnTo>
                    <a:pt x="82" y="505"/>
                  </a:lnTo>
                  <a:lnTo>
                    <a:pt x="66" y="566"/>
                  </a:lnTo>
                  <a:lnTo>
                    <a:pt x="50" y="626"/>
                  </a:lnTo>
                  <a:lnTo>
                    <a:pt x="34" y="683"/>
                  </a:lnTo>
                  <a:lnTo>
                    <a:pt x="17" y="736"/>
                  </a:lnTo>
                  <a:lnTo>
                    <a:pt x="0" y="783"/>
                  </a:lnTo>
                  <a:lnTo>
                    <a:pt x="0" y="783"/>
                  </a:lnTo>
                  <a:lnTo>
                    <a:pt x="15" y="788"/>
                  </a:lnTo>
                  <a:lnTo>
                    <a:pt x="30" y="795"/>
                  </a:lnTo>
                  <a:lnTo>
                    <a:pt x="61" y="810"/>
                  </a:lnTo>
                  <a:lnTo>
                    <a:pt x="92" y="827"/>
                  </a:lnTo>
                  <a:lnTo>
                    <a:pt x="123" y="848"/>
                  </a:lnTo>
                  <a:lnTo>
                    <a:pt x="156" y="872"/>
                  </a:lnTo>
                  <a:lnTo>
                    <a:pt x="187" y="899"/>
                  </a:lnTo>
                  <a:lnTo>
                    <a:pt x="219" y="928"/>
                  </a:lnTo>
                  <a:lnTo>
                    <a:pt x="250" y="960"/>
                  </a:lnTo>
                  <a:lnTo>
                    <a:pt x="283" y="994"/>
                  </a:lnTo>
                  <a:lnTo>
                    <a:pt x="312" y="1030"/>
                  </a:lnTo>
                  <a:lnTo>
                    <a:pt x="343" y="1067"/>
                  </a:lnTo>
                  <a:lnTo>
                    <a:pt x="373" y="1105"/>
                  </a:lnTo>
                  <a:lnTo>
                    <a:pt x="403" y="1146"/>
                  </a:lnTo>
                  <a:lnTo>
                    <a:pt x="432" y="1187"/>
                  </a:lnTo>
                  <a:lnTo>
                    <a:pt x="459" y="1230"/>
                  </a:lnTo>
                  <a:lnTo>
                    <a:pt x="485" y="1273"/>
                  </a:lnTo>
                  <a:lnTo>
                    <a:pt x="511" y="1318"/>
                  </a:lnTo>
                  <a:lnTo>
                    <a:pt x="535" y="1361"/>
                  </a:lnTo>
                  <a:lnTo>
                    <a:pt x="558" y="1406"/>
                  </a:lnTo>
                  <a:lnTo>
                    <a:pt x="580" y="1450"/>
                  </a:lnTo>
                  <a:lnTo>
                    <a:pt x="601" y="1495"/>
                  </a:lnTo>
                  <a:lnTo>
                    <a:pt x="619" y="1538"/>
                  </a:lnTo>
                  <a:lnTo>
                    <a:pt x="636" y="1582"/>
                  </a:lnTo>
                  <a:lnTo>
                    <a:pt x="650" y="1624"/>
                  </a:lnTo>
                  <a:lnTo>
                    <a:pt x="664" y="1665"/>
                  </a:lnTo>
                  <a:lnTo>
                    <a:pt x="675" y="1705"/>
                  </a:lnTo>
                  <a:lnTo>
                    <a:pt x="684" y="1742"/>
                  </a:lnTo>
                  <a:lnTo>
                    <a:pt x="690" y="1779"/>
                  </a:lnTo>
                  <a:lnTo>
                    <a:pt x="695" y="1814"/>
                  </a:lnTo>
                  <a:lnTo>
                    <a:pt x="696" y="1846"/>
                  </a:lnTo>
                  <a:lnTo>
                    <a:pt x="696" y="1877"/>
                  </a:lnTo>
                  <a:lnTo>
                    <a:pt x="694" y="1892"/>
                  </a:lnTo>
                  <a:lnTo>
                    <a:pt x="693" y="1906"/>
                  </a:lnTo>
                  <a:lnTo>
                    <a:pt x="693" y="190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3" name="Freeform 53">
              <a:extLst>
                <a:ext uri="{FF2B5EF4-FFF2-40B4-BE49-F238E27FC236}">
                  <a16:creationId xmlns:a16="http://schemas.microsoft.com/office/drawing/2014/main" id="{14C5A00C-2EA7-4A4D-BC98-72882618F672}"/>
                </a:ext>
              </a:extLst>
            </p:cNvPr>
            <p:cNvSpPr>
              <a:spLocks/>
            </p:cNvSpPr>
            <p:nvPr/>
          </p:nvSpPr>
          <p:spPr bwMode="auto">
            <a:xfrm>
              <a:off x="920750" y="3802063"/>
              <a:ext cx="471488" cy="1076325"/>
            </a:xfrm>
            <a:custGeom>
              <a:avLst/>
              <a:gdLst/>
              <a:ahLst/>
              <a:cxnLst>
                <a:cxn ang="0">
                  <a:pos x="883" y="2003"/>
                </a:cxn>
                <a:cxn ang="0">
                  <a:pos x="890" y="1906"/>
                </a:cxn>
                <a:cxn ang="0">
                  <a:pos x="888" y="1782"/>
                </a:cxn>
                <a:cxn ang="0">
                  <a:pos x="873" y="1637"/>
                </a:cxn>
                <a:cxn ang="0">
                  <a:pos x="847" y="1483"/>
                </a:cxn>
                <a:cxn ang="0">
                  <a:pos x="808" y="1325"/>
                </a:cxn>
                <a:cxn ang="0">
                  <a:pos x="756" y="1172"/>
                </a:cxn>
                <a:cxn ang="0">
                  <a:pos x="690" y="1031"/>
                </a:cxn>
                <a:cxn ang="0">
                  <a:pos x="624" y="929"/>
                </a:cxn>
                <a:cxn ang="0">
                  <a:pos x="579" y="877"/>
                </a:cxn>
                <a:cxn ang="0">
                  <a:pos x="531" y="833"/>
                </a:cxn>
                <a:cxn ang="0">
                  <a:pos x="479" y="797"/>
                </a:cxn>
                <a:cxn ang="0">
                  <a:pos x="423" y="771"/>
                </a:cxn>
                <a:cxn ang="0">
                  <a:pos x="362" y="755"/>
                </a:cxn>
                <a:cxn ang="0">
                  <a:pos x="408" y="678"/>
                </a:cxn>
                <a:cxn ang="0">
                  <a:pos x="464" y="552"/>
                </a:cxn>
                <a:cxn ang="0">
                  <a:pos x="501" y="430"/>
                </a:cxn>
                <a:cxn ang="0">
                  <a:pos x="520" y="323"/>
                </a:cxn>
                <a:cxn ang="0">
                  <a:pos x="520" y="256"/>
                </a:cxn>
                <a:cxn ang="0">
                  <a:pos x="514" y="229"/>
                </a:cxn>
                <a:cxn ang="0">
                  <a:pos x="505" y="218"/>
                </a:cxn>
                <a:cxn ang="0">
                  <a:pos x="592" y="204"/>
                </a:cxn>
                <a:cxn ang="0">
                  <a:pos x="681" y="177"/>
                </a:cxn>
                <a:cxn ang="0">
                  <a:pos x="736" y="133"/>
                </a:cxn>
                <a:cxn ang="0">
                  <a:pos x="688" y="82"/>
                </a:cxn>
                <a:cxn ang="0">
                  <a:pos x="638" y="45"/>
                </a:cxn>
                <a:cxn ang="0">
                  <a:pos x="587" y="21"/>
                </a:cxn>
                <a:cxn ang="0">
                  <a:pos x="535" y="6"/>
                </a:cxn>
                <a:cxn ang="0">
                  <a:pos x="485" y="0"/>
                </a:cxn>
                <a:cxn ang="0">
                  <a:pos x="392" y="5"/>
                </a:cxn>
                <a:cxn ang="0">
                  <a:pos x="296" y="21"/>
                </a:cxn>
                <a:cxn ang="0">
                  <a:pos x="281" y="26"/>
                </a:cxn>
                <a:cxn ang="0">
                  <a:pos x="286" y="51"/>
                </a:cxn>
                <a:cxn ang="0">
                  <a:pos x="279" y="107"/>
                </a:cxn>
                <a:cxn ang="0">
                  <a:pos x="234" y="277"/>
                </a:cxn>
                <a:cxn ang="0">
                  <a:pos x="137" y="571"/>
                </a:cxn>
                <a:cxn ang="0">
                  <a:pos x="0" y="960"/>
                </a:cxn>
                <a:cxn ang="0">
                  <a:pos x="40" y="1005"/>
                </a:cxn>
                <a:cxn ang="0">
                  <a:pos x="102" y="1098"/>
                </a:cxn>
                <a:cxn ang="0">
                  <a:pos x="215" y="1307"/>
                </a:cxn>
                <a:cxn ang="0">
                  <a:pos x="340" y="1545"/>
                </a:cxn>
                <a:cxn ang="0">
                  <a:pos x="420" y="1687"/>
                </a:cxn>
                <a:cxn ang="0">
                  <a:pos x="507" y="1814"/>
                </a:cxn>
                <a:cxn ang="0">
                  <a:pos x="601" y="1920"/>
                </a:cxn>
                <a:cxn ang="0">
                  <a:pos x="649" y="1962"/>
                </a:cxn>
                <a:cxn ang="0">
                  <a:pos x="699" y="1995"/>
                </a:cxn>
                <a:cxn ang="0">
                  <a:pos x="750" y="2019"/>
                </a:cxn>
                <a:cxn ang="0">
                  <a:pos x="803" y="2032"/>
                </a:cxn>
                <a:cxn ang="0">
                  <a:pos x="859" y="2032"/>
                </a:cxn>
              </a:cxnLst>
              <a:rect l="0" t="0" r="r" b="b"/>
              <a:pathLst>
                <a:path w="890" h="2033">
                  <a:moveTo>
                    <a:pt x="878" y="2029"/>
                  </a:moveTo>
                  <a:lnTo>
                    <a:pt x="878" y="2029"/>
                  </a:lnTo>
                  <a:lnTo>
                    <a:pt x="883" y="2003"/>
                  </a:lnTo>
                  <a:lnTo>
                    <a:pt x="886" y="1974"/>
                  </a:lnTo>
                  <a:lnTo>
                    <a:pt x="889" y="1942"/>
                  </a:lnTo>
                  <a:lnTo>
                    <a:pt x="890" y="1906"/>
                  </a:lnTo>
                  <a:lnTo>
                    <a:pt x="890" y="1867"/>
                  </a:lnTo>
                  <a:lnTo>
                    <a:pt x="889" y="1825"/>
                  </a:lnTo>
                  <a:lnTo>
                    <a:pt x="888" y="1782"/>
                  </a:lnTo>
                  <a:lnTo>
                    <a:pt x="884" y="1736"/>
                  </a:lnTo>
                  <a:lnTo>
                    <a:pt x="879" y="1687"/>
                  </a:lnTo>
                  <a:lnTo>
                    <a:pt x="873" y="1637"/>
                  </a:lnTo>
                  <a:lnTo>
                    <a:pt x="865" y="1588"/>
                  </a:lnTo>
                  <a:lnTo>
                    <a:pt x="857" y="1535"/>
                  </a:lnTo>
                  <a:lnTo>
                    <a:pt x="847" y="1483"/>
                  </a:lnTo>
                  <a:lnTo>
                    <a:pt x="835" y="1430"/>
                  </a:lnTo>
                  <a:lnTo>
                    <a:pt x="823" y="1378"/>
                  </a:lnTo>
                  <a:lnTo>
                    <a:pt x="808" y="1325"/>
                  </a:lnTo>
                  <a:lnTo>
                    <a:pt x="793" y="1273"/>
                  </a:lnTo>
                  <a:lnTo>
                    <a:pt x="776" y="1222"/>
                  </a:lnTo>
                  <a:lnTo>
                    <a:pt x="756" y="1172"/>
                  </a:lnTo>
                  <a:lnTo>
                    <a:pt x="736" y="1123"/>
                  </a:lnTo>
                  <a:lnTo>
                    <a:pt x="714" y="1077"/>
                  </a:lnTo>
                  <a:lnTo>
                    <a:pt x="690" y="1031"/>
                  </a:lnTo>
                  <a:lnTo>
                    <a:pt x="665" y="988"/>
                  </a:lnTo>
                  <a:lnTo>
                    <a:pt x="639" y="949"/>
                  </a:lnTo>
                  <a:lnTo>
                    <a:pt x="624" y="929"/>
                  </a:lnTo>
                  <a:lnTo>
                    <a:pt x="611" y="911"/>
                  </a:lnTo>
                  <a:lnTo>
                    <a:pt x="596" y="894"/>
                  </a:lnTo>
                  <a:lnTo>
                    <a:pt x="579" y="877"/>
                  </a:lnTo>
                  <a:lnTo>
                    <a:pt x="565" y="862"/>
                  </a:lnTo>
                  <a:lnTo>
                    <a:pt x="548" y="847"/>
                  </a:lnTo>
                  <a:lnTo>
                    <a:pt x="531" y="833"/>
                  </a:lnTo>
                  <a:lnTo>
                    <a:pt x="515" y="819"/>
                  </a:lnTo>
                  <a:lnTo>
                    <a:pt x="497" y="807"/>
                  </a:lnTo>
                  <a:lnTo>
                    <a:pt x="479" y="797"/>
                  </a:lnTo>
                  <a:lnTo>
                    <a:pt x="460" y="787"/>
                  </a:lnTo>
                  <a:lnTo>
                    <a:pt x="441" y="778"/>
                  </a:lnTo>
                  <a:lnTo>
                    <a:pt x="423" y="771"/>
                  </a:lnTo>
                  <a:lnTo>
                    <a:pt x="403" y="765"/>
                  </a:lnTo>
                  <a:lnTo>
                    <a:pt x="383" y="760"/>
                  </a:lnTo>
                  <a:lnTo>
                    <a:pt x="362" y="755"/>
                  </a:lnTo>
                  <a:lnTo>
                    <a:pt x="362" y="755"/>
                  </a:lnTo>
                  <a:lnTo>
                    <a:pt x="386" y="717"/>
                  </a:lnTo>
                  <a:lnTo>
                    <a:pt x="408" y="678"/>
                  </a:lnTo>
                  <a:lnTo>
                    <a:pt x="428" y="637"/>
                  </a:lnTo>
                  <a:lnTo>
                    <a:pt x="446" y="594"/>
                  </a:lnTo>
                  <a:lnTo>
                    <a:pt x="464" y="552"/>
                  </a:lnTo>
                  <a:lnTo>
                    <a:pt x="478" y="511"/>
                  </a:lnTo>
                  <a:lnTo>
                    <a:pt x="491" y="470"/>
                  </a:lnTo>
                  <a:lnTo>
                    <a:pt x="501" y="430"/>
                  </a:lnTo>
                  <a:lnTo>
                    <a:pt x="510" y="392"/>
                  </a:lnTo>
                  <a:lnTo>
                    <a:pt x="516" y="356"/>
                  </a:lnTo>
                  <a:lnTo>
                    <a:pt x="520" y="323"/>
                  </a:lnTo>
                  <a:lnTo>
                    <a:pt x="522" y="294"/>
                  </a:lnTo>
                  <a:lnTo>
                    <a:pt x="521" y="267"/>
                  </a:lnTo>
                  <a:lnTo>
                    <a:pt x="520" y="256"/>
                  </a:lnTo>
                  <a:lnTo>
                    <a:pt x="519" y="246"/>
                  </a:lnTo>
                  <a:lnTo>
                    <a:pt x="516" y="236"/>
                  </a:lnTo>
                  <a:lnTo>
                    <a:pt x="514" y="229"/>
                  </a:lnTo>
                  <a:lnTo>
                    <a:pt x="510" y="223"/>
                  </a:lnTo>
                  <a:lnTo>
                    <a:pt x="505" y="218"/>
                  </a:lnTo>
                  <a:lnTo>
                    <a:pt x="505" y="218"/>
                  </a:lnTo>
                  <a:lnTo>
                    <a:pt x="535" y="214"/>
                  </a:lnTo>
                  <a:lnTo>
                    <a:pt x="563" y="210"/>
                  </a:lnTo>
                  <a:lnTo>
                    <a:pt x="592" y="204"/>
                  </a:lnTo>
                  <a:lnTo>
                    <a:pt x="620" y="197"/>
                  </a:lnTo>
                  <a:lnTo>
                    <a:pt x="650" y="188"/>
                  </a:lnTo>
                  <a:lnTo>
                    <a:pt x="681" y="177"/>
                  </a:lnTo>
                  <a:lnTo>
                    <a:pt x="752" y="153"/>
                  </a:lnTo>
                  <a:lnTo>
                    <a:pt x="752" y="153"/>
                  </a:lnTo>
                  <a:lnTo>
                    <a:pt x="736" y="133"/>
                  </a:lnTo>
                  <a:lnTo>
                    <a:pt x="721" y="114"/>
                  </a:lnTo>
                  <a:lnTo>
                    <a:pt x="705" y="97"/>
                  </a:lnTo>
                  <a:lnTo>
                    <a:pt x="688" y="82"/>
                  </a:lnTo>
                  <a:lnTo>
                    <a:pt x="671" y="68"/>
                  </a:lnTo>
                  <a:lnTo>
                    <a:pt x="655" y="56"/>
                  </a:lnTo>
                  <a:lnTo>
                    <a:pt x="638" y="45"/>
                  </a:lnTo>
                  <a:lnTo>
                    <a:pt x="620" y="36"/>
                  </a:lnTo>
                  <a:lnTo>
                    <a:pt x="603" y="27"/>
                  </a:lnTo>
                  <a:lnTo>
                    <a:pt x="587" y="21"/>
                  </a:lnTo>
                  <a:lnTo>
                    <a:pt x="569" y="15"/>
                  </a:lnTo>
                  <a:lnTo>
                    <a:pt x="552" y="10"/>
                  </a:lnTo>
                  <a:lnTo>
                    <a:pt x="535" y="6"/>
                  </a:lnTo>
                  <a:lnTo>
                    <a:pt x="519" y="4"/>
                  </a:lnTo>
                  <a:lnTo>
                    <a:pt x="501" y="1"/>
                  </a:lnTo>
                  <a:lnTo>
                    <a:pt x="485" y="0"/>
                  </a:lnTo>
                  <a:lnTo>
                    <a:pt x="453" y="0"/>
                  </a:lnTo>
                  <a:lnTo>
                    <a:pt x="422" y="1"/>
                  </a:lnTo>
                  <a:lnTo>
                    <a:pt x="392" y="5"/>
                  </a:lnTo>
                  <a:lnTo>
                    <a:pt x="364" y="9"/>
                  </a:lnTo>
                  <a:lnTo>
                    <a:pt x="316" y="18"/>
                  </a:lnTo>
                  <a:lnTo>
                    <a:pt x="296" y="21"/>
                  </a:lnTo>
                  <a:lnTo>
                    <a:pt x="280" y="22"/>
                  </a:lnTo>
                  <a:lnTo>
                    <a:pt x="280" y="22"/>
                  </a:lnTo>
                  <a:lnTo>
                    <a:pt x="281" y="26"/>
                  </a:lnTo>
                  <a:lnTo>
                    <a:pt x="284" y="29"/>
                  </a:lnTo>
                  <a:lnTo>
                    <a:pt x="285" y="39"/>
                  </a:lnTo>
                  <a:lnTo>
                    <a:pt x="286" y="51"/>
                  </a:lnTo>
                  <a:lnTo>
                    <a:pt x="285" y="67"/>
                  </a:lnTo>
                  <a:lnTo>
                    <a:pt x="282" y="86"/>
                  </a:lnTo>
                  <a:lnTo>
                    <a:pt x="279" y="107"/>
                  </a:lnTo>
                  <a:lnTo>
                    <a:pt x="267" y="156"/>
                  </a:lnTo>
                  <a:lnTo>
                    <a:pt x="253" y="213"/>
                  </a:lnTo>
                  <a:lnTo>
                    <a:pt x="234" y="277"/>
                  </a:lnTo>
                  <a:lnTo>
                    <a:pt x="213" y="346"/>
                  </a:lnTo>
                  <a:lnTo>
                    <a:pt x="189" y="419"/>
                  </a:lnTo>
                  <a:lnTo>
                    <a:pt x="137" y="571"/>
                  </a:lnTo>
                  <a:lnTo>
                    <a:pt x="85" y="719"/>
                  </a:lnTo>
                  <a:lnTo>
                    <a:pt x="38" y="853"/>
                  </a:lnTo>
                  <a:lnTo>
                    <a:pt x="0" y="960"/>
                  </a:lnTo>
                  <a:lnTo>
                    <a:pt x="0" y="960"/>
                  </a:lnTo>
                  <a:lnTo>
                    <a:pt x="20" y="980"/>
                  </a:lnTo>
                  <a:lnTo>
                    <a:pt x="40" y="1005"/>
                  </a:lnTo>
                  <a:lnTo>
                    <a:pt x="60" y="1032"/>
                  </a:lnTo>
                  <a:lnTo>
                    <a:pt x="81" y="1063"/>
                  </a:lnTo>
                  <a:lnTo>
                    <a:pt x="102" y="1098"/>
                  </a:lnTo>
                  <a:lnTo>
                    <a:pt x="123" y="1135"/>
                  </a:lnTo>
                  <a:lnTo>
                    <a:pt x="168" y="1217"/>
                  </a:lnTo>
                  <a:lnTo>
                    <a:pt x="215" y="1307"/>
                  </a:lnTo>
                  <a:lnTo>
                    <a:pt x="264" y="1401"/>
                  </a:lnTo>
                  <a:lnTo>
                    <a:pt x="313" y="1498"/>
                  </a:lnTo>
                  <a:lnTo>
                    <a:pt x="340" y="1545"/>
                  </a:lnTo>
                  <a:lnTo>
                    <a:pt x="366" y="1594"/>
                  </a:lnTo>
                  <a:lnTo>
                    <a:pt x="393" y="1641"/>
                  </a:lnTo>
                  <a:lnTo>
                    <a:pt x="420" y="1687"/>
                  </a:lnTo>
                  <a:lnTo>
                    <a:pt x="449" y="1731"/>
                  </a:lnTo>
                  <a:lnTo>
                    <a:pt x="478" y="1774"/>
                  </a:lnTo>
                  <a:lnTo>
                    <a:pt x="507" y="1814"/>
                  </a:lnTo>
                  <a:lnTo>
                    <a:pt x="537" y="1852"/>
                  </a:lnTo>
                  <a:lnTo>
                    <a:pt x="568" y="1887"/>
                  </a:lnTo>
                  <a:lnTo>
                    <a:pt x="601" y="1920"/>
                  </a:lnTo>
                  <a:lnTo>
                    <a:pt x="615" y="1935"/>
                  </a:lnTo>
                  <a:lnTo>
                    <a:pt x="632" y="1949"/>
                  </a:lnTo>
                  <a:lnTo>
                    <a:pt x="649" y="1962"/>
                  </a:lnTo>
                  <a:lnTo>
                    <a:pt x="665" y="1974"/>
                  </a:lnTo>
                  <a:lnTo>
                    <a:pt x="681" y="1986"/>
                  </a:lnTo>
                  <a:lnTo>
                    <a:pt x="699" y="1995"/>
                  </a:lnTo>
                  <a:lnTo>
                    <a:pt x="716" y="2004"/>
                  </a:lnTo>
                  <a:lnTo>
                    <a:pt x="732" y="2012"/>
                  </a:lnTo>
                  <a:lnTo>
                    <a:pt x="750" y="2019"/>
                  </a:lnTo>
                  <a:lnTo>
                    <a:pt x="768" y="2024"/>
                  </a:lnTo>
                  <a:lnTo>
                    <a:pt x="786" y="2028"/>
                  </a:lnTo>
                  <a:lnTo>
                    <a:pt x="803" y="2032"/>
                  </a:lnTo>
                  <a:lnTo>
                    <a:pt x="822" y="2033"/>
                  </a:lnTo>
                  <a:lnTo>
                    <a:pt x="840" y="2033"/>
                  </a:lnTo>
                  <a:lnTo>
                    <a:pt x="859" y="2032"/>
                  </a:lnTo>
                  <a:lnTo>
                    <a:pt x="878" y="2029"/>
                  </a:lnTo>
                  <a:lnTo>
                    <a:pt x="878" y="20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4" name="Freeform 55">
              <a:extLst>
                <a:ext uri="{FF2B5EF4-FFF2-40B4-BE49-F238E27FC236}">
                  <a16:creationId xmlns:a16="http://schemas.microsoft.com/office/drawing/2014/main" id="{43C4D12A-8666-48F5-A886-8B423B53EB39}"/>
                </a:ext>
              </a:extLst>
            </p:cNvPr>
            <p:cNvSpPr>
              <a:spLocks/>
            </p:cNvSpPr>
            <p:nvPr/>
          </p:nvSpPr>
          <p:spPr bwMode="auto">
            <a:xfrm>
              <a:off x="1046163" y="3867150"/>
              <a:ext cx="139700" cy="53975"/>
            </a:xfrm>
            <a:custGeom>
              <a:avLst/>
              <a:gdLst/>
              <a:ahLst/>
              <a:cxnLst>
                <a:cxn ang="0">
                  <a:pos x="0" y="0"/>
                </a:cxn>
                <a:cxn ang="0">
                  <a:pos x="0" y="0"/>
                </a:cxn>
                <a:cxn ang="0">
                  <a:pos x="29" y="20"/>
                </a:cxn>
                <a:cxn ang="0">
                  <a:pos x="56" y="36"/>
                </a:cxn>
                <a:cxn ang="0">
                  <a:pos x="85" y="49"/>
                </a:cxn>
                <a:cxn ang="0">
                  <a:pos x="113" y="60"/>
                </a:cxn>
                <a:cxn ang="0">
                  <a:pos x="146" y="70"/>
                </a:cxn>
                <a:cxn ang="0">
                  <a:pos x="181" y="79"/>
                </a:cxn>
                <a:cxn ang="0">
                  <a:pos x="219" y="86"/>
                </a:cxn>
                <a:cxn ang="0">
                  <a:pos x="264" y="94"/>
                </a:cxn>
                <a:cxn ang="0">
                  <a:pos x="264" y="94"/>
                </a:cxn>
                <a:cxn ang="0">
                  <a:pos x="250" y="96"/>
                </a:cxn>
                <a:cxn ang="0">
                  <a:pos x="235" y="99"/>
                </a:cxn>
                <a:cxn ang="0">
                  <a:pos x="220" y="100"/>
                </a:cxn>
                <a:cxn ang="0">
                  <a:pos x="205" y="101"/>
                </a:cxn>
                <a:cxn ang="0">
                  <a:pos x="188" y="100"/>
                </a:cxn>
                <a:cxn ang="0">
                  <a:pos x="172" y="99"/>
                </a:cxn>
                <a:cxn ang="0">
                  <a:pos x="155" y="96"/>
                </a:cxn>
                <a:cxn ang="0">
                  <a:pos x="137" y="91"/>
                </a:cxn>
                <a:cxn ang="0">
                  <a:pos x="120" y="86"/>
                </a:cxn>
                <a:cxn ang="0">
                  <a:pos x="102" y="79"/>
                </a:cxn>
                <a:cxn ang="0">
                  <a:pos x="85" y="70"/>
                </a:cxn>
                <a:cxn ang="0">
                  <a:pos x="68" y="60"/>
                </a:cxn>
                <a:cxn ang="0">
                  <a:pos x="50" y="49"/>
                </a:cxn>
                <a:cxn ang="0">
                  <a:pos x="34" y="34"/>
                </a:cxn>
                <a:cxn ang="0">
                  <a:pos x="17" y="19"/>
                </a:cxn>
                <a:cxn ang="0">
                  <a:pos x="0" y="0"/>
                </a:cxn>
                <a:cxn ang="0">
                  <a:pos x="0" y="0"/>
                </a:cxn>
              </a:cxnLst>
              <a:rect l="0" t="0" r="r" b="b"/>
              <a:pathLst>
                <a:path w="264" h="101">
                  <a:moveTo>
                    <a:pt x="0" y="0"/>
                  </a:moveTo>
                  <a:lnTo>
                    <a:pt x="0" y="0"/>
                  </a:lnTo>
                  <a:lnTo>
                    <a:pt x="29" y="20"/>
                  </a:lnTo>
                  <a:lnTo>
                    <a:pt x="56" y="36"/>
                  </a:lnTo>
                  <a:lnTo>
                    <a:pt x="85" y="49"/>
                  </a:lnTo>
                  <a:lnTo>
                    <a:pt x="113" y="60"/>
                  </a:lnTo>
                  <a:lnTo>
                    <a:pt x="146" y="70"/>
                  </a:lnTo>
                  <a:lnTo>
                    <a:pt x="181" y="79"/>
                  </a:lnTo>
                  <a:lnTo>
                    <a:pt x="219" y="86"/>
                  </a:lnTo>
                  <a:lnTo>
                    <a:pt x="264" y="94"/>
                  </a:lnTo>
                  <a:lnTo>
                    <a:pt x="264" y="94"/>
                  </a:lnTo>
                  <a:lnTo>
                    <a:pt x="250" y="96"/>
                  </a:lnTo>
                  <a:lnTo>
                    <a:pt x="235" y="99"/>
                  </a:lnTo>
                  <a:lnTo>
                    <a:pt x="220" y="100"/>
                  </a:lnTo>
                  <a:lnTo>
                    <a:pt x="205" y="101"/>
                  </a:lnTo>
                  <a:lnTo>
                    <a:pt x="188" y="100"/>
                  </a:lnTo>
                  <a:lnTo>
                    <a:pt x="172" y="99"/>
                  </a:lnTo>
                  <a:lnTo>
                    <a:pt x="155" y="96"/>
                  </a:lnTo>
                  <a:lnTo>
                    <a:pt x="137" y="91"/>
                  </a:lnTo>
                  <a:lnTo>
                    <a:pt x="120" y="86"/>
                  </a:lnTo>
                  <a:lnTo>
                    <a:pt x="102" y="79"/>
                  </a:lnTo>
                  <a:lnTo>
                    <a:pt x="85" y="70"/>
                  </a:lnTo>
                  <a:lnTo>
                    <a:pt x="68" y="60"/>
                  </a:lnTo>
                  <a:lnTo>
                    <a:pt x="50" y="49"/>
                  </a:lnTo>
                  <a:lnTo>
                    <a:pt x="34" y="34"/>
                  </a:lnTo>
                  <a:lnTo>
                    <a:pt x="17" y="19"/>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5" name="Freeform 56">
              <a:extLst>
                <a:ext uri="{FF2B5EF4-FFF2-40B4-BE49-F238E27FC236}">
                  <a16:creationId xmlns:a16="http://schemas.microsoft.com/office/drawing/2014/main" id="{3AA7783F-B545-4F9E-8462-3E051E05BAB6}"/>
                </a:ext>
              </a:extLst>
            </p:cNvPr>
            <p:cNvSpPr>
              <a:spLocks/>
            </p:cNvSpPr>
            <p:nvPr/>
          </p:nvSpPr>
          <p:spPr bwMode="auto">
            <a:xfrm>
              <a:off x="871538" y="4167188"/>
              <a:ext cx="241300" cy="38100"/>
            </a:xfrm>
            <a:custGeom>
              <a:avLst/>
              <a:gdLst/>
              <a:ahLst/>
              <a:cxnLst>
                <a:cxn ang="0">
                  <a:pos x="0" y="72"/>
                </a:cxn>
                <a:cxn ang="0">
                  <a:pos x="0" y="72"/>
                </a:cxn>
                <a:cxn ang="0">
                  <a:pos x="26" y="64"/>
                </a:cxn>
                <a:cxn ang="0">
                  <a:pos x="53" y="56"/>
                </a:cxn>
                <a:cxn ang="0">
                  <a:pos x="78" y="51"/>
                </a:cxn>
                <a:cxn ang="0">
                  <a:pos x="104" y="46"/>
                </a:cxn>
                <a:cxn ang="0">
                  <a:pos x="129" y="43"/>
                </a:cxn>
                <a:cxn ang="0">
                  <a:pos x="154" y="40"/>
                </a:cxn>
                <a:cxn ang="0">
                  <a:pos x="180" y="39"/>
                </a:cxn>
                <a:cxn ang="0">
                  <a:pos x="206" y="38"/>
                </a:cxn>
                <a:cxn ang="0">
                  <a:pos x="232" y="38"/>
                </a:cxn>
                <a:cxn ang="0">
                  <a:pos x="260" y="39"/>
                </a:cxn>
                <a:cxn ang="0">
                  <a:pos x="288" y="41"/>
                </a:cxn>
                <a:cxn ang="0">
                  <a:pos x="319" y="45"/>
                </a:cxn>
                <a:cxn ang="0">
                  <a:pos x="384" y="53"/>
                </a:cxn>
                <a:cxn ang="0">
                  <a:pos x="456" y="64"/>
                </a:cxn>
                <a:cxn ang="0">
                  <a:pos x="456" y="64"/>
                </a:cxn>
                <a:cxn ang="0">
                  <a:pos x="436" y="53"/>
                </a:cxn>
                <a:cxn ang="0">
                  <a:pos x="415" y="41"/>
                </a:cxn>
                <a:cxn ang="0">
                  <a:pos x="393" y="31"/>
                </a:cxn>
                <a:cxn ang="0">
                  <a:pos x="368" y="23"/>
                </a:cxn>
                <a:cxn ang="0">
                  <a:pos x="343" y="14"/>
                </a:cxn>
                <a:cxn ang="0">
                  <a:pos x="315" y="8"/>
                </a:cxn>
                <a:cxn ang="0">
                  <a:pos x="288" y="4"/>
                </a:cxn>
                <a:cxn ang="0">
                  <a:pos x="258" y="2"/>
                </a:cxn>
                <a:cxn ang="0">
                  <a:pos x="228" y="0"/>
                </a:cxn>
                <a:cxn ang="0">
                  <a:pos x="197" y="3"/>
                </a:cxn>
                <a:cxn ang="0">
                  <a:pos x="166" y="7"/>
                </a:cxn>
                <a:cxn ang="0">
                  <a:pos x="134" y="14"/>
                </a:cxn>
                <a:cxn ang="0">
                  <a:pos x="100" y="24"/>
                </a:cxn>
                <a:cxn ang="0">
                  <a:pos x="67" y="36"/>
                </a:cxn>
                <a:cxn ang="0">
                  <a:pos x="33" y="53"/>
                </a:cxn>
                <a:cxn ang="0">
                  <a:pos x="0" y="72"/>
                </a:cxn>
                <a:cxn ang="0">
                  <a:pos x="0" y="72"/>
                </a:cxn>
              </a:cxnLst>
              <a:rect l="0" t="0" r="r" b="b"/>
              <a:pathLst>
                <a:path w="456" h="72">
                  <a:moveTo>
                    <a:pt x="0" y="72"/>
                  </a:moveTo>
                  <a:lnTo>
                    <a:pt x="0" y="72"/>
                  </a:lnTo>
                  <a:lnTo>
                    <a:pt x="26" y="64"/>
                  </a:lnTo>
                  <a:lnTo>
                    <a:pt x="53" y="56"/>
                  </a:lnTo>
                  <a:lnTo>
                    <a:pt x="78" y="51"/>
                  </a:lnTo>
                  <a:lnTo>
                    <a:pt x="104" y="46"/>
                  </a:lnTo>
                  <a:lnTo>
                    <a:pt x="129" y="43"/>
                  </a:lnTo>
                  <a:lnTo>
                    <a:pt x="154" y="40"/>
                  </a:lnTo>
                  <a:lnTo>
                    <a:pt x="180" y="39"/>
                  </a:lnTo>
                  <a:lnTo>
                    <a:pt x="206" y="38"/>
                  </a:lnTo>
                  <a:lnTo>
                    <a:pt x="232" y="38"/>
                  </a:lnTo>
                  <a:lnTo>
                    <a:pt x="260" y="39"/>
                  </a:lnTo>
                  <a:lnTo>
                    <a:pt x="288" y="41"/>
                  </a:lnTo>
                  <a:lnTo>
                    <a:pt x="319" y="45"/>
                  </a:lnTo>
                  <a:lnTo>
                    <a:pt x="384" y="53"/>
                  </a:lnTo>
                  <a:lnTo>
                    <a:pt x="456" y="64"/>
                  </a:lnTo>
                  <a:lnTo>
                    <a:pt x="456" y="64"/>
                  </a:lnTo>
                  <a:lnTo>
                    <a:pt x="436" y="53"/>
                  </a:lnTo>
                  <a:lnTo>
                    <a:pt x="415" y="41"/>
                  </a:lnTo>
                  <a:lnTo>
                    <a:pt x="393" y="31"/>
                  </a:lnTo>
                  <a:lnTo>
                    <a:pt x="368" y="23"/>
                  </a:lnTo>
                  <a:lnTo>
                    <a:pt x="343" y="14"/>
                  </a:lnTo>
                  <a:lnTo>
                    <a:pt x="315" y="8"/>
                  </a:lnTo>
                  <a:lnTo>
                    <a:pt x="288" y="4"/>
                  </a:lnTo>
                  <a:lnTo>
                    <a:pt x="258" y="2"/>
                  </a:lnTo>
                  <a:lnTo>
                    <a:pt x="228" y="0"/>
                  </a:lnTo>
                  <a:lnTo>
                    <a:pt x="197" y="3"/>
                  </a:lnTo>
                  <a:lnTo>
                    <a:pt x="166" y="7"/>
                  </a:lnTo>
                  <a:lnTo>
                    <a:pt x="134" y="14"/>
                  </a:lnTo>
                  <a:lnTo>
                    <a:pt x="100" y="24"/>
                  </a:lnTo>
                  <a:lnTo>
                    <a:pt x="67" y="36"/>
                  </a:lnTo>
                  <a:lnTo>
                    <a:pt x="33" y="53"/>
                  </a:lnTo>
                  <a:lnTo>
                    <a:pt x="0" y="72"/>
                  </a:lnTo>
                  <a:lnTo>
                    <a:pt x="0" y="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6" name="Freeform 57">
              <a:extLst>
                <a:ext uri="{FF2B5EF4-FFF2-40B4-BE49-F238E27FC236}">
                  <a16:creationId xmlns:a16="http://schemas.microsoft.com/office/drawing/2014/main" id="{5C0F200A-2902-4D4E-A2D1-03292035DD69}"/>
                </a:ext>
              </a:extLst>
            </p:cNvPr>
            <p:cNvSpPr>
              <a:spLocks/>
            </p:cNvSpPr>
            <p:nvPr/>
          </p:nvSpPr>
          <p:spPr bwMode="auto">
            <a:xfrm>
              <a:off x="890588" y="4198938"/>
              <a:ext cx="222250" cy="98425"/>
            </a:xfrm>
            <a:custGeom>
              <a:avLst/>
              <a:gdLst/>
              <a:ahLst/>
              <a:cxnLst>
                <a:cxn ang="0">
                  <a:pos x="0" y="187"/>
                </a:cxn>
                <a:cxn ang="0">
                  <a:pos x="0" y="187"/>
                </a:cxn>
                <a:cxn ang="0">
                  <a:pos x="22" y="170"/>
                </a:cxn>
                <a:cxn ang="0">
                  <a:pos x="44" y="153"/>
                </a:cxn>
                <a:cxn ang="0">
                  <a:pos x="66" y="138"/>
                </a:cxn>
                <a:cxn ang="0">
                  <a:pos x="87" y="124"/>
                </a:cxn>
                <a:cxn ang="0">
                  <a:pos x="109" y="110"/>
                </a:cxn>
                <a:cxn ang="0">
                  <a:pos x="131" y="98"/>
                </a:cxn>
                <a:cxn ang="0">
                  <a:pos x="154" y="87"/>
                </a:cxn>
                <a:cxn ang="0">
                  <a:pos x="178" y="77"/>
                </a:cxn>
                <a:cxn ang="0">
                  <a:pos x="203" y="67"/>
                </a:cxn>
                <a:cxn ang="0">
                  <a:pos x="229" y="57"/>
                </a:cxn>
                <a:cxn ang="0">
                  <a:pos x="256" y="48"/>
                </a:cxn>
                <a:cxn ang="0">
                  <a:pos x="285" y="40"/>
                </a:cxn>
                <a:cxn ang="0">
                  <a:pos x="348" y="22"/>
                </a:cxn>
                <a:cxn ang="0">
                  <a:pos x="419" y="5"/>
                </a:cxn>
                <a:cxn ang="0">
                  <a:pos x="419" y="5"/>
                </a:cxn>
                <a:cxn ang="0">
                  <a:pos x="397" y="2"/>
                </a:cxn>
                <a:cxn ang="0">
                  <a:pos x="372" y="0"/>
                </a:cxn>
                <a:cxn ang="0">
                  <a:pos x="347" y="0"/>
                </a:cxn>
                <a:cxn ang="0">
                  <a:pos x="322" y="0"/>
                </a:cxn>
                <a:cxn ang="0">
                  <a:pos x="295" y="3"/>
                </a:cxn>
                <a:cxn ang="0">
                  <a:pos x="267" y="7"/>
                </a:cxn>
                <a:cxn ang="0">
                  <a:pos x="240" y="15"/>
                </a:cxn>
                <a:cxn ang="0">
                  <a:pos x="213" y="23"/>
                </a:cxn>
                <a:cxn ang="0">
                  <a:pos x="185" y="35"/>
                </a:cxn>
                <a:cxn ang="0">
                  <a:pos x="157" y="47"/>
                </a:cxn>
                <a:cxn ang="0">
                  <a:pos x="129" y="63"/>
                </a:cxn>
                <a:cxn ang="0">
                  <a:pos x="102" y="82"/>
                </a:cxn>
                <a:cxn ang="0">
                  <a:pos x="76" y="104"/>
                </a:cxn>
                <a:cxn ang="0">
                  <a:pos x="50" y="129"/>
                </a:cxn>
                <a:cxn ang="0">
                  <a:pos x="25" y="156"/>
                </a:cxn>
                <a:cxn ang="0">
                  <a:pos x="0" y="187"/>
                </a:cxn>
                <a:cxn ang="0">
                  <a:pos x="0" y="187"/>
                </a:cxn>
              </a:cxnLst>
              <a:rect l="0" t="0" r="r" b="b"/>
              <a:pathLst>
                <a:path w="419" h="187">
                  <a:moveTo>
                    <a:pt x="0" y="187"/>
                  </a:moveTo>
                  <a:lnTo>
                    <a:pt x="0" y="187"/>
                  </a:lnTo>
                  <a:lnTo>
                    <a:pt x="22" y="170"/>
                  </a:lnTo>
                  <a:lnTo>
                    <a:pt x="44" y="153"/>
                  </a:lnTo>
                  <a:lnTo>
                    <a:pt x="66" y="138"/>
                  </a:lnTo>
                  <a:lnTo>
                    <a:pt x="87" y="124"/>
                  </a:lnTo>
                  <a:lnTo>
                    <a:pt x="109" y="110"/>
                  </a:lnTo>
                  <a:lnTo>
                    <a:pt x="131" y="98"/>
                  </a:lnTo>
                  <a:lnTo>
                    <a:pt x="154" y="87"/>
                  </a:lnTo>
                  <a:lnTo>
                    <a:pt x="178" y="77"/>
                  </a:lnTo>
                  <a:lnTo>
                    <a:pt x="203" y="67"/>
                  </a:lnTo>
                  <a:lnTo>
                    <a:pt x="229" y="57"/>
                  </a:lnTo>
                  <a:lnTo>
                    <a:pt x="256" y="48"/>
                  </a:lnTo>
                  <a:lnTo>
                    <a:pt x="285" y="40"/>
                  </a:lnTo>
                  <a:lnTo>
                    <a:pt x="348" y="22"/>
                  </a:lnTo>
                  <a:lnTo>
                    <a:pt x="419" y="5"/>
                  </a:lnTo>
                  <a:lnTo>
                    <a:pt x="419" y="5"/>
                  </a:lnTo>
                  <a:lnTo>
                    <a:pt x="397" y="2"/>
                  </a:lnTo>
                  <a:lnTo>
                    <a:pt x="372" y="0"/>
                  </a:lnTo>
                  <a:lnTo>
                    <a:pt x="347" y="0"/>
                  </a:lnTo>
                  <a:lnTo>
                    <a:pt x="322" y="0"/>
                  </a:lnTo>
                  <a:lnTo>
                    <a:pt x="295" y="3"/>
                  </a:lnTo>
                  <a:lnTo>
                    <a:pt x="267" y="7"/>
                  </a:lnTo>
                  <a:lnTo>
                    <a:pt x="240" y="15"/>
                  </a:lnTo>
                  <a:lnTo>
                    <a:pt x="213" y="23"/>
                  </a:lnTo>
                  <a:lnTo>
                    <a:pt x="185" y="35"/>
                  </a:lnTo>
                  <a:lnTo>
                    <a:pt x="157" y="47"/>
                  </a:lnTo>
                  <a:lnTo>
                    <a:pt x="129" y="63"/>
                  </a:lnTo>
                  <a:lnTo>
                    <a:pt x="102" y="82"/>
                  </a:lnTo>
                  <a:lnTo>
                    <a:pt x="76" y="104"/>
                  </a:lnTo>
                  <a:lnTo>
                    <a:pt x="50" y="129"/>
                  </a:lnTo>
                  <a:lnTo>
                    <a:pt x="25" y="156"/>
                  </a:lnTo>
                  <a:lnTo>
                    <a:pt x="0" y="187"/>
                  </a:lnTo>
                  <a:lnTo>
                    <a:pt x="0" y="1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57" name="Freeform 58">
            <a:extLst>
              <a:ext uri="{FF2B5EF4-FFF2-40B4-BE49-F238E27FC236}">
                <a16:creationId xmlns:a16="http://schemas.microsoft.com/office/drawing/2014/main" id="{7F34403F-E781-49CA-B2D2-7D2DC784B744}"/>
              </a:ext>
            </a:extLst>
          </p:cNvPr>
          <p:cNvSpPr>
            <a:spLocks/>
          </p:cNvSpPr>
          <p:nvPr/>
        </p:nvSpPr>
        <p:spPr bwMode="auto">
          <a:xfrm>
            <a:off x="6620640" y="5753529"/>
            <a:ext cx="792793" cy="692387"/>
          </a:xfrm>
          <a:custGeom>
            <a:avLst/>
            <a:gdLst/>
            <a:ahLst/>
            <a:cxnLst>
              <a:cxn ang="0">
                <a:pos x="1078" y="138"/>
              </a:cxn>
              <a:cxn ang="0">
                <a:pos x="1087" y="152"/>
              </a:cxn>
              <a:cxn ang="0">
                <a:pos x="1103" y="181"/>
              </a:cxn>
              <a:cxn ang="0">
                <a:pos x="1115" y="209"/>
              </a:cxn>
              <a:cxn ang="0">
                <a:pos x="1125" y="240"/>
              </a:cxn>
              <a:cxn ang="0">
                <a:pos x="1131" y="270"/>
              </a:cxn>
              <a:cxn ang="0">
                <a:pos x="1135" y="301"/>
              </a:cxn>
              <a:cxn ang="0">
                <a:pos x="1135" y="348"/>
              </a:cxn>
              <a:cxn ang="0">
                <a:pos x="1124" y="409"/>
              </a:cxn>
              <a:cxn ang="0">
                <a:pos x="1109" y="453"/>
              </a:cxn>
              <a:cxn ang="0">
                <a:pos x="1095" y="482"/>
              </a:cxn>
              <a:cxn ang="0">
                <a:pos x="1078" y="508"/>
              </a:cxn>
              <a:cxn ang="0">
                <a:pos x="1059" y="532"/>
              </a:cxn>
              <a:cxn ang="0">
                <a:pos x="1037" y="556"/>
              </a:cxn>
              <a:cxn ang="0">
                <a:pos x="1012" y="577"/>
              </a:cxn>
              <a:cxn ang="0">
                <a:pos x="507" y="934"/>
              </a:cxn>
              <a:cxn ang="0">
                <a:pos x="494" y="944"/>
              </a:cxn>
              <a:cxn ang="0">
                <a:pos x="465" y="959"/>
              </a:cxn>
              <a:cxn ang="0">
                <a:pos x="435" y="973"/>
              </a:cxn>
              <a:cxn ang="0">
                <a:pos x="405" y="981"/>
              </a:cxn>
              <a:cxn ang="0">
                <a:pos x="374" y="989"/>
              </a:cxn>
              <a:cxn ang="0">
                <a:pos x="343" y="992"/>
              </a:cxn>
              <a:cxn ang="0">
                <a:pos x="297" y="991"/>
              </a:cxn>
              <a:cxn ang="0">
                <a:pos x="236" y="981"/>
              </a:cxn>
              <a:cxn ang="0">
                <a:pos x="192" y="965"/>
              </a:cxn>
              <a:cxn ang="0">
                <a:pos x="164" y="951"/>
              </a:cxn>
              <a:cxn ang="0">
                <a:pos x="138" y="935"/>
              </a:cxn>
              <a:cxn ang="0">
                <a:pos x="112" y="915"/>
              </a:cxn>
              <a:cxn ang="0">
                <a:pos x="88" y="893"/>
              </a:cxn>
              <a:cxn ang="0">
                <a:pos x="67" y="869"/>
              </a:cxn>
              <a:cxn ang="0">
                <a:pos x="57" y="856"/>
              </a:cxn>
              <a:cxn ang="0">
                <a:pos x="49" y="842"/>
              </a:cxn>
              <a:cxn ang="0">
                <a:pos x="33" y="813"/>
              </a:cxn>
              <a:cxn ang="0">
                <a:pos x="20" y="784"/>
              </a:cxn>
              <a:cxn ang="0">
                <a:pos x="10" y="754"/>
              </a:cxn>
              <a:cxn ang="0">
                <a:pos x="4" y="723"/>
              </a:cxn>
              <a:cxn ang="0">
                <a:pos x="0" y="692"/>
              </a:cxn>
              <a:cxn ang="0">
                <a:pos x="0" y="646"/>
              </a:cxn>
              <a:cxn ang="0">
                <a:pos x="11" y="585"/>
              </a:cxn>
              <a:cxn ang="0">
                <a:pos x="28" y="541"/>
              </a:cxn>
              <a:cxn ang="0">
                <a:pos x="41" y="513"/>
              </a:cxn>
              <a:cxn ang="0">
                <a:pos x="57" y="486"/>
              </a:cxn>
              <a:cxn ang="0">
                <a:pos x="77" y="462"/>
              </a:cxn>
              <a:cxn ang="0">
                <a:pos x="98" y="438"/>
              </a:cxn>
              <a:cxn ang="0">
                <a:pos x="123" y="416"/>
              </a:cxn>
              <a:cxn ang="0">
                <a:pos x="629" y="59"/>
              </a:cxn>
              <a:cxn ang="0">
                <a:pos x="643" y="50"/>
              </a:cxn>
              <a:cxn ang="0">
                <a:pos x="670" y="34"/>
              </a:cxn>
              <a:cxn ang="0">
                <a:pos x="700" y="22"/>
              </a:cxn>
              <a:cxn ang="0">
                <a:pos x="730" y="12"/>
              </a:cxn>
              <a:cxn ang="0">
                <a:pos x="761" y="5"/>
              </a:cxn>
              <a:cxn ang="0">
                <a:pos x="792" y="2"/>
              </a:cxn>
              <a:cxn ang="0">
                <a:pos x="839" y="2"/>
              </a:cxn>
              <a:cxn ang="0">
                <a:pos x="900" y="13"/>
              </a:cxn>
              <a:cxn ang="0">
                <a:pos x="944" y="28"/>
              </a:cxn>
              <a:cxn ang="0">
                <a:pos x="971" y="41"/>
              </a:cxn>
              <a:cxn ang="0">
                <a:pos x="998" y="59"/>
              </a:cxn>
              <a:cxn ang="0">
                <a:pos x="1023" y="77"/>
              </a:cxn>
              <a:cxn ang="0">
                <a:pos x="1047" y="100"/>
              </a:cxn>
              <a:cxn ang="0">
                <a:pos x="1068" y="125"/>
              </a:cxn>
              <a:cxn ang="0">
                <a:pos x="1078" y="138"/>
              </a:cxn>
            </a:cxnLst>
            <a:rect l="0" t="0" r="r" b="b"/>
            <a:pathLst>
              <a:path w="1136" h="992">
                <a:moveTo>
                  <a:pt x="1078" y="138"/>
                </a:moveTo>
                <a:lnTo>
                  <a:pt x="1078" y="138"/>
                </a:lnTo>
                <a:lnTo>
                  <a:pt x="1078" y="138"/>
                </a:lnTo>
                <a:lnTo>
                  <a:pt x="1087" y="152"/>
                </a:lnTo>
                <a:lnTo>
                  <a:pt x="1095" y="166"/>
                </a:lnTo>
                <a:lnTo>
                  <a:pt x="1103" y="181"/>
                </a:lnTo>
                <a:lnTo>
                  <a:pt x="1110" y="194"/>
                </a:lnTo>
                <a:lnTo>
                  <a:pt x="1115" y="209"/>
                </a:lnTo>
                <a:lnTo>
                  <a:pt x="1121" y="224"/>
                </a:lnTo>
                <a:lnTo>
                  <a:pt x="1125" y="240"/>
                </a:lnTo>
                <a:lnTo>
                  <a:pt x="1129" y="255"/>
                </a:lnTo>
                <a:lnTo>
                  <a:pt x="1131" y="270"/>
                </a:lnTo>
                <a:lnTo>
                  <a:pt x="1134" y="286"/>
                </a:lnTo>
                <a:lnTo>
                  <a:pt x="1135" y="301"/>
                </a:lnTo>
                <a:lnTo>
                  <a:pt x="1136" y="317"/>
                </a:lnTo>
                <a:lnTo>
                  <a:pt x="1135" y="348"/>
                </a:lnTo>
                <a:lnTo>
                  <a:pt x="1131" y="378"/>
                </a:lnTo>
                <a:lnTo>
                  <a:pt x="1124" y="409"/>
                </a:lnTo>
                <a:lnTo>
                  <a:pt x="1115" y="438"/>
                </a:lnTo>
                <a:lnTo>
                  <a:pt x="1109" y="453"/>
                </a:lnTo>
                <a:lnTo>
                  <a:pt x="1101" y="467"/>
                </a:lnTo>
                <a:lnTo>
                  <a:pt x="1095" y="482"/>
                </a:lnTo>
                <a:lnTo>
                  <a:pt x="1087" y="494"/>
                </a:lnTo>
                <a:lnTo>
                  <a:pt x="1078" y="508"/>
                </a:lnTo>
                <a:lnTo>
                  <a:pt x="1069" y="520"/>
                </a:lnTo>
                <a:lnTo>
                  <a:pt x="1059" y="532"/>
                </a:lnTo>
                <a:lnTo>
                  <a:pt x="1048" y="545"/>
                </a:lnTo>
                <a:lnTo>
                  <a:pt x="1037" y="556"/>
                </a:lnTo>
                <a:lnTo>
                  <a:pt x="1024" y="567"/>
                </a:lnTo>
                <a:lnTo>
                  <a:pt x="1012" y="577"/>
                </a:lnTo>
                <a:lnTo>
                  <a:pt x="1000" y="587"/>
                </a:lnTo>
                <a:lnTo>
                  <a:pt x="507" y="934"/>
                </a:lnTo>
                <a:lnTo>
                  <a:pt x="507" y="934"/>
                </a:lnTo>
                <a:lnTo>
                  <a:pt x="494" y="944"/>
                </a:lnTo>
                <a:lnTo>
                  <a:pt x="479" y="951"/>
                </a:lnTo>
                <a:lnTo>
                  <a:pt x="465" y="959"/>
                </a:lnTo>
                <a:lnTo>
                  <a:pt x="450" y="966"/>
                </a:lnTo>
                <a:lnTo>
                  <a:pt x="435" y="973"/>
                </a:lnTo>
                <a:lnTo>
                  <a:pt x="420" y="978"/>
                </a:lnTo>
                <a:lnTo>
                  <a:pt x="405" y="981"/>
                </a:lnTo>
                <a:lnTo>
                  <a:pt x="390" y="985"/>
                </a:lnTo>
                <a:lnTo>
                  <a:pt x="374" y="989"/>
                </a:lnTo>
                <a:lnTo>
                  <a:pt x="359" y="990"/>
                </a:lnTo>
                <a:lnTo>
                  <a:pt x="343" y="992"/>
                </a:lnTo>
                <a:lnTo>
                  <a:pt x="328" y="992"/>
                </a:lnTo>
                <a:lnTo>
                  <a:pt x="297" y="991"/>
                </a:lnTo>
                <a:lnTo>
                  <a:pt x="266" y="988"/>
                </a:lnTo>
                <a:lnTo>
                  <a:pt x="236" y="981"/>
                </a:lnTo>
                <a:lnTo>
                  <a:pt x="207" y="971"/>
                </a:lnTo>
                <a:lnTo>
                  <a:pt x="192" y="965"/>
                </a:lnTo>
                <a:lnTo>
                  <a:pt x="178" y="959"/>
                </a:lnTo>
                <a:lnTo>
                  <a:pt x="164" y="951"/>
                </a:lnTo>
                <a:lnTo>
                  <a:pt x="151" y="944"/>
                </a:lnTo>
                <a:lnTo>
                  <a:pt x="138" y="935"/>
                </a:lnTo>
                <a:lnTo>
                  <a:pt x="125" y="925"/>
                </a:lnTo>
                <a:lnTo>
                  <a:pt x="112" y="915"/>
                </a:lnTo>
                <a:lnTo>
                  <a:pt x="101" y="905"/>
                </a:lnTo>
                <a:lnTo>
                  <a:pt x="88" y="893"/>
                </a:lnTo>
                <a:lnTo>
                  <a:pt x="79" y="882"/>
                </a:lnTo>
                <a:lnTo>
                  <a:pt x="67" y="869"/>
                </a:lnTo>
                <a:lnTo>
                  <a:pt x="57" y="856"/>
                </a:lnTo>
                <a:lnTo>
                  <a:pt x="57" y="856"/>
                </a:lnTo>
                <a:lnTo>
                  <a:pt x="57" y="856"/>
                </a:lnTo>
                <a:lnTo>
                  <a:pt x="49" y="842"/>
                </a:lnTo>
                <a:lnTo>
                  <a:pt x="40" y="828"/>
                </a:lnTo>
                <a:lnTo>
                  <a:pt x="33" y="813"/>
                </a:lnTo>
                <a:lnTo>
                  <a:pt x="26" y="799"/>
                </a:lnTo>
                <a:lnTo>
                  <a:pt x="20" y="784"/>
                </a:lnTo>
                <a:lnTo>
                  <a:pt x="15" y="769"/>
                </a:lnTo>
                <a:lnTo>
                  <a:pt x="10" y="754"/>
                </a:lnTo>
                <a:lnTo>
                  <a:pt x="6" y="739"/>
                </a:lnTo>
                <a:lnTo>
                  <a:pt x="4" y="723"/>
                </a:lnTo>
                <a:lnTo>
                  <a:pt x="1" y="708"/>
                </a:lnTo>
                <a:lnTo>
                  <a:pt x="0" y="692"/>
                </a:lnTo>
                <a:lnTo>
                  <a:pt x="0" y="677"/>
                </a:lnTo>
                <a:lnTo>
                  <a:pt x="0" y="646"/>
                </a:lnTo>
                <a:lnTo>
                  <a:pt x="5" y="615"/>
                </a:lnTo>
                <a:lnTo>
                  <a:pt x="11" y="585"/>
                </a:lnTo>
                <a:lnTo>
                  <a:pt x="21" y="555"/>
                </a:lnTo>
                <a:lnTo>
                  <a:pt x="28" y="541"/>
                </a:lnTo>
                <a:lnTo>
                  <a:pt x="34" y="526"/>
                </a:lnTo>
                <a:lnTo>
                  <a:pt x="41" y="513"/>
                </a:lnTo>
                <a:lnTo>
                  <a:pt x="49" y="499"/>
                </a:lnTo>
                <a:lnTo>
                  <a:pt x="57" y="486"/>
                </a:lnTo>
                <a:lnTo>
                  <a:pt x="67" y="473"/>
                </a:lnTo>
                <a:lnTo>
                  <a:pt x="77" y="462"/>
                </a:lnTo>
                <a:lnTo>
                  <a:pt x="87" y="449"/>
                </a:lnTo>
                <a:lnTo>
                  <a:pt x="98" y="438"/>
                </a:lnTo>
                <a:lnTo>
                  <a:pt x="111" y="427"/>
                </a:lnTo>
                <a:lnTo>
                  <a:pt x="123" y="416"/>
                </a:lnTo>
                <a:lnTo>
                  <a:pt x="137" y="407"/>
                </a:lnTo>
                <a:lnTo>
                  <a:pt x="629" y="59"/>
                </a:lnTo>
                <a:lnTo>
                  <a:pt x="629" y="59"/>
                </a:lnTo>
                <a:lnTo>
                  <a:pt x="643" y="50"/>
                </a:lnTo>
                <a:lnTo>
                  <a:pt x="656" y="41"/>
                </a:lnTo>
                <a:lnTo>
                  <a:pt x="670" y="34"/>
                </a:lnTo>
                <a:lnTo>
                  <a:pt x="685" y="28"/>
                </a:lnTo>
                <a:lnTo>
                  <a:pt x="700" y="22"/>
                </a:lnTo>
                <a:lnTo>
                  <a:pt x="715" y="17"/>
                </a:lnTo>
                <a:lnTo>
                  <a:pt x="730" y="12"/>
                </a:lnTo>
                <a:lnTo>
                  <a:pt x="746" y="8"/>
                </a:lnTo>
                <a:lnTo>
                  <a:pt x="761" y="5"/>
                </a:lnTo>
                <a:lnTo>
                  <a:pt x="777" y="3"/>
                </a:lnTo>
                <a:lnTo>
                  <a:pt x="792" y="2"/>
                </a:lnTo>
                <a:lnTo>
                  <a:pt x="808" y="0"/>
                </a:lnTo>
                <a:lnTo>
                  <a:pt x="839" y="2"/>
                </a:lnTo>
                <a:lnTo>
                  <a:pt x="869" y="5"/>
                </a:lnTo>
                <a:lnTo>
                  <a:pt x="900" y="13"/>
                </a:lnTo>
                <a:lnTo>
                  <a:pt x="929" y="23"/>
                </a:lnTo>
                <a:lnTo>
                  <a:pt x="944" y="28"/>
                </a:lnTo>
                <a:lnTo>
                  <a:pt x="957" y="35"/>
                </a:lnTo>
                <a:lnTo>
                  <a:pt x="971" y="41"/>
                </a:lnTo>
                <a:lnTo>
                  <a:pt x="985" y="50"/>
                </a:lnTo>
                <a:lnTo>
                  <a:pt x="998" y="59"/>
                </a:lnTo>
                <a:lnTo>
                  <a:pt x="1011" y="68"/>
                </a:lnTo>
                <a:lnTo>
                  <a:pt x="1023" y="77"/>
                </a:lnTo>
                <a:lnTo>
                  <a:pt x="1036" y="89"/>
                </a:lnTo>
                <a:lnTo>
                  <a:pt x="1047" y="100"/>
                </a:lnTo>
                <a:lnTo>
                  <a:pt x="1058" y="112"/>
                </a:lnTo>
                <a:lnTo>
                  <a:pt x="1068" y="125"/>
                </a:lnTo>
                <a:lnTo>
                  <a:pt x="1078" y="138"/>
                </a:lnTo>
                <a:lnTo>
                  <a:pt x="1078" y="13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8" name="Freeform 59">
            <a:extLst>
              <a:ext uri="{FF2B5EF4-FFF2-40B4-BE49-F238E27FC236}">
                <a16:creationId xmlns:a16="http://schemas.microsoft.com/office/drawing/2014/main" id="{79F5BA45-8C5A-4783-9918-E20C2C03720D}"/>
              </a:ext>
            </a:extLst>
          </p:cNvPr>
          <p:cNvSpPr>
            <a:spLocks/>
          </p:cNvSpPr>
          <p:nvPr/>
        </p:nvSpPr>
        <p:spPr bwMode="auto">
          <a:xfrm>
            <a:off x="6666659" y="5991995"/>
            <a:ext cx="412085" cy="403719"/>
          </a:xfrm>
          <a:custGeom>
            <a:avLst/>
            <a:gdLst/>
            <a:ahLst/>
            <a:cxnLst>
              <a:cxn ang="0">
                <a:pos x="543" y="115"/>
              </a:cxn>
              <a:cxn ang="0">
                <a:pos x="558" y="140"/>
              </a:cxn>
              <a:cxn ang="0">
                <a:pos x="580" y="190"/>
              </a:cxn>
              <a:cxn ang="0">
                <a:pos x="591" y="242"/>
              </a:cxn>
              <a:cxn ang="0">
                <a:pos x="591" y="294"/>
              </a:cxn>
              <a:cxn ang="0">
                <a:pos x="583" y="347"/>
              </a:cxn>
              <a:cxn ang="0">
                <a:pos x="564" y="395"/>
              </a:cxn>
              <a:cxn ang="0">
                <a:pos x="536" y="441"/>
              </a:cxn>
              <a:cxn ang="0">
                <a:pos x="498" y="480"/>
              </a:cxn>
              <a:cxn ang="0">
                <a:pos x="431" y="529"/>
              </a:cxn>
              <a:cxn ang="0">
                <a:pos x="408" y="544"/>
              </a:cxn>
              <a:cxn ang="0">
                <a:pos x="358" y="567"/>
              </a:cxn>
              <a:cxn ang="0">
                <a:pos x="306" y="577"/>
              </a:cxn>
              <a:cxn ang="0">
                <a:pos x="252" y="578"/>
              </a:cxn>
              <a:cxn ang="0">
                <a:pos x="201" y="569"/>
              </a:cxn>
              <a:cxn ang="0">
                <a:pos x="151" y="551"/>
              </a:cxn>
              <a:cxn ang="0">
                <a:pos x="107" y="522"/>
              </a:cxn>
              <a:cxn ang="0">
                <a:pos x="67" y="485"/>
              </a:cxn>
              <a:cxn ang="0">
                <a:pos x="50" y="462"/>
              </a:cxn>
              <a:cxn ang="0">
                <a:pos x="35" y="439"/>
              </a:cxn>
              <a:cxn ang="0">
                <a:pos x="14" y="389"/>
              </a:cxn>
              <a:cxn ang="0">
                <a:pos x="2" y="338"/>
              </a:cxn>
              <a:cxn ang="0">
                <a:pos x="1" y="284"/>
              </a:cxn>
              <a:cxn ang="0">
                <a:pos x="10" y="234"/>
              </a:cxn>
              <a:cxn ang="0">
                <a:pos x="28" y="184"/>
              </a:cxn>
              <a:cxn ang="0">
                <a:pos x="57" y="139"/>
              </a:cxn>
              <a:cxn ang="0">
                <a:pos x="94" y="99"/>
              </a:cxn>
              <a:cxn ang="0">
                <a:pos x="163" y="50"/>
              </a:cxn>
              <a:cxn ang="0">
                <a:pos x="186" y="35"/>
              </a:cxn>
              <a:cxn ang="0">
                <a:pos x="236" y="12"/>
              </a:cxn>
              <a:cxn ang="0">
                <a:pos x="288" y="1"/>
              </a:cxn>
              <a:cxn ang="0">
                <a:pos x="340" y="1"/>
              </a:cxn>
              <a:cxn ang="0">
                <a:pos x="393" y="10"/>
              </a:cxn>
              <a:cxn ang="0">
                <a:pos x="441" y="28"/>
              </a:cxn>
              <a:cxn ang="0">
                <a:pos x="487" y="57"/>
              </a:cxn>
              <a:cxn ang="0">
                <a:pos x="527" y="94"/>
              </a:cxn>
              <a:cxn ang="0">
                <a:pos x="543" y="115"/>
              </a:cxn>
            </a:cxnLst>
            <a:rect l="0" t="0" r="r" b="b"/>
            <a:pathLst>
              <a:path w="593" h="579">
                <a:moveTo>
                  <a:pt x="543" y="115"/>
                </a:moveTo>
                <a:lnTo>
                  <a:pt x="543" y="115"/>
                </a:lnTo>
                <a:lnTo>
                  <a:pt x="543" y="115"/>
                </a:lnTo>
                <a:lnTo>
                  <a:pt x="558" y="140"/>
                </a:lnTo>
                <a:lnTo>
                  <a:pt x="570" y="164"/>
                </a:lnTo>
                <a:lnTo>
                  <a:pt x="580" y="190"/>
                </a:lnTo>
                <a:lnTo>
                  <a:pt x="587" y="215"/>
                </a:lnTo>
                <a:lnTo>
                  <a:pt x="591" y="242"/>
                </a:lnTo>
                <a:lnTo>
                  <a:pt x="593" y="268"/>
                </a:lnTo>
                <a:lnTo>
                  <a:pt x="591" y="294"/>
                </a:lnTo>
                <a:lnTo>
                  <a:pt x="589" y="321"/>
                </a:lnTo>
                <a:lnTo>
                  <a:pt x="583" y="347"/>
                </a:lnTo>
                <a:lnTo>
                  <a:pt x="574" y="372"/>
                </a:lnTo>
                <a:lnTo>
                  <a:pt x="564" y="395"/>
                </a:lnTo>
                <a:lnTo>
                  <a:pt x="552" y="419"/>
                </a:lnTo>
                <a:lnTo>
                  <a:pt x="536" y="441"/>
                </a:lnTo>
                <a:lnTo>
                  <a:pt x="518" y="461"/>
                </a:lnTo>
                <a:lnTo>
                  <a:pt x="498" y="480"/>
                </a:lnTo>
                <a:lnTo>
                  <a:pt x="477" y="497"/>
                </a:lnTo>
                <a:lnTo>
                  <a:pt x="431" y="529"/>
                </a:lnTo>
                <a:lnTo>
                  <a:pt x="431" y="529"/>
                </a:lnTo>
                <a:lnTo>
                  <a:pt x="408" y="544"/>
                </a:lnTo>
                <a:lnTo>
                  <a:pt x="383" y="557"/>
                </a:lnTo>
                <a:lnTo>
                  <a:pt x="358" y="567"/>
                </a:lnTo>
                <a:lnTo>
                  <a:pt x="332" y="573"/>
                </a:lnTo>
                <a:lnTo>
                  <a:pt x="306" y="577"/>
                </a:lnTo>
                <a:lnTo>
                  <a:pt x="278" y="579"/>
                </a:lnTo>
                <a:lnTo>
                  <a:pt x="252" y="578"/>
                </a:lnTo>
                <a:lnTo>
                  <a:pt x="226" y="575"/>
                </a:lnTo>
                <a:lnTo>
                  <a:pt x="201" y="569"/>
                </a:lnTo>
                <a:lnTo>
                  <a:pt x="175" y="560"/>
                </a:lnTo>
                <a:lnTo>
                  <a:pt x="151" y="551"/>
                </a:lnTo>
                <a:lnTo>
                  <a:pt x="128" y="537"/>
                </a:lnTo>
                <a:lnTo>
                  <a:pt x="107" y="522"/>
                </a:lnTo>
                <a:lnTo>
                  <a:pt x="86" y="505"/>
                </a:lnTo>
                <a:lnTo>
                  <a:pt x="67" y="485"/>
                </a:lnTo>
                <a:lnTo>
                  <a:pt x="50" y="462"/>
                </a:lnTo>
                <a:lnTo>
                  <a:pt x="50" y="462"/>
                </a:lnTo>
                <a:lnTo>
                  <a:pt x="50" y="462"/>
                </a:lnTo>
                <a:lnTo>
                  <a:pt x="35" y="439"/>
                </a:lnTo>
                <a:lnTo>
                  <a:pt x="22" y="415"/>
                </a:lnTo>
                <a:lnTo>
                  <a:pt x="14" y="389"/>
                </a:lnTo>
                <a:lnTo>
                  <a:pt x="6" y="364"/>
                </a:lnTo>
                <a:lnTo>
                  <a:pt x="2" y="338"/>
                </a:lnTo>
                <a:lnTo>
                  <a:pt x="0" y="311"/>
                </a:lnTo>
                <a:lnTo>
                  <a:pt x="1" y="284"/>
                </a:lnTo>
                <a:lnTo>
                  <a:pt x="5" y="258"/>
                </a:lnTo>
                <a:lnTo>
                  <a:pt x="10" y="234"/>
                </a:lnTo>
                <a:lnTo>
                  <a:pt x="18" y="207"/>
                </a:lnTo>
                <a:lnTo>
                  <a:pt x="28" y="184"/>
                </a:lnTo>
                <a:lnTo>
                  <a:pt x="42" y="160"/>
                </a:lnTo>
                <a:lnTo>
                  <a:pt x="57" y="139"/>
                </a:lnTo>
                <a:lnTo>
                  <a:pt x="74" y="118"/>
                </a:lnTo>
                <a:lnTo>
                  <a:pt x="94" y="99"/>
                </a:lnTo>
                <a:lnTo>
                  <a:pt x="117" y="82"/>
                </a:lnTo>
                <a:lnTo>
                  <a:pt x="163" y="50"/>
                </a:lnTo>
                <a:lnTo>
                  <a:pt x="163" y="50"/>
                </a:lnTo>
                <a:lnTo>
                  <a:pt x="186" y="35"/>
                </a:lnTo>
                <a:lnTo>
                  <a:pt x="211" y="22"/>
                </a:lnTo>
                <a:lnTo>
                  <a:pt x="236" y="12"/>
                </a:lnTo>
                <a:lnTo>
                  <a:pt x="262" y="6"/>
                </a:lnTo>
                <a:lnTo>
                  <a:pt x="288" y="1"/>
                </a:lnTo>
                <a:lnTo>
                  <a:pt x="314" y="0"/>
                </a:lnTo>
                <a:lnTo>
                  <a:pt x="340" y="1"/>
                </a:lnTo>
                <a:lnTo>
                  <a:pt x="367" y="4"/>
                </a:lnTo>
                <a:lnTo>
                  <a:pt x="393" y="10"/>
                </a:lnTo>
                <a:lnTo>
                  <a:pt x="417" y="18"/>
                </a:lnTo>
                <a:lnTo>
                  <a:pt x="441" y="28"/>
                </a:lnTo>
                <a:lnTo>
                  <a:pt x="465" y="42"/>
                </a:lnTo>
                <a:lnTo>
                  <a:pt x="487" y="57"/>
                </a:lnTo>
                <a:lnTo>
                  <a:pt x="507" y="74"/>
                </a:lnTo>
                <a:lnTo>
                  <a:pt x="527" y="94"/>
                </a:lnTo>
                <a:lnTo>
                  <a:pt x="543" y="115"/>
                </a:lnTo>
                <a:lnTo>
                  <a:pt x="543" y="115"/>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59" name="Freeform 60">
            <a:extLst>
              <a:ext uri="{FF2B5EF4-FFF2-40B4-BE49-F238E27FC236}">
                <a16:creationId xmlns:a16="http://schemas.microsoft.com/office/drawing/2014/main" id="{43982115-88D7-479E-AE41-3249074380E0}"/>
              </a:ext>
            </a:extLst>
          </p:cNvPr>
          <p:cNvSpPr>
            <a:spLocks/>
          </p:cNvSpPr>
          <p:nvPr/>
        </p:nvSpPr>
        <p:spPr bwMode="auto">
          <a:xfrm>
            <a:off x="6875839" y="4860331"/>
            <a:ext cx="861823" cy="761416"/>
          </a:xfrm>
          <a:custGeom>
            <a:avLst/>
            <a:gdLst/>
            <a:ahLst/>
            <a:cxnLst>
              <a:cxn ang="0">
                <a:pos x="1167" y="160"/>
              </a:cxn>
              <a:cxn ang="0">
                <a:pos x="1197" y="209"/>
              </a:cxn>
              <a:cxn ang="0">
                <a:pos x="1218" y="260"/>
              </a:cxn>
              <a:cxn ang="0">
                <a:pos x="1230" y="314"/>
              </a:cxn>
              <a:cxn ang="0">
                <a:pos x="1235" y="367"/>
              </a:cxn>
              <a:cxn ang="0">
                <a:pos x="1232" y="422"/>
              </a:cxn>
              <a:cxn ang="0">
                <a:pos x="1222" y="474"/>
              </a:cxn>
              <a:cxn ang="0">
                <a:pos x="1203" y="525"/>
              </a:cxn>
              <a:cxn ang="0">
                <a:pos x="1178" y="574"/>
              </a:cxn>
              <a:cxn ang="0">
                <a:pos x="1146" y="618"/>
              </a:cxn>
              <a:cxn ang="0">
                <a:pos x="1106" y="658"/>
              </a:cxn>
              <a:cxn ang="0">
                <a:pos x="589" y="1025"/>
              </a:cxn>
              <a:cxn ang="0">
                <a:pos x="557" y="1045"/>
              </a:cxn>
              <a:cxn ang="0">
                <a:pos x="507" y="1068"/>
              </a:cxn>
              <a:cxn ang="0">
                <a:pos x="454" y="1084"/>
              </a:cxn>
              <a:cxn ang="0">
                <a:pos x="400" y="1092"/>
              </a:cxn>
              <a:cxn ang="0">
                <a:pos x="345" y="1092"/>
              </a:cxn>
              <a:cxn ang="0">
                <a:pos x="292" y="1083"/>
              </a:cxn>
              <a:cxn ang="0">
                <a:pos x="240" y="1068"/>
              </a:cxn>
              <a:cxn ang="0">
                <a:pos x="191" y="1045"/>
              </a:cxn>
              <a:cxn ang="0">
                <a:pos x="145" y="1015"/>
              </a:cxn>
              <a:cxn ang="0">
                <a:pos x="104" y="978"/>
              </a:cxn>
              <a:cxn ang="0">
                <a:pos x="67" y="934"/>
              </a:cxn>
              <a:cxn ang="0">
                <a:pos x="57" y="918"/>
              </a:cxn>
              <a:cxn ang="0">
                <a:pos x="31" y="868"/>
              </a:cxn>
              <a:cxn ang="0">
                <a:pos x="12" y="815"/>
              </a:cxn>
              <a:cxn ang="0">
                <a:pos x="2" y="761"/>
              </a:cxn>
              <a:cxn ang="0">
                <a:pos x="0" y="708"/>
              </a:cxn>
              <a:cxn ang="0">
                <a:pos x="6" y="654"/>
              </a:cxn>
              <a:cxn ang="0">
                <a:pos x="19" y="602"/>
              </a:cxn>
              <a:cxn ang="0">
                <a:pos x="40" y="551"/>
              </a:cxn>
              <a:cxn ang="0">
                <a:pos x="67" y="504"/>
              </a:cxn>
              <a:cxn ang="0">
                <a:pos x="102" y="462"/>
              </a:cxn>
              <a:cxn ang="0">
                <a:pos x="144" y="423"/>
              </a:cxn>
              <a:cxn ang="0">
                <a:pos x="646" y="69"/>
              </a:cxn>
              <a:cxn ang="0">
                <a:pos x="695" y="39"/>
              </a:cxn>
              <a:cxn ang="0">
                <a:pos x="746" y="18"/>
              </a:cxn>
              <a:cxn ang="0">
                <a:pos x="799" y="5"/>
              </a:cxn>
              <a:cxn ang="0">
                <a:pos x="854" y="0"/>
              </a:cxn>
              <a:cxn ang="0">
                <a:pos x="907" y="4"/>
              </a:cxn>
              <a:cxn ang="0">
                <a:pos x="961" y="14"/>
              </a:cxn>
              <a:cxn ang="0">
                <a:pos x="1012" y="33"/>
              </a:cxn>
              <a:cxn ang="0">
                <a:pos x="1060" y="58"/>
              </a:cxn>
              <a:cxn ang="0">
                <a:pos x="1104" y="90"/>
              </a:cxn>
              <a:cxn ang="0">
                <a:pos x="1143" y="130"/>
              </a:cxn>
              <a:cxn ang="0">
                <a:pos x="1167" y="160"/>
              </a:cxn>
            </a:cxnLst>
            <a:rect l="0" t="0" r="r" b="b"/>
            <a:pathLst>
              <a:path w="1235" h="1093">
                <a:moveTo>
                  <a:pt x="1167" y="160"/>
                </a:moveTo>
                <a:lnTo>
                  <a:pt x="1167" y="160"/>
                </a:lnTo>
                <a:lnTo>
                  <a:pt x="1167" y="160"/>
                </a:lnTo>
                <a:lnTo>
                  <a:pt x="1178" y="176"/>
                </a:lnTo>
                <a:lnTo>
                  <a:pt x="1188" y="192"/>
                </a:lnTo>
                <a:lnTo>
                  <a:pt x="1197" y="209"/>
                </a:lnTo>
                <a:lnTo>
                  <a:pt x="1204" y="225"/>
                </a:lnTo>
                <a:lnTo>
                  <a:pt x="1212" y="243"/>
                </a:lnTo>
                <a:lnTo>
                  <a:pt x="1218" y="260"/>
                </a:lnTo>
                <a:lnTo>
                  <a:pt x="1223" y="278"/>
                </a:lnTo>
                <a:lnTo>
                  <a:pt x="1227" y="296"/>
                </a:lnTo>
                <a:lnTo>
                  <a:pt x="1230" y="314"/>
                </a:lnTo>
                <a:lnTo>
                  <a:pt x="1233" y="331"/>
                </a:lnTo>
                <a:lnTo>
                  <a:pt x="1234" y="350"/>
                </a:lnTo>
                <a:lnTo>
                  <a:pt x="1235" y="367"/>
                </a:lnTo>
                <a:lnTo>
                  <a:pt x="1234" y="386"/>
                </a:lnTo>
                <a:lnTo>
                  <a:pt x="1234" y="403"/>
                </a:lnTo>
                <a:lnTo>
                  <a:pt x="1232" y="422"/>
                </a:lnTo>
                <a:lnTo>
                  <a:pt x="1229" y="439"/>
                </a:lnTo>
                <a:lnTo>
                  <a:pt x="1225" y="457"/>
                </a:lnTo>
                <a:lnTo>
                  <a:pt x="1222" y="474"/>
                </a:lnTo>
                <a:lnTo>
                  <a:pt x="1215" y="491"/>
                </a:lnTo>
                <a:lnTo>
                  <a:pt x="1210" y="509"/>
                </a:lnTo>
                <a:lnTo>
                  <a:pt x="1203" y="525"/>
                </a:lnTo>
                <a:lnTo>
                  <a:pt x="1196" y="542"/>
                </a:lnTo>
                <a:lnTo>
                  <a:pt x="1187" y="559"/>
                </a:lnTo>
                <a:lnTo>
                  <a:pt x="1178" y="574"/>
                </a:lnTo>
                <a:lnTo>
                  <a:pt x="1168" y="588"/>
                </a:lnTo>
                <a:lnTo>
                  <a:pt x="1157" y="603"/>
                </a:lnTo>
                <a:lnTo>
                  <a:pt x="1146" y="618"/>
                </a:lnTo>
                <a:lnTo>
                  <a:pt x="1133" y="632"/>
                </a:lnTo>
                <a:lnTo>
                  <a:pt x="1120" y="646"/>
                </a:lnTo>
                <a:lnTo>
                  <a:pt x="1106" y="658"/>
                </a:lnTo>
                <a:lnTo>
                  <a:pt x="1091" y="671"/>
                </a:lnTo>
                <a:lnTo>
                  <a:pt x="1076" y="682"/>
                </a:lnTo>
                <a:lnTo>
                  <a:pt x="589" y="1025"/>
                </a:lnTo>
                <a:lnTo>
                  <a:pt x="589" y="1025"/>
                </a:lnTo>
                <a:lnTo>
                  <a:pt x="573" y="1036"/>
                </a:lnTo>
                <a:lnTo>
                  <a:pt x="557" y="1045"/>
                </a:lnTo>
                <a:lnTo>
                  <a:pt x="541" y="1055"/>
                </a:lnTo>
                <a:lnTo>
                  <a:pt x="523" y="1062"/>
                </a:lnTo>
                <a:lnTo>
                  <a:pt x="507" y="1068"/>
                </a:lnTo>
                <a:lnTo>
                  <a:pt x="488" y="1075"/>
                </a:lnTo>
                <a:lnTo>
                  <a:pt x="471" y="1081"/>
                </a:lnTo>
                <a:lnTo>
                  <a:pt x="454" y="1084"/>
                </a:lnTo>
                <a:lnTo>
                  <a:pt x="436" y="1088"/>
                </a:lnTo>
                <a:lnTo>
                  <a:pt x="418" y="1091"/>
                </a:lnTo>
                <a:lnTo>
                  <a:pt x="400" y="1092"/>
                </a:lnTo>
                <a:lnTo>
                  <a:pt x="381" y="1093"/>
                </a:lnTo>
                <a:lnTo>
                  <a:pt x="364" y="1092"/>
                </a:lnTo>
                <a:lnTo>
                  <a:pt x="345" y="1092"/>
                </a:lnTo>
                <a:lnTo>
                  <a:pt x="328" y="1089"/>
                </a:lnTo>
                <a:lnTo>
                  <a:pt x="309" y="1087"/>
                </a:lnTo>
                <a:lnTo>
                  <a:pt x="292" y="1083"/>
                </a:lnTo>
                <a:lnTo>
                  <a:pt x="275" y="1080"/>
                </a:lnTo>
                <a:lnTo>
                  <a:pt x="257" y="1073"/>
                </a:lnTo>
                <a:lnTo>
                  <a:pt x="240" y="1068"/>
                </a:lnTo>
                <a:lnTo>
                  <a:pt x="224" y="1061"/>
                </a:lnTo>
                <a:lnTo>
                  <a:pt x="207" y="1053"/>
                </a:lnTo>
                <a:lnTo>
                  <a:pt x="191" y="1045"/>
                </a:lnTo>
                <a:lnTo>
                  <a:pt x="175" y="1036"/>
                </a:lnTo>
                <a:lnTo>
                  <a:pt x="160" y="1026"/>
                </a:lnTo>
                <a:lnTo>
                  <a:pt x="145" y="1015"/>
                </a:lnTo>
                <a:lnTo>
                  <a:pt x="130" y="1004"/>
                </a:lnTo>
                <a:lnTo>
                  <a:pt x="117" y="991"/>
                </a:lnTo>
                <a:lnTo>
                  <a:pt x="104" y="978"/>
                </a:lnTo>
                <a:lnTo>
                  <a:pt x="91" y="964"/>
                </a:lnTo>
                <a:lnTo>
                  <a:pt x="79" y="949"/>
                </a:lnTo>
                <a:lnTo>
                  <a:pt x="67" y="934"/>
                </a:lnTo>
                <a:lnTo>
                  <a:pt x="67" y="934"/>
                </a:lnTo>
                <a:lnTo>
                  <a:pt x="67" y="934"/>
                </a:lnTo>
                <a:lnTo>
                  <a:pt x="57" y="918"/>
                </a:lnTo>
                <a:lnTo>
                  <a:pt x="47" y="902"/>
                </a:lnTo>
                <a:lnTo>
                  <a:pt x="38" y="884"/>
                </a:lnTo>
                <a:lnTo>
                  <a:pt x="31" y="868"/>
                </a:lnTo>
                <a:lnTo>
                  <a:pt x="23" y="851"/>
                </a:lnTo>
                <a:lnTo>
                  <a:pt x="17" y="833"/>
                </a:lnTo>
                <a:lnTo>
                  <a:pt x="12" y="815"/>
                </a:lnTo>
                <a:lnTo>
                  <a:pt x="9" y="797"/>
                </a:lnTo>
                <a:lnTo>
                  <a:pt x="5" y="780"/>
                </a:lnTo>
                <a:lnTo>
                  <a:pt x="2" y="761"/>
                </a:lnTo>
                <a:lnTo>
                  <a:pt x="1" y="744"/>
                </a:lnTo>
                <a:lnTo>
                  <a:pt x="0" y="725"/>
                </a:lnTo>
                <a:lnTo>
                  <a:pt x="0" y="708"/>
                </a:lnTo>
                <a:lnTo>
                  <a:pt x="1" y="689"/>
                </a:lnTo>
                <a:lnTo>
                  <a:pt x="4" y="672"/>
                </a:lnTo>
                <a:lnTo>
                  <a:pt x="6" y="654"/>
                </a:lnTo>
                <a:lnTo>
                  <a:pt x="10" y="636"/>
                </a:lnTo>
                <a:lnTo>
                  <a:pt x="14" y="618"/>
                </a:lnTo>
                <a:lnTo>
                  <a:pt x="19" y="602"/>
                </a:lnTo>
                <a:lnTo>
                  <a:pt x="25" y="585"/>
                </a:lnTo>
                <a:lnTo>
                  <a:pt x="32" y="567"/>
                </a:lnTo>
                <a:lnTo>
                  <a:pt x="40" y="551"/>
                </a:lnTo>
                <a:lnTo>
                  <a:pt x="48" y="535"/>
                </a:lnTo>
                <a:lnTo>
                  <a:pt x="57" y="520"/>
                </a:lnTo>
                <a:lnTo>
                  <a:pt x="67" y="504"/>
                </a:lnTo>
                <a:lnTo>
                  <a:pt x="78" y="489"/>
                </a:lnTo>
                <a:lnTo>
                  <a:pt x="89" y="475"/>
                </a:lnTo>
                <a:lnTo>
                  <a:pt x="102" y="462"/>
                </a:lnTo>
                <a:lnTo>
                  <a:pt x="115" y="448"/>
                </a:lnTo>
                <a:lnTo>
                  <a:pt x="129" y="436"/>
                </a:lnTo>
                <a:lnTo>
                  <a:pt x="144" y="423"/>
                </a:lnTo>
                <a:lnTo>
                  <a:pt x="159" y="412"/>
                </a:lnTo>
                <a:lnTo>
                  <a:pt x="646" y="69"/>
                </a:lnTo>
                <a:lnTo>
                  <a:pt x="646" y="69"/>
                </a:lnTo>
                <a:lnTo>
                  <a:pt x="661" y="58"/>
                </a:lnTo>
                <a:lnTo>
                  <a:pt x="679" y="48"/>
                </a:lnTo>
                <a:lnTo>
                  <a:pt x="695" y="39"/>
                </a:lnTo>
                <a:lnTo>
                  <a:pt x="712" y="31"/>
                </a:lnTo>
                <a:lnTo>
                  <a:pt x="728" y="24"/>
                </a:lnTo>
                <a:lnTo>
                  <a:pt x="746" y="18"/>
                </a:lnTo>
                <a:lnTo>
                  <a:pt x="764" y="13"/>
                </a:lnTo>
                <a:lnTo>
                  <a:pt x="782" y="9"/>
                </a:lnTo>
                <a:lnTo>
                  <a:pt x="799" y="5"/>
                </a:lnTo>
                <a:lnTo>
                  <a:pt x="818" y="3"/>
                </a:lnTo>
                <a:lnTo>
                  <a:pt x="835" y="2"/>
                </a:lnTo>
                <a:lnTo>
                  <a:pt x="854" y="0"/>
                </a:lnTo>
                <a:lnTo>
                  <a:pt x="871" y="0"/>
                </a:lnTo>
                <a:lnTo>
                  <a:pt x="890" y="2"/>
                </a:lnTo>
                <a:lnTo>
                  <a:pt x="907" y="4"/>
                </a:lnTo>
                <a:lnTo>
                  <a:pt x="926" y="7"/>
                </a:lnTo>
                <a:lnTo>
                  <a:pt x="943" y="10"/>
                </a:lnTo>
                <a:lnTo>
                  <a:pt x="961" y="14"/>
                </a:lnTo>
                <a:lnTo>
                  <a:pt x="978" y="19"/>
                </a:lnTo>
                <a:lnTo>
                  <a:pt x="994" y="25"/>
                </a:lnTo>
                <a:lnTo>
                  <a:pt x="1012" y="33"/>
                </a:lnTo>
                <a:lnTo>
                  <a:pt x="1028" y="40"/>
                </a:lnTo>
                <a:lnTo>
                  <a:pt x="1044" y="49"/>
                </a:lnTo>
                <a:lnTo>
                  <a:pt x="1060" y="58"/>
                </a:lnTo>
                <a:lnTo>
                  <a:pt x="1075" y="68"/>
                </a:lnTo>
                <a:lnTo>
                  <a:pt x="1090" y="79"/>
                </a:lnTo>
                <a:lnTo>
                  <a:pt x="1104" y="90"/>
                </a:lnTo>
                <a:lnTo>
                  <a:pt x="1119" y="102"/>
                </a:lnTo>
                <a:lnTo>
                  <a:pt x="1131" y="116"/>
                </a:lnTo>
                <a:lnTo>
                  <a:pt x="1143" y="130"/>
                </a:lnTo>
                <a:lnTo>
                  <a:pt x="1156" y="145"/>
                </a:lnTo>
                <a:lnTo>
                  <a:pt x="1167" y="160"/>
                </a:lnTo>
                <a:lnTo>
                  <a:pt x="1167" y="160"/>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0" name="Freeform 61">
            <a:extLst>
              <a:ext uri="{FF2B5EF4-FFF2-40B4-BE49-F238E27FC236}">
                <a16:creationId xmlns:a16="http://schemas.microsoft.com/office/drawing/2014/main" id="{6036C1C8-2788-47C9-B36B-64C3BD37B197}"/>
              </a:ext>
            </a:extLst>
          </p:cNvPr>
          <p:cNvSpPr>
            <a:spLocks/>
          </p:cNvSpPr>
          <p:nvPr/>
        </p:nvSpPr>
        <p:spPr bwMode="auto">
          <a:xfrm>
            <a:off x="6919768" y="5130172"/>
            <a:ext cx="449739" cy="437187"/>
          </a:xfrm>
          <a:custGeom>
            <a:avLst/>
            <a:gdLst/>
            <a:ahLst/>
            <a:cxnLst>
              <a:cxn ang="0">
                <a:pos x="592" y="126"/>
              </a:cxn>
              <a:cxn ang="0">
                <a:pos x="601" y="138"/>
              </a:cxn>
              <a:cxn ang="0">
                <a:pos x="616" y="165"/>
              </a:cxn>
              <a:cxn ang="0">
                <a:pos x="632" y="206"/>
              </a:cxn>
              <a:cxn ang="0">
                <a:pos x="644" y="262"/>
              </a:cxn>
              <a:cxn ang="0">
                <a:pos x="644" y="320"/>
              </a:cxn>
              <a:cxn ang="0">
                <a:pos x="634" y="377"/>
              </a:cxn>
              <a:cxn ang="0">
                <a:pos x="614" y="430"/>
              </a:cxn>
              <a:cxn ang="0">
                <a:pos x="583" y="479"/>
              </a:cxn>
              <a:cxn ang="0">
                <a:pos x="555" y="512"/>
              </a:cxn>
              <a:cxn ang="0">
                <a:pos x="531" y="532"/>
              </a:cxn>
              <a:cxn ang="0">
                <a:pos x="469" y="576"/>
              </a:cxn>
              <a:cxn ang="0">
                <a:pos x="456" y="584"/>
              </a:cxn>
              <a:cxn ang="0">
                <a:pos x="430" y="599"/>
              </a:cxn>
              <a:cxn ang="0">
                <a:pos x="389" y="615"/>
              </a:cxn>
              <a:cxn ang="0">
                <a:pos x="332" y="628"/>
              </a:cxn>
              <a:cxn ang="0">
                <a:pos x="275" y="629"/>
              </a:cxn>
              <a:cxn ang="0">
                <a:pos x="219" y="619"/>
              </a:cxn>
              <a:cxn ang="0">
                <a:pos x="166" y="598"/>
              </a:cxn>
              <a:cxn ang="0">
                <a:pos x="116" y="568"/>
              </a:cxn>
              <a:cxn ang="0">
                <a:pos x="84" y="538"/>
              </a:cxn>
              <a:cxn ang="0">
                <a:pos x="64" y="516"/>
              </a:cxn>
              <a:cxn ang="0">
                <a:pos x="54" y="504"/>
              </a:cxn>
              <a:cxn ang="0">
                <a:pos x="46" y="491"/>
              </a:cxn>
              <a:cxn ang="0">
                <a:pos x="31" y="464"/>
              </a:cxn>
              <a:cxn ang="0">
                <a:pos x="15" y="424"/>
              </a:cxn>
              <a:cxn ang="0">
                <a:pos x="3" y="367"/>
              </a:cxn>
              <a:cxn ang="0">
                <a:pos x="2" y="310"/>
              </a:cxn>
              <a:cxn ang="0">
                <a:pos x="11" y="254"/>
              </a:cxn>
              <a:cxn ang="0">
                <a:pos x="31" y="200"/>
              </a:cxn>
              <a:cxn ang="0">
                <a:pos x="62" y="150"/>
              </a:cxn>
              <a:cxn ang="0">
                <a:pos x="92" y="117"/>
              </a:cxn>
              <a:cxn ang="0">
                <a:pos x="115" y="98"/>
              </a:cxn>
              <a:cxn ang="0">
                <a:pos x="177" y="54"/>
              </a:cxn>
              <a:cxn ang="0">
                <a:pos x="190" y="45"/>
              </a:cxn>
              <a:cxn ang="0">
                <a:pos x="217" y="30"/>
              </a:cxn>
              <a:cxn ang="0">
                <a:pos x="258" y="14"/>
              </a:cxn>
              <a:cxn ang="0">
                <a:pos x="313" y="1"/>
              </a:cxn>
              <a:cxn ang="0">
                <a:pos x="371" y="0"/>
              </a:cxn>
              <a:cxn ang="0">
                <a:pos x="428" y="10"/>
              </a:cxn>
              <a:cxn ang="0">
                <a:pos x="481" y="31"/>
              </a:cxn>
              <a:cxn ang="0">
                <a:pos x="530" y="61"/>
              </a:cxn>
              <a:cxn ang="0">
                <a:pos x="563" y="91"/>
              </a:cxn>
              <a:cxn ang="0">
                <a:pos x="583" y="113"/>
              </a:cxn>
              <a:cxn ang="0">
                <a:pos x="592" y="126"/>
              </a:cxn>
            </a:cxnLst>
            <a:rect l="0" t="0" r="r" b="b"/>
            <a:pathLst>
              <a:path w="645" h="629">
                <a:moveTo>
                  <a:pt x="592" y="126"/>
                </a:moveTo>
                <a:lnTo>
                  <a:pt x="592" y="126"/>
                </a:lnTo>
                <a:lnTo>
                  <a:pt x="592" y="126"/>
                </a:lnTo>
                <a:lnTo>
                  <a:pt x="601" y="138"/>
                </a:lnTo>
                <a:lnTo>
                  <a:pt x="608" y="152"/>
                </a:lnTo>
                <a:lnTo>
                  <a:pt x="616" y="165"/>
                </a:lnTo>
                <a:lnTo>
                  <a:pt x="622" y="178"/>
                </a:lnTo>
                <a:lnTo>
                  <a:pt x="632" y="206"/>
                </a:lnTo>
                <a:lnTo>
                  <a:pt x="639" y="234"/>
                </a:lnTo>
                <a:lnTo>
                  <a:pt x="644" y="262"/>
                </a:lnTo>
                <a:lnTo>
                  <a:pt x="645" y="291"/>
                </a:lnTo>
                <a:lnTo>
                  <a:pt x="644" y="320"/>
                </a:lnTo>
                <a:lnTo>
                  <a:pt x="640" y="348"/>
                </a:lnTo>
                <a:lnTo>
                  <a:pt x="634" y="377"/>
                </a:lnTo>
                <a:lnTo>
                  <a:pt x="625" y="404"/>
                </a:lnTo>
                <a:lnTo>
                  <a:pt x="614" y="430"/>
                </a:lnTo>
                <a:lnTo>
                  <a:pt x="601" y="455"/>
                </a:lnTo>
                <a:lnTo>
                  <a:pt x="583" y="479"/>
                </a:lnTo>
                <a:lnTo>
                  <a:pt x="565" y="501"/>
                </a:lnTo>
                <a:lnTo>
                  <a:pt x="555" y="512"/>
                </a:lnTo>
                <a:lnTo>
                  <a:pt x="543" y="522"/>
                </a:lnTo>
                <a:lnTo>
                  <a:pt x="531" y="532"/>
                </a:lnTo>
                <a:lnTo>
                  <a:pt x="520" y="541"/>
                </a:lnTo>
                <a:lnTo>
                  <a:pt x="469" y="576"/>
                </a:lnTo>
                <a:lnTo>
                  <a:pt x="469" y="576"/>
                </a:lnTo>
                <a:lnTo>
                  <a:pt x="456" y="584"/>
                </a:lnTo>
                <a:lnTo>
                  <a:pt x="443" y="592"/>
                </a:lnTo>
                <a:lnTo>
                  <a:pt x="430" y="599"/>
                </a:lnTo>
                <a:lnTo>
                  <a:pt x="417" y="605"/>
                </a:lnTo>
                <a:lnTo>
                  <a:pt x="389" y="615"/>
                </a:lnTo>
                <a:lnTo>
                  <a:pt x="361" y="623"/>
                </a:lnTo>
                <a:lnTo>
                  <a:pt x="332" y="628"/>
                </a:lnTo>
                <a:lnTo>
                  <a:pt x="304" y="629"/>
                </a:lnTo>
                <a:lnTo>
                  <a:pt x="275" y="629"/>
                </a:lnTo>
                <a:lnTo>
                  <a:pt x="246" y="625"/>
                </a:lnTo>
                <a:lnTo>
                  <a:pt x="219" y="619"/>
                </a:lnTo>
                <a:lnTo>
                  <a:pt x="192" y="610"/>
                </a:lnTo>
                <a:lnTo>
                  <a:pt x="166" y="598"/>
                </a:lnTo>
                <a:lnTo>
                  <a:pt x="139" y="584"/>
                </a:lnTo>
                <a:lnTo>
                  <a:pt x="116" y="568"/>
                </a:lnTo>
                <a:lnTo>
                  <a:pt x="93" y="548"/>
                </a:lnTo>
                <a:lnTo>
                  <a:pt x="84" y="538"/>
                </a:lnTo>
                <a:lnTo>
                  <a:pt x="72" y="527"/>
                </a:lnTo>
                <a:lnTo>
                  <a:pt x="64" y="516"/>
                </a:lnTo>
                <a:lnTo>
                  <a:pt x="54" y="504"/>
                </a:lnTo>
                <a:lnTo>
                  <a:pt x="54" y="504"/>
                </a:lnTo>
                <a:lnTo>
                  <a:pt x="54" y="504"/>
                </a:lnTo>
                <a:lnTo>
                  <a:pt x="46" y="491"/>
                </a:lnTo>
                <a:lnTo>
                  <a:pt x="38" y="477"/>
                </a:lnTo>
                <a:lnTo>
                  <a:pt x="31" y="464"/>
                </a:lnTo>
                <a:lnTo>
                  <a:pt x="25" y="451"/>
                </a:lnTo>
                <a:lnTo>
                  <a:pt x="15" y="424"/>
                </a:lnTo>
                <a:lnTo>
                  <a:pt x="8" y="395"/>
                </a:lnTo>
                <a:lnTo>
                  <a:pt x="3" y="367"/>
                </a:lnTo>
                <a:lnTo>
                  <a:pt x="0" y="338"/>
                </a:lnTo>
                <a:lnTo>
                  <a:pt x="2" y="310"/>
                </a:lnTo>
                <a:lnTo>
                  <a:pt x="5" y="281"/>
                </a:lnTo>
                <a:lnTo>
                  <a:pt x="11" y="254"/>
                </a:lnTo>
                <a:lnTo>
                  <a:pt x="20" y="226"/>
                </a:lnTo>
                <a:lnTo>
                  <a:pt x="31" y="200"/>
                </a:lnTo>
                <a:lnTo>
                  <a:pt x="46" y="174"/>
                </a:lnTo>
                <a:lnTo>
                  <a:pt x="62" y="150"/>
                </a:lnTo>
                <a:lnTo>
                  <a:pt x="81" y="128"/>
                </a:lnTo>
                <a:lnTo>
                  <a:pt x="92" y="117"/>
                </a:lnTo>
                <a:lnTo>
                  <a:pt x="103" y="107"/>
                </a:lnTo>
                <a:lnTo>
                  <a:pt x="115" y="98"/>
                </a:lnTo>
                <a:lnTo>
                  <a:pt x="127" y="88"/>
                </a:lnTo>
                <a:lnTo>
                  <a:pt x="177" y="54"/>
                </a:lnTo>
                <a:lnTo>
                  <a:pt x="177" y="54"/>
                </a:lnTo>
                <a:lnTo>
                  <a:pt x="190" y="45"/>
                </a:lnTo>
                <a:lnTo>
                  <a:pt x="203" y="37"/>
                </a:lnTo>
                <a:lnTo>
                  <a:pt x="217" y="30"/>
                </a:lnTo>
                <a:lnTo>
                  <a:pt x="230" y="24"/>
                </a:lnTo>
                <a:lnTo>
                  <a:pt x="258" y="14"/>
                </a:lnTo>
                <a:lnTo>
                  <a:pt x="285" y="6"/>
                </a:lnTo>
                <a:lnTo>
                  <a:pt x="313" y="1"/>
                </a:lnTo>
                <a:lnTo>
                  <a:pt x="342" y="0"/>
                </a:lnTo>
                <a:lnTo>
                  <a:pt x="371" y="0"/>
                </a:lnTo>
                <a:lnTo>
                  <a:pt x="399" y="4"/>
                </a:lnTo>
                <a:lnTo>
                  <a:pt x="428" y="10"/>
                </a:lnTo>
                <a:lnTo>
                  <a:pt x="455" y="19"/>
                </a:lnTo>
                <a:lnTo>
                  <a:pt x="481" y="31"/>
                </a:lnTo>
                <a:lnTo>
                  <a:pt x="506" y="45"/>
                </a:lnTo>
                <a:lnTo>
                  <a:pt x="530" y="61"/>
                </a:lnTo>
                <a:lnTo>
                  <a:pt x="552" y="81"/>
                </a:lnTo>
                <a:lnTo>
                  <a:pt x="563" y="91"/>
                </a:lnTo>
                <a:lnTo>
                  <a:pt x="573" y="102"/>
                </a:lnTo>
                <a:lnTo>
                  <a:pt x="583" y="113"/>
                </a:lnTo>
                <a:lnTo>
                  <a:pt x="592" y="126"/>
                </a:lnTo>
                <a:lnTo>
                  <a:pt x="592" y="126"/>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1" name="Freeform 54">
            <a:extLst>
              <a:ext uri="{FF2B5EF4-FFF2-40B4-BE49-F238E27FC236}">
                <a16:creationId xmlns:a16="http://schemas.microsoft.com/office/drawing/2014/main" id="{C737B340-1681-413C-A1B5-23700B121030}"/>
              </a:ext>
            </a:extLst>
          </p:cNvPr>
          <p:cNvSpPr>
            <a:spLocks/>
          </p:cNvSpPr>
          <p:nvPr/>
        </p:nvSpPr>
        <p:spPr bwMode="auto">
          <a:xfrm>
            <a:off x="4397053" y="5090429"/>
            <a:ext cx="627540" cy="1418241"/>
          </a:xfrm>
          <a:custGeom>
            <a:avLst/>
            <a:gdLst/>
            <a:ahLst/>
            <a:cxnLst>
              <a:cxn ang="0">
                <a:pos x="898" y="1973"/>
              </a:cxn>
              <a:cxn ang="0">
                <a:pos x="872" y="1736"/>
              </a:cxn>
              <a:cxn ang="0">
                <a:pos x="836" y="1539"/>
              </a:cxn>
              <a:cxn ang="0">
                <a:pos x="800" y="1385"/>
              </a:cxn>
              <a:cxn ang="0">
                <a:pos x="753" y="1232"/>
              </a:cxn>
              <a:cxn ang="0">
                <a:pos x="696" y="1088"/>
              </a:cxn>
              <a:cxn ang="0">
                <a:pos x="627" y="960"/>
              </a:cxn>
              <a:cxn ang="0">
                <a:pos x="561" y="872"/>
              </a:cxn>
              <a:cxn ang="0">
                <a:pos x="518" y="828"/>
              </a:cxn>
              <a:cxn ang="0">
                <a:pos x="471" y="793"/>
              </a:cxn>
              <a:cxn ang="0">
                <a:pos x="421" y="767"/>
              </a:cxn>
              <a:cxn ang="0">
                <a:pos x="385" y="755"/>
              </a:cxn>
              <a:cxn ang="0">
                <a:pos x="452" y="637"/>
              </a:cxn>
              <a:cxn ang="0">
                <a:pos x="501" y="511"/>
              </a:cxn>
              <a:cxn ang="0">
                <a:pos x="530" y="392"/>
              </a:cxn>
              <a:cxn ang="0">
                <a:pos x="540" y="294"/>
              </a:cxn>
              <a:cxn ang="0">
                <a:pos x="534" y="236"/>
              </a:cxn>
              <a:cxn ang="0">
                <a:pos x="523" y="218"/>
              </a:cxn>
              <a:cxn ang="0">
                <a:pos x="581" y="210"/>
              </a:cxn>
              <a:cxn ang="0">
                <a:pos x="668" y="188"/>
              </a:cxn>
              <a:cxn ang="0">
                <a:pos x="771" y="153"/>
              </a:cxn>
              <a:cxn ang="0">
                <a:pos x="725" y="97"/>
              </a:cxn>
              <a:cxn ang="0">
                <a:pos x="676" y="56"/>
              </a:cxn>
              <a:cxn ang="0">
                <a:pos x="626" y="27"/>
              </a:cxn>
              <a:cxn ang="0">
                <a:pos x="575" y="10"/>
              </a:cxn>
              <a:cxn ang="0">
                <a:pos x="524" y="1"/>
              </a:cxn>
              <a:cxn ang="0">
                <a:pos x="445" y="1"/>
              </a:cxn>
              <a:cxn ang="0">
                <a:pos x="339" y="18"/>
              </a:cxn>
              <a:cxn ang="0">
                <a:pos x="302" y="22"/>
              </a:cxn>
              <a:cxn ang="0">
                <a:pos x="308" y="39"/>
              </a:cxn>
              <a:cxn ang="0">
                <a:pos x="303" y="86"/>
              </a:cxn>
              <a:cxn ang="0">
                <a:pos x="271" y="213"/>
              </a:cxn>
              <a:cxn ang="0">
                <a:pos x="201" y="419"/>
              </a:cxn>
              <a:cxn ang="0">
                <a:pos x="39" y="853"/>
              </a:cxn>
              <a:cxn ang="0">
                <a:pos x="18" y="980"/>
              </a:cxn>
              <a:cxn ang="0">
                <a:pos x="80" y="1063"/>
              </a:cxn>
              <a:cxn ang="0">
                <a:pos x="170" y="1217"/>
              </a:cxn>
              <a:cxn ang="0">
                <a:pos x="348" y="1545"/>
              </a:cxn>
              <a:cxn ang="0">
                <a:pos x="432" y="1687"/>
              </a:cxn>
              <a:cxn ang="0">
                <a:pos x="522" y="1814"/>
              </a:cxn>
              <a:cxn ang="0">
                <a:pos x="617" y="1920"/>
              </a:cxn>
              <a:cxn ang="0">
                <a:pos x="668" y="1962"/>
              </a:cxn>
              <a:cxn ang="0">
                <a:pos x="719" y="1995"/>
              </a:cxn>
              <a:cxn ang="0">
                <a:pos x="771" y="2019"/>
              </a:cxn>
              <a:cxn ang="0">
                <a:pos x="826" y="2032"/>
              </a:cxn>
              <a:cxn ang="0">
                <a:pos x="882" y="2032"/>
              </a:cxn>
            </a:cxnLst>
            <a:rect l="0" t="0" r="r" b="b"/>
            <a:pathLst>
              <a:path w="901" h="2033">
                <a:moveTo>
                  <a:pt x="901" y="2029"/>
                </a:moveTo>
                <a:lnTo>
                  <a:pt x="901" y="2029"/>
                </a:lnTo>
                <a:lnTo>
                  <a:pt x="898" y="1973"/>
                </a:lnTo>
                <a:lnTo>
                  <a:pt x="892" y="1905"/>
                </a:lnTo>
                <a:lnTo>
                  <a:pt x="883" y="1825"/>
                </a:lnTo>
                <a:lnTo>
                  <a:pt x="872" y="1736"/>
                </a:lnTo>
                <a:lnTo>
                  <a:pt x="856" y="1640"/>
                </a:lnTo>
                <a:lnTo>
                  <a:pt x="847" y="1590"/>
                </a:lnTo>
                <a:lnTo>
                  <a:pt x="836" y="1539"/>
                </a:lnTo>
                <a:lnTo>
                  <a:pt x="825" y="1488"/>
                </a:lnTo>
                <a:lnTo>
                  <a:pt x="812" y="1436"/>
                </a:lnTo>
                <a:lnTo>
                  <a:pt x="800" y="1385"/>
                </a:lnTo>
                <a:lnTo>
                  <a:pt x="785" y="1333"/>
                </a:lnTo>
                <a:lnTo>
                  <a:pt x="770" y="1282"/>
                </a:lnTo>
                <a:lnTo>
                  <a:pt x="753" y="1232"/>
                </a:lnTo>
                <a:lnTo>
                  <a:pt x="735" y="1182"/>
                </a:lnTo>
                <a:lnTo>
                  <a:pt x="717" y="1134"/>
                </a:lnTo>
                <a:lnTo>
                  <a:pt x="696" y="1088"/>
                </a:lnTo>
                <a:lnTo>
                  <a:pt x="675" y="1043"/>
                </a:lnTo>
                <a:lnTo>
                  <a:pt x="652" y="1001"/>
                </a:lnTo>
                <a:lnTo>
                  <a:pt x="627" y="960"/>
                </a:lnTo>
                <a:lnTo>
                  <a:pt x="602" y="923"/>
                </a:lnTo>
                <a:lnTo>
                  <a:pt x="575" y="888"/>
                </a:lnTo>
                <a:lnTo>
                  <a:pt x="561" y="872"/>
                </a:lnTo>
                <a:lnTo>
                  <a:pt x="548" y="855"/>
                </a:lnTo>
                <a:lnTo>
                  <a:pt x="533" y="842"/>
                </a:lnTo>
                <a:lnTo>
                  <a:pt x="518" y="828"/>
                </a:lnTo>
                <a:lnTo>
                  <a:pt x="503" y="816"/>
                </a:lnTo>
                <a:lnTo>
                  <a:pt x="487" y="803"/>
                </a:lnTo>
                <a:lnTo>
                  <a:pt x="471" y="793"/>
                </a:lnTo>
                <a:lnTo>
                  <a:pt x="455" y="783"/>
                </a:lnTo>
                <a:lnTo>
                  <a:pt x="437" y="775"/>
                </a:lnTo>
                <a:lnTo>
                  <a:pt x="421" y="767"/>
                </a:lnTo>
                <a:lnTo>
                  <a:pt x="402" y="761"/>
                </a:lnTo>
                <a:lnTo>
                  <a:pt x="385" y="755"/>
                </a:lnTo>
                <a:lnTo>
                  <a:pt x="385" y="755"/>
                </a:lnTo>
                <a:lnTo>
                  <a:pt x="410" y="717"/>
                </a:lnTo>
                <a:lnTo>
                  <a:pt x="432" y="678"/>
                </a:lnTo>
                <a:lnTo>
                  <a:pt x="452" y="637"/>
                </a:lnTo>
                <a:lnTo>
                  <a:pt x="471" y="594"/>
                </a:lnTo>
                <a:lnTo>
                  <a:pt x="487" y="552"/>
                </a:lnTo>
                <a:lnTo>
                  <a:pt x="501" y="511"/>
                </a:lnTo>
                <a:lnTo>
                  <a:pt x="513" y="470"/>
                </a:lnTo>
                <a:lnTo>
                  <a:pt x="523" y="430"/>
                </a:lnTo>
                <a:lnTo>
                  <a:pt x="530" y="392"/>
                </a:lnTo>
                <a:lnTo>
                  <a:pt x="537" y="356"/>
                </a:lnTo>
                <a:lnTo>
                  <a:pt x="539" y="323"/>
                </a:lnTo>
                <a:lnTo>
                  <a:pt x="540" y="294"/>
                </a:lnTo>
                <a:lnTo>
                  <a:pt x="539" y="267"/>
                </a:lnTo>
                <a:lnTo>
                  <a:pt x="537" y="246"/>
                </a:lnTo>
                <a:lnTo>
                  <a:pt x="534" y="236"/>
                </a:lnTo>
                <a:lnTo>
                  <a:pt x="530" y="229"/>
                </a:lnTo>
                <a:lnTo>
                  <a:pt x="527" y="223"/>
                </a:lnTo>
                <a:lnTo>
                  <a:pt x="523" y="218"/>
                </a:lnTo>
                <a:lnTo>
                  <a:pt x="523" y="218"/>
                </a:lnTo>
                <a:lnTo>
                  <a:pt x="553" y="214"/>
                </a:lnTo>
                <a:lnTo>
                  <a:pt x="581" y="210"/>
                </a:lnTo>
                <a:lnTo>
                  <a:pt x="610" y="204"/>
                </a:lnTo>
                <a:lnTo>
                  <a:pt x="638" y="197"/>
                </a:lnTo>
                <a:lnTo>
                  <a:pt x="668" y="188"/>
                </a:lnTo>
                <a:lnTo>
                  <a:pt x="701" y="177"/>
                </a:lnTo>
                <a:lnTo>
                  <a:pt x="771" y="153"/>
                </a:lnTo>
                <a:lnTo>
                  <a:pt x="771" y="153"/>
                </a:lnTo>
                <a:lnTo>
                  <a:pt x="757" y="133"/>
                </a:lnTo>
                <a:lnTo>
                  <a:pt x="740" y="114"/>
                </a:lnTo>
                <a:lnTo>
                  <a:pt x="725" y="97"/>
                </a:lnTo>
                <a:lnTo>
                  <a:pt x="709" y="82"/>
                </a:lnTo>
                <a:lnTo>
                  <a:pt x="693" y="68"/>
                </a:lnTo>
                <a:lnTo>
                  <a:pt x="676" y="56"/>
                </a:lnTo>
                <a:lnTo>
                  <a:pt x="660" y="45"/>
                </a:lnTo>
                <a:lnTo>
                  <a:pt x="642" y="36"/>
                </a:lnTo>
                <a:lnTo>
                  <a:pt x="626" y="27"/>
                </a:lnTo>
                <a:lnTo>
                  <a:pt x="609" y="21"/>
                </a:lnTo>
                <a:lnTo>
                  <a:pt x="591" y="15"/>
                </a:lnTo>
                <a:lnTo>
                  <a:pt x="575" y="10"/>
                </a:lnTo>
                <a:lnTo>
                  <a:pt x="558" y="6"/>
                </a:lnTo>
                <a:lnTo>
                  <a:pt x="540" y="4"/>
                </a:lnTo>
                <a:lnTo>
                  <a:pt x="524" y="1"/>
                </a:lnTo>
                <a:lnTo>
                  <a:pt x="508" y="0"/>
                </a:lnTo>
                <a:lnTo>
                  <a:pt x="476" y="0"/>
                </a:lnTo>
                <a:lnTo>
                  <a:pt x="445" y="1"/>
                </a:lnTo>
                <a:lnTo>
                  <a:pt x="415" y="5"/>
                </a:lnTo>
                <a:lnTo>
                  <a:pt x="387" y="9"/>
                </a:lnTo>
                <a:lnTo>
                  <a:pt x="339" y="18"/>
                </a:lnTo>
                <a:lnTo>
                  <a:pt x="319" y="21"/>
                </a:lnTo>
                <a:lnTo>
                  <a:pt x="302" y="22"/>
                </a:lnTo>
                <a:lnTo>
                  <a:pt x="302" y="22"/>
                </a:lnTo>
                <a:lnTo>
                  <a:pt x="304" y="26"/>
                </a:lnTo>
                <a:lnTo>
                  <a:pt x="305" y="29"/>
                </a:lnTo>
                <a:lnTo>
                  <a:pt x="308" y="39"/>
                </a:lnTo>
                <a:lnTo>
                  <a:pt x="308" y="51"/>
                </a:lnTo>
                <a:lnTo>
                  <a:pt x="307" y="67"/>
                </a:lnTo>
                <a:lnTo>
                  <a:pt x="303" y="86"/>
                </a:lnTo>
                <a:lnTo>
                  <a:pt x="299" y="107"/>
                </a:lnTo>
                <a:lnTo>
                  <a:pt x="287" y="156"/>
                </a:lnTo>
                <a:lnTo>
                  <a:pt x="271" y="213"/>
                </a:lnTo>
                <a:lnTo>
                  <a:pt x="251" y="277"/>
                </a:lnTo>
                <a:lnTo>
                  <a:pt x="227" y="346"/>
                </a:lnTo>
                <a:lnTo>
                  <a:pt x="201" y="419"/>
                </a:lnTo>
                <a:lnTo>
                  <a:pt x="146" y="571"/>
                </a:lnTo>
                <a:lnTo>
                  <a:pt x="90" y="719"/>
                </a:lnTo>
                <a:lnTo>
                  <a:pt x="39" y="853"/>
                </a:lnTo>
                <a:lnTo>
                  <a:pt x="0" y="960"/>
                </a:lnTo>
                <a:lnTo>
                  <a:pt x="0" y="960"/>
                </a:lnTo>
                <a:lnTo>
                  <a:pt x="18" y="980"/>
                </a:lnTo>
                <a:lnTo>
                  <a:pt x="38" y="1005"/>
                </a:lnTo>
                <a:lnTo>
                  <a:pt x="59" y="1032"/>
                </a:lnTo>
                <a:lnTo>
                  <a:pt x="80" y="1063"/>
                </a:lnTo>
                <a:lnTo>
                  <a:pt x="102" y="1098"/>
                </a:lnTo>
                <a:lnTo>
                  <a:pt x="124" y="1135"/>
                </a:lnTo>
                <a:lnTo>
                  <a:pt x="170" y="1217"/>
                </a:lnTo>
                <a:lnTo>
                  <a:pt x="268" y="1401"/>
                </a:lnTo>
                <a:lnTo>
                  <a:pt x="320" y="1498"/>
                </a:lnTo>
                <a:lnTo>
                  <a:pt x="348" y="1545"/>
                </a:lnTo>
                <a:lnTo>
                  <a:pt x="375" y="1594"/>
                </a:lnTo>
                <a:lnTo>
                  <a:pt x="404" y="1641"/>
                </a:lnTo>
                <a:lnTo>
                  <a:pt x="432" y="1687"/>
                </a:lnTo>
                <a:lnTo>
                  <a:pt x="462" y="1731"/>
                </a:lnTo>
                <a:lnTo>
                  <a:pt x="492" y="1774"/>
                </a:lnTo>
                <a:lnTo>
                  <a:pt x="522" y="1814"/>
                </a:lnTo>
                <a:lnTo>
                  <a:pt x="554" y="1852"/>
                </a:lnTo>
                <a:lnTo>
                  <a:pt x="585" y="1887"/>
                </a:lnTo>
                <a:lnTo>
                  <a:pt x="617" y="1920"/>
                </a:lnTo>
                <a:lnTo>
                  <a:pt x="635" y="1935"/>
                </a:lnTo>
                <a:lnTo>
                  <a:pt x="651" y="1949"/>
                </a:lnTo>
                <a:lnTo>
                  <a:pt x="668" y="1962"/>
                </a:lnTo>
                <a:lnTo>
                  <a:pt x="684" y="1974"/>
                </a:lnTo>
                <a:lnTo>
                  <a:pt x="702" y="1986"/>
                </a:lnTo>
                <a:lnTo>
                  <a:pt x="719" y="1995"/>
                </a:lnTo>
                <a:lnTo>
                  <a:pt x="737" y="2004"/>
                </a:lnTo>
                <a:lnTo>
                  <a:pt x="754" y="2012"/>
                </a:lnTo>
                <a:lnTo>
                  <a:pt x="771" y="2019"/>
                </a:lnTo>
                <a:lnTo>
                  <a:pt x="790" y="2024"/>
                </a:lnTo>
                <a:lnTo>
                  <a:pt x="808" y="2028"/>
                </a:lnTo>
                <a:lnTo>
                  <a:pt x="826" y="2032"/>
                </a:lnTo>
                <a:lnTo>
                  <a:pt x="845" y="2033"/>
                </a:lnTo>
                <a:lnTo>
                  <a:pt x="863" y="2033"/>
                </a:lnTo>
                <a:lnTo>
                  <a:pt x="882" y="2032"/>
                </a:lnTo>
                <a:lnTo>
                  <a:pt x="901" y="2029"/>
                </a:lnTo>
                <a:lnTo>
                  <a:pt x="901" y="2029"/>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62" name="Group 80">
            <a:extLst>
              <a:ext uri="{FF2B5EF4-FFF2-40B4-BE49-F238E27FC236}">
                <a16:creationId xmlns:a16="http://schemas.microsoft.com/office/drawing/2014/main" id="{42D7A021-E121-4040-B2C4-26900FBDCB38}"/>
              </a:ext>
            </a:extLst>
          </p:cNvPr>
          <p:cNvGrpSpPr/>
          <p:nvPr/>
        </p:nvGrpSpPr>
        <p:grpSpPr>
          <a:xfrm>
            <a:off x="10800965" y="3901444"/>
            <a:ext cx="679836" cy="972688"/>
            <a:chOff x="2979738" y="2930525"/>
            <a:chExt cx="515938" cy="738188"/>
          </a:xfrm>
        </p:grpSpPr>
        <p:sp>
          <p:nvSpPr>
            <p:cNvPr id="63" name="Freeform 46">
              <a:extLst>
                <a:ext uri="{FF2B5EF4-FFF2-40B4-BE49-F238E27FC236}">
                  <a16:creationId xmlns:a16="http://schemas.microsoft.com/office/drawing/2014/main" id="{EADEC250-A6EE-41A0-B64D-8E049C19533C}"/>
                </a:ext>
              </a:extLst>
            </p:cNvPr>
            <p:cNvSpPr>
              <a:spLocks/>
            </p:cNvSpPr>
            <p:nvPr/>
          </p:nvSpPr>
          <p:spPr bwMode="auto">
            <a:xfrm>
              <a:off x="2979738" y="2930525"/>
              <a:ext cx="515938" cy="738188"/>
            </a:xfrm>
            <a:custGeom>
              <a:avLst/>
              <a:gdLst/>
              <a:ahLst/>
              <a:cxnLst>
                <a:cxn ang="0">
                  <a:pos x="888" y="132"/>
                </a:cxn>
                <a:cxn ang="0">
                  <a:pos x="862" y="103"/>
                </a:cxn>
                <a:cxn ang="0">
                  <a:pos x="833" y="79"/>
                </a:cxn>
                <a:cxn ang="0">
                  <a:pos x="802" y="57"/>
                </a:cxn>
                <a:cxn ang="0">
                  <a:pos x="771" y="40"/>
                </a:cxn>
                <a:cxn ang="0">
                  <a:pos x="737" y="25"/>
                </a:cxn>
                <a:cxn ang="0">
                  <a:pos x="703" y="14"/>
                </a:cxn>
                <a:cxn ang="0">
                  <a:pos x="668" y="5"/>
                </a:cxn>
                <a:cxn ang="0">
                  <a:pos x="632" y="1"/>
                </a:cxn>
                <a:cxn ang="0">
                  <a:pos x="596" y="0"/>
                </a:cxn>
                <a:cxn ang="0">
                  <a:pos x="560" y="1"/>
                </a:cxn>
                <a:cxn ang="0">
                  <a:pos x="524" y="7"/>
                </a:cxn>
                <a:cxn ang="0">
                  <a:pos x="489" y="16"/>
                </a:cxn>
                <a:cxn ang="0">
                  <a:pos x="454" y="30"/>
                </a:cxn>
                <a:cxn ang="0">
                  <a:pos x="422" y="46"/>
                </a:cxn>
                <a:cxn ang="0">
                  <a:pos x="389" y="66"/>
                </a:cxn>
                <a:cxn ang="0">
                  <a:pos x="360" y="89"/>
                </a:cxn>
                <a:cxn ang="0">
                  <a:pos x="0" y="1396"/>
                </a:cxn>
                <a:cxn ang="0">
                  <a:pos x="845" y="660"/>
                </a:cxn>
                <a:cxn ang="0">
                  <a:pos x="873" y="633"/>
                </a:cxn>
                <a:cxn ang="0">
                  <a:pos x="896" y="604"/>
                </a:cxn>
                <a:cxn ang="0">
                  <a:pos x="918" y="574"/>
                </a:cxn>
                <a:cxn ang="0">
                  <a:pos x="936" y="542"/>
                </a:cxn>
                <a:cxn ang="0">
                  <a:pos x="951" y="508"/>
                </a:cxn>
                <a:cxn ang="0">
                  <a:pos x="962" y="475"/>
                </a:cxn>
                <a:cxn ang="0">
                  <a:pos x="970" y="439"/>
                </a:cxn>
                <a:cxn ang="0">
                  <a:pos x="975" y="404"/>
                </a:cxn>
                <a:cxn ang="0">
                  <a:pos x="976" y="368"/>
                </a:cxn>
                <a:cxn ang="0">
                  <a:pos x="974" y="332"/>
                </a:cxn>
                <a:cxn ang="0">
                  <a:pos x="969" y="296"/>
                </a:cxn>
                <a:cxn ang="0">
                  <a:pos x="959" y="261"/>
                </a:cxn>
                <a:cxn ang="0">
                  <a:pos x="946" y="226"/>
                </a:cxn>
                <a:cxn ang="0">
                  <a:pos x="930" y="194"/>
                </a:cxn>
                <a:cxn ang="0">
                  <a:pos x="910" y="161"/>
                </a:cxn>
                <a:cxn ang="0">
                  <a:pos x="888" y="132"/>
                </a:cxn>
              </a:cxnLst>
              <a:rect l="0" t="0" r="r" b="b"/>
              <a:pathLst>
                <a:path w="976" h="1396">
                  <a:moveTo>
                    <a:pt x="888" y="132"/>
                  </a:moveTo>
                  <a:lnTo>
                    <a:pt x="888" y="132"/>
                  </a:lnTo>
                  <a:lnTo>
                    <a:pt x="874" y="117"/>
                  </a:lnTo>
                  <a:lnTo>
                    <a:pt x="862" y="103"/>
                  </a:lnTo>
                  <a:lnTo>
                    <a:pt x="847" y="91"/>
                  </a:lnTo>
                  <a:lnTo>
                    <a:pt x="833" y="79"/>
                  </a:lnTo>
                  <a:lnTo>
                    <a:pt x="818" y="68"/>
                  </a:lnTo>
                  <a:lnTo>
                    <a:pt x="802" y="57"/>
                  </a:lnTo>
                  <a:lnTo>
                    <a:pt x="787" y="48"/>
                  </a:lnTo>
                  <a:lnTo>
                    <a:pt x="771" y="40"/>
                  </a:lnTo>
                  <a:lnTo>
                    <a:pt x="754" y="32"/>
                  </a:lnTo>
                  <a:lnTo>
                    <a:pt x="737" y="25"/>
                  </a:lnTo>
                  <a:lnTo>
                    <a:pt x="720" y="19"/>
                  </a:lnTo>
                  <a:lnTo>
                    <a:pt x="703" y="14"/>
                  </a:lnTo>
                  <a:lnTo>
                    <a:pt x="685" y="9"/>
                  </a:lnTo>
                  <a:lnTo>
                    <a:pt x="668" y="5"/>
                  </a:lnTo>
                  <a:lnTo>
                    <a:pt x="649" y="2"/>
                  </a:lnTo>
                  <a:lnTo>
                    <a:pt x="632" y="1"/>
                  </a:lnTo>
                  <a:lnTo>
                    <a:pt x="613" y="0"/>
                  </a:lnTo>
                  <a:lnTo>
                    <a:pt x="596" y="0"/>
                  </a:lnTo>
                  <a:lnTo>
                    <a:pt x="577" y="0"/>
                  </a:lnTo>
                  <a:lnTo>
                    <a:pt x="560" y="1"/>
                  </a:lnTo>
                  <a:lnTo>
                    <a:pt x="542" y="4"/>
                  </a:lnTo>
                  <a:lnTo>
                    <a:pt x="524" y="7"/>
                  </a:lnTo>
                  <a:lnTo>
                    <a:pt x="506" y="11"/>
                  </a:lnTo>
                  <a:lnTo>
                    <a:pt x="489" y="16"/>
                  </a:lnTo>
                  <a:lnTo>
                    <a:pt x="471" y="22"/>
                  </a:lnTo>
                  <a:lnTo>
                    <a:pt x="454" y="30"/>
                  </a:lnTo>
                  <a:lnTo>
                    <a:pt x="438" y="37"/>
                  </a:lnTo>
                  <a:lnTo>
                    <a:pt x="422" y="46"/>
                  </a:lnTo>
                  <a:lnTo>
                    <a:pt x="406" y="55"/>
                  </a:lnTo>
                  <a:lnTo>
                    <a:pt x="389" y="66"/>
                  </a:lnTo>
                  <a:lnTo>
                    <a:pt x="374" y="77"/>
                  </a:lnTo>
                  <a:lnTo>
                    <a:pt x="360" y="89"/>
                  </a:lnTo>
                  <a:lnTo>
                    <a:pt x="0" y="403"/>
                  </a:lnTo>
                  <a:lnTo>
                    <a:pt x="0" y="1396"/>
                  </a:lnTo>
                  <a:lnTo>
                    <a:pt x="845" y="660"/>
                  </a:lnTo>
                  <a:lnTo>
                    <a:pt x="845" y="660"/>
                  </a:lnTo>
                  <a:lnTo>
                    <a:pt x="859" y="646"/>
                  </a:lnTo>
                  <a:lnTo>
                    <a:pt x="873" y="633"/>
                  </a:lnTo>
                  <a:lnTo>
                    <a:pt x="885" y="619"/>
                  </a:lnTo>
                  <a:lnTo>
                    <a:pt x="896" y="604"/>
                  </a:lnTo>
                  <a:lnTo>
                    <a:pt x="908" y="589"/>
                  </a:lnTo>
                  <a:lnTo>
                    <a:pt x="918" y="574"/>
                  </a:lnTo>
                  <a:lnTo>
                    <a:pt x="928" y="558"/>
                  </a:lnTo>
                  <a:lnTo>
                    <a:pt x="936" y="542"/>
                  </a:lnTo>
                  <a:lnTo>
                    <a:pt x="944" y="526"/>
                  </a:lnTo>
                  <a:lnTo>
                    <a:pt x="951" y="508"/>
                  </a:lnTo>
                  <a:lnTo>
                    <a:pt x="956" y="492"/>
                  </a:lnTo>
                  <a:lnTo>
                    <a:pt x="962" y="475"/>
                  </a:lnTo>
                  <a:lnTo>
                    <a:pt x="966" y="457"/>
                  </a:lnTo>
                  <a:lnTo>
                    <a:pt x="970" y="439"/>
                  </a:lnTo>
                  <a:lnTo>
                    <a:pt x="972" y="421"/>
                  </a:lnTo>
                  <a:lnTo>
                    <a:pt x="975" y="404"/>
                  </a:lnTo>
                  <a:lnTo>
                    <a:pt x="976" y="385"/>
                  </a:lnTo>
                  <a:lnTo>
                    <a:pt x="976" y="368"/>
                  </a:lnTo>
                  <a:lnTo>
                    <a:pt x="975" y="349"/>
                  </a:lnTo>
                  <a:lnTo>
                    <a:pt x="974" y="332"/>
                  </a:lnTo>
                  <a:lnTo>
                    <a:pt x="971" y="314"/>
                  </a:lnTo>
                  <a:lnTo>
                    <a:pt x="969" y="296"/>
                  </a:lnTo>
                  <a:lnTo>
                    <a:pt x="964" y="278"/>
                  </a:lnTo>
                  <a:lnTo>
                    <a:pt x="959" y="261"/>
                  </a:lnTo>
                  <a:lnTo>
                    <a:pt x="954" y="244"/>
                  </a:lnTo>
                  <a:lnTo>
                    <a:pt x="946" y="226"/>
                  </a:lnTo>
                  <a:lnTo>
                    <a:pt x="939" y="210"/>
                  </a:lnTo>
                  <a:lnTo>
                    <a:pt x="930" y="194"/>
                  </a:lnTo>
                  <a:lnTo>
                    <a:pt x="921" y="178"/>
                  </a:lnTo>
                  <a:lnTo>
                    <a:pt x="910" y="161"/>
                  </a:lnTo>
                  <a:lnTo>
                    <a:pt x="899" y="147"/>
                  </a:lnTo>
                  <a:lnTo>
                    <a:pt x="888" y="132"/>
                  </a:lnTo>
                  <a:lnTo>
                    <a:pt x="888" y="132"/>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4" name="Freeform 47">
              <a:extLst>
                <a:ext uri="{FF2B5EF4-FFF2-40B4-BE49-F238E27FC236}">
                  <a16:creationId xmlns:a16="http://schemas.microsoft.com/office/drawing/2014/main" id="{DBE202D5-0012-41DF-80EB-0D751A5E20CA}"/>
                </a:ext>
              </a:extLst>
            </p:cNvPr>
            <p:cNvSpPr>
              <a:spLocks/>
            </p:cNvSpPr>
            <p:nvPr/>
          </p:nvSpPr>
          <p:spPr bwMode="auto">
            <a:xfrm>
              <a:off x="3051175" y="3170238"/>
              <a:ext cx="173038" cy="258763"/>
            </a:xfrm>
            <a:custGeom>
              <a:avLst/>
              <a:gdLst/>
              <a:ahLst/>
              <a:cxnLst>
                <a:cxn ang="0">
                  <a:pos x="18" y="0"/>
                </a:cxn>
                <a:cxn ang="0">
                  <a:pos x="18" y="0"/>
                </a:cxn>
                <a:cxn ang="0">
                  <a:pos x="19" y="24"/>
                </a:cxn>
                <a:cxn ang="0">
                  <a:pos x="21" y="51"/>
                </a:cxn>
                <a:cxn ang="0">
                  <a:pos x="23" y="74"/>
                </a:cxn>
                <a:cxn ang="0">
                  <a:pos x="27" y="98"/>
                </a:cxn>
                <a:cxn ang="0">
                  <a:pos x="31" y="121"/>
                </a:cxn>
                <a:cxn ang="0">
                  <a:pos x="36" y="144"/>
                </a:cxn>
                <a:cxn ang="0">
                  <a:pos x="42" y="166"/>
                </a:cxn>
                <a:cxn ang="0">
                  <a:pos x="48" y="187"/>
                </a:cxn>
                <a:cxn ang="0">
                  <a:pos x="55" y="207"/>
                </a:cxn>
                <a:cxn ang="0">
                  <a:pos x="63" y="227"/>
                </a:cxn>
                <a:cxn ang="0">
                  <a:pos x="72" y="246"/>
                </a:cxn>
                <a:cxn ang="0">
                  <a:pos x="80" y="264"/>
                </a:cxn>
                <a:cxn ang="0">
                  <a:pos x="90" y="283"/>
                </a:cxn>
                <a:cxn ang="0">
                  <a:pos x="100" y="299"/>
                </a:cxn>
                <a:cxn ang="0">
                  <a:pos x="110" y="315"/>
                </a:cxn>
                <a:cxn ang="0">
                  <a:pos x="121" y="332"/>
                </a:cxn>
                <a:cxn ang="0">
                  <a:pos x="145" y="360"/>
                </a:cxn>
                <a:cxn ang="0">
                  <a:pos x="169" y="388"/>
                </a:cxn>
                <a:cxn ang="0">
                  <a:pos x="195" y="410"/>
                </a:cxn>
                <a:cxn ang="0">
                  <a:pos x="221" y="431"/>
                </a:cxn>
                <a:cxn ang="0">
                  <a:pos x="247" y="448"/>
                </a:cxn>
                <a:cxn ang="0">
                  <a:pos x="274" y="462"/>
                </a:cxn>
                <a:cxn ang="0">
                  <a:pos x="300" y="473"/>
                </a:cxn>
                <a:cxn ang="0">
                  <a:pos x="328" y="482"/>
                </a:cxn>
                <a:cxn ang="0">
                  <a:pos x="328" y="482"/>
                </a:cxn>
                <a:cxn ang="0">
                  <a:pos x="305" y="486"/>
                </a:cxn>
                <a:cxn ang="0">
                  <a:pos x="283" y="487"/>
                </a:cxn>
                <a:cxn ang="0">
                  <a:pos x="262" y="488"/>
                </a:cxn>
                <a:cxn ang="0">
                  <a:pos x="242" y="488"/>
                </a:cxn>
                <a:cxn ang="0">
                  <a:pos x="222" y="486"/>
                </a:cxn>
                <a:cxn ang="0">
                  <a:pos x="203" y="482"/>
                </a:cxn>
                <a:cxn ang="0">
                  <a:pos x="185" y="478"/>
                </a:cxn>
                <a:cxn ang="0">
                  <a:pos x="167" y="472"/>
                </a:cxn>
                <a:cxn ang="0">
                  <a:pos x="150" y="466"/>
                </a:cxn>
                <a:cxn ang="0">
                  <a:pos x="134" y="457"/>
                </a:cxn>
                <a:cxn ang="0">
                  <a:pos x="119" y="448"/>
                </a:cxn>
                <a:cxn ang="0">
                  <a:pos x="104" y="437"/>
                </a:cxn>
                <a:cxn ang="0">
                  <a:pos x="90" y="426"/>
                </a:cxn>
                <a:cxn ang="0">
                  <a:pos x="78" y="412"/>
                </a:cxn>
                <a:cxn ang="0">
                  <a:pos x="67" y="399"/>
                </a:cxn>
                <a:cxn ang="0">
                  <a:pos x="55" y="384"/>
                </a:cxn>
                <a:cxn ang="0">
                  <a:pos x="46" y="366"/>
                </a:cxn>
                <a:cxn ang="0">
                  <a:pos x="36" y="349"/>
                </a:cxn>
                <a:cxn ang="0">
                  <a:pos x="28" y="330"/>
                </a:cxn>
                <a:cxn ang="0">
                  <a:pos x="21" y="312"/>
                </a:cxn>
                <a:cxn ang="0">
                  <a:pos x="14" y="291"/>
                </a:cxn>
                <a:cxn ang="0">
                  <a:pos x="9" y="269"/>
                </a:cxn>
                <a:cxn ang="0">
                  <a:pos x="6" y="246"/>
                </a:cxn>
                <a:cxn ang="0">
                  <a:pos x="2" y="222"/>
                </a:cxn>
                <a:cxn ang="0">
                  <a:pos x="1" y="199"/>
                </a:cxn>
                <a:cxn ang="0">
                  <a:pos x="0" y="172"/>
                </a:cxn>
                <a:cxn ang="0">
                  <a:pos x="0" y="146"/>
                </a:cxn>
                <a:cxn ang="0">
                  <a:pos x="1" y="118"/>
                </a:cxn>
                <a:cxn ang="0">
                  <a:pos x="3" y="90"/>
                </a:cxn>
                <a:cxn ang="0">
                  <a:pos x="7" y="61"/>
                </a:cxn>
                <a:cxn ang="0">
                  <a:pos x="12" y="31"/>
                </a:cxn>
                <a:cxn ang="0">
                  <a:pos x="18" y="0"/>
                </a:cxn>
                <a:cxn ang="0">
                  <a:pos x="18" y="0"/>
                </a:cxn>
              </a:cxnLst>
              <a:rect l="0" t="0" r="r" b="b"/>
              <a:pathLst>
                <a:path w="328" h="488">
                  <a:moveTo>
                    <a:pt x="18" y="0"/>
                  </a:moveTo>
                  <a:lnTo>
                    <a:pt x="18" y="0"/>
                  </a:lnTo>
                  <a:lnTo>
                    <a:pt x="19" y="24"/>
                  </a:lnTo>
                  <a:lnTo>
                    <a:pt x="21" y="51"/>
                  </a:lnTo>
                  <a:lnTo>
                    <a:pt x="23" y="74"/>
                  </a:lnTo>
                  <a:lnTo>
                    <a:pt x="27" y="98"/>
                  </a:lnTo>
                  <a:lnTo>
                    <a:pt x="31" y="121"/>
                  </a:lnTo>
                  <a:lnTo>
                    <a:pt x="36" y="144"/>
                  </a:lnTo>
                  <a:lnTo>
                    <a:pt x="42" y="166"/>
                  </a:lnTo>
                  <a:lnTo>
                    <a:pt x="48" y="187"/>
                  </a:lnTo>
                  <a:lnTo>
                    <a:pt x="55" y="207"/>
                  </a:lnTo>
                  <a:lnTo>
                    <a:pt x="63" y="227"/>
                  </a:lnTo>
                  <a:lnTo>
                    <a:pt x="72" y="246"/>
                  </a:lnTo>
                  <a:lnTo>
                    <a:pt x="80" y="264"/>
                  </a:lnTo>
                  <a:lnTo>
                    <a:pt x="90" y="283"/>
                  </a:lnTo>
                  <a:lnTo>
                    <a:pt x="100" y="299"/>
                  </a:lnTo>
                  <a:lnTo>
                    <a:pt x="110" y="315"/>
                  </a:lnTo>
                  <a:lnTo>
                    <a:pt x="121" y="332"/>
                  </a:lnTo>
                  <a:lnTo>
                    <a:pt x="145" y="360"/>
                  </a:lnTo>
                  <a:lnTo>
                    <a:pt x="169" y="388"/>
                  </a:lnTo>
                  <a:lnTo>
                    <a:pt x="195" y="410"/>
                  </a:lnTo>
                  <a:lnTo>
                    <a:pt x="221" y="431"/>
                  </a:lnTo>
                  <a:lnTo>
                    <a:pt x="247" y="448"/>
                  </a:lnTo>
                  <a:lnTo>
                    <a:pt x="274" y="462"/>
                  </a:lnTo>
                  <a:lnTo>
                    <a:pt x="300" y="473"/>
                  </a:lnTo>
                  <a:lnTo>
                    <a:pt x="328" y="482"/>
                  </a:lnTo>
                  <a:lnTo>
                    <a:pt x="328" y="482"/>
                  </a:lnTo>
                  <a:lnTo>
                    <a:pt x="305" y="486"/>
                  </a:lnTo>
                  <a:lnTo>
                    <a:pt x="283" y="487"/>
                  </a:lnTo>
                  <a:lnTo>
                    <a:pt x="262" y="488"/>
                  </a:lnTo>
                  <a:lnTo>
                    <a:pt x="242" y="488"/>
                  </a:lnTo>
                  <a:lnTo>
                    <a:pt x="222" y="486"/>
                  </a:lnTo>
                  <a:lnTo>
                    <a:pt x="203" y="482"/>
                  </a:lnTo>
                  <a:lnTo>
                    <a:pt x="185" y="478"/>
                  </a:lnTo>
                  <a:lnTo>
                    <a:pt x="167" y="472"/>
                  </a:lnTo>
                  <a:lnTo>
                    <a:pt x="150" y="466"/>
                  </a:lnTo>
                  <a:lnTo>
                    <a:pt x="134" y="457"/>
                  </a:lnTo>
                  <a:lnTo>
                    <a:pt x="119" y="448"/>
                  </a:lnTo>
                  <a:lnTo>
                    <a:pt x="104" y="437"/>
                  </a:lnTo>
                  <a:lnTo>
                    <a:pt x="90" y="426"/>
                  </a:lnTo>
                  <a:lnTo>
                    <a:pt x="78" y="412"/>
                  </a:lnTo>
                  <a:lnTo>
                    <a:pt x="67" y="399"/>
                  </a:lnTo>
                  <a:lnTo>
                    <a:pt x="55" y="384"/>
                  </a:lnTo>
                  <a:lnTo>
                    <a:pt x="46" y="366"/>
                  </a:lnTo>
                  <a:lnTo>
                    <a:pt x="36" y="349"/>
                  </a:lnTo>
                  <a:lnTo>
                    <a:pt x="28" y="330"/>
                  </a:lnTo>
                  <a:lnTo>
                    <a:pt x="21" y="312"/>
                  </a:lnTo>
                  <a:lnTo>
                    <a:pt x="14" y="291"/>
                  </a:lnTo>
                  <a:lnTo>
                    <a:pt x="9" y="269"/>
                  </a:lnTo>
                  <a:lnTo>
                    <a:pt x="6" y="246"/>
                  </a:lnTo>
                  <a:lnTo>
                    <a:pt x="2" y="222"/>
                  </a:lnTo>
                  <a:lnTo>
                    <a:pt x="1" y="199"/>
                  </a:lnTo>
                  <a:lnTo>
                    <a:pt x="0" y="172"/>
                  </a:lnTo>
                  <a:lnTo>
                    <a:pt x="0" y="146"/>
                  </a:lnTo>
                  <a:lnTo>
                    <a:pt x="1" y="118"/>
                  </a:lnTo>
                  <a:lnTo>
                    <a:pt x="3" y="90"/>
                  </a:lnTo>
                  <a:lnTo>
                    <a:pt x="7" y="61"/>
                  </a:lnTo>
                  <a:lnTo>
                    <a:pt x="12" y="31"/>
                  </a:lnTo>
                  <a:lnTo>
                    <a:pt x="18" y="0"/>
                  </a:lnTo>
                  <a:lnTo>
                    <a:pt x="18"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grpSp>
        <p:nvGrpSpPr>
          <p:cNvPr id="65" name="Group 47">
            <a:extLst>
              <a:ext uri="{FF2B5EF4-FFF2-40B4-BE49-F238E27FC236}">
                <a16:creationId xmlns:a16="http://schemas.microsoft.com/office/drawing/2014/main" id="{82B3E9EC-C2C8-4289-8ED5-B601F6D1FEDF}"/>
              </a:ext>
            </a:extLst>
          </p:cNvPr>
          <p:cNvGrpSpPr/>
          <p:nvPr/>
        </p:nvGrpSpPr>
        <p:grpSpPr>
          <a:xfrm>
            <a:off x="8611673" y="2112956"/>
            <a:ext cx="2183015" cy="4330867"/>
            <a:chOff x="598488" y="1668463"/>
            <a:chExt cx="1495425" cy="2938462"/>
          </a:xfrm>
          <a:noFill/>
        </p:grpSpPr>
        <p:sp>
          <p:nvSpPr>
            <p:cNvPr id="66" name="Freeform 5">
              <a:extLst>
                <a:ext uri="{FF2B5EF4-FFF2-40B4-BE49-F238E27FC236}">
                  <a16:creationId xmlns:a16="http://schemas.microsoft.com/office/drawing/2014/main" id="{7D41155A-940B-4109-A02C-0840FC703E03}"/>
                </a:ext>
              </a:extLst>
            </p:cNvPr>
            <p:cNvSpPr>
              <a:spLocks noEditPoints="1"/>
            </p:cNvSpPr>
            <p:nvPr/>
          </p:nvSpPr>
          <p:spPr bwMode="auto">
            <a:xfrm>
              <a:off x="598488" y="1668463"/>
              <a:ext cx="1495425" cy="2938462"/>
            </a:xfrm>
            <a:custGeom>
              <a:avLst/>
              <a:gdLst/>
              <a:ahLst/>
              <a:cxnLst>
                <a:cxn ang="0">
                  <a:pos x="1559" y="6"/>
                </a:cxn>
                <a:cxn ang="0">
                  <a:pos x="1558" y="1"/>
                </a:cxn>
                <a:cxn ang="0">
                  <a:pos x="1258" y="0"/>
                </a:cxn>
                <a:cxn ang="0">
                  <a:pos x="1254" y="1"/>
                </a:cxn>
                <a:cxn ang="0">
                  <a:pos x="1252" y="20"/>
                </a:cxn>
                <a:cxn ang="0">
                  <a:pos x="241" y="22"/>
                </a:cxn>
                <a:cxn ang="0">
                  <a:pos x="170" y="39"/>
                </a:cxn>
                <a:cxn ang="0">
                  <a:pos x="108" y="77"/>
                </a:cxn>
                <a:cxn ang="0">
                  <a:pos x="60" y="130"/>
                </a:cxn>
                <a:cxn ang="0">
                  <a:pos x="29" y="194"/>
                </a:cxn>
                <a:cxn ang="0">
                  <a:pos x="18" y="269"/>
                </a:cxn>
                <a:cxn ang="0">
                  <a:pos x="6" y="335"/>
                </a:cxn>
                <a:cxn ang="0">
                  <a:pos x="0" y="339"/>
                </a:cxn>
                <a:cxn ang="0">
                  <a:pos x="0" y="506"/>
                </a:cxn>
                <a:cxn ang="0">
                  <a:pos x="4" y="512"/>
                </a:cxn>
                <a:cxn ang="0">
                  <a:pos x="18" y="709"/>
                </a:cxn>
                <a:cxn ang="0">
                  <a:pos x="4" y="709"/>
                </a:cxn>
                <a:cxn ang="0">
                  <a:pos x="0" y="715"/>
                </a:cxn>
                <a:cxn ang="0">
                  <a:pos x="0" y="844"/>
                </a:cxn>
                <a:cxn ang="0">
                  <a:pos x="6" y="848"/>
                </a:cxn>
                <a:cxn ang="0">
                  <a:pos x="6" y="1040"/>
                </a:cxn>
                <a:cxn ang="0">
                  <a:pos x="1" y="1041"/>
                </a:cxn>
                <a:cxn ang="0">
                  <a:pos x="0" y="1171"/>
                </a:cxn>
                <a:cxn ang="0">
                  <a:pos x="1" y="1177"/>
                </a:cxn>
                <a:cxn ang="0">
                  <a:pos x="18" y="1178"/>
                </a:cxn>
                <a:cxn ang="0">
                  <a:pos x="19" y="3478"/>
                </a:cxn>
                <a:cxn ang="0">
                  <a:pos x="37" y="3550"/>
                </a:cxn>
                <a:cxn ang="0">
                  <a:pos x="75" y="3611"/>
                </a:cxn>
                <a:cxn ang="0">
                  <a:pos x="127" y="3660"/>
                </a:cxn>
                <a:cxn ang="0">
                  <a:pos x="192" y="3690"/>
                </a:cxn>
                <a:cxn ang="0">
                  <a:pos x="266" y="3702"/>
                </a:cxn>
                <a:cxn ang="0">
                  <a:pos x="1662" y="3701"/>
                </a:cxn>
                <a:cxn ang="0">
                  <a:pos x="1732" y="3682"/>
                </a:cxn>
                <a:cxn ang="0">
                  <a:pos x="1793" y="3645"/>
                </a:cxn>
                <a:cxn ang="0">
                  <a:pos x="1842" y="3592"/>
                </a:cxn>
                <a:cxn ang="0">
                  <a:pos x="1872" y="3527"/>
                </a:cxn>
                <a:cxn ang="0">
                  <a:pos x="1884" y="3453"/>
                </a:cxn>
                <a:cxn ang="0">
                  <a:pos x="1883" y="243"/>
                </a:cxn>
                <a:cxn ang="0">
                  <a:pos x="1865" y="173"/>
                </a:cxn>
                <a:cxn ang="0">
                  <a:pos x="1827" y="111"/>
                </a:cxn>
                <a:cxn ang="0">
                  <a:pos x="1774" y="63"/>
                </a:cxn>
                <a:cxn ang="0">
                  <a:pos x="1710" y="32"/>
                </a:cxn>
                <a:cxn ang="0">
                  <a:pos x="1635" y="20"/>
                </a:cxn>
                <a:cxn ang="0">
                  <a:pos x="136" y="598"/>
                </a:cxn>
              </a:cxnLst>
              <a:rect l="0" t="0" r="r" b="b"/>
              <a:pathLst>
                <a:path w="1884" h="3702">
                  <a:moveTo>
                    <a:pt x="1635" y="20"/>
                  </a:moveTo>
                  <a:lnTo>
                    <a:pt x="1559" y="20"/>
                  </a:lnTo>
                  <a:lnTo>
                    <a:pt x="1559" y="6"/>
                  </a:lnTo>
                  <a:lnTo>
                    <a:pt x="1559" y="6"/>
                  </a:lnTo>
                  <a:lnTo>
                    <a:pt x="1559" y="4"/>
                  </a:lnTo>
                  <a:lnTo>
                    <a:pt x="1558" y="1"/>
                  </a:lnTo>
                  <a:lnTo>
                    <a:pt x="1555" y="0"/>
                  </a:lnTo>
                  <a:lnTo>
                    <a:pt x="1552" y="0"/>
                  </a:lnTo>
                  <a:lnTo>
                    <a:pt x="1258" y="0"/>
                  </a:lnTo>
                  <a:lnTo>
                    <a:pt x="1258" y="0"/>
                  </a:lnTo>
                  <a:lnTo>
                    <a:pt x="1255" y="0"/>
                  </a:lnTo>
                  <a:lnTo>
                    <a:pt x="1254" y="1"/>
                  </a:lnTo>
                  <a:lnTo>
                    <a:pt x="1252" y="4"/>
                  </a:lnTo>
                  <a:lnTo>
                    <a:pt x="1252" y="6"/>
                  </a:lnTo>
                  <a:lnTo>
                    <a:pt x="1252" y="20"/>
                  </a:lnTo>
                  <a:lnTo>
                    <a:pt x="266" y="20"/>
                  </a:lnTo>
                  <a:lnTo>
                    <a:pt x="266" y="20"/>
                  </a:lnTo>
                  <a:lnTo>
                    <a:pt x="241" y="22"/>
                  </a:lnTo>
                  <a:lnTo>
                    <a:pt x="216" y="25"/>
                  </a:lnTo>
                  <a:lnTo>
                    <a:pt x="192" y="32"/>
                  </a:lnTo>
                  <a:lnTo>
                    <a:pt x="170" y="39"/>
                  </a:lnTo>
                  <a:lnTo>
                    <a:pt x="148" y="51"/>
                  </a:lnTo>
                  <a:lnTo>
                    <a:pt x="127" y="63"/>
                  </a:lnTo>
                  <a:lnTo>
                    <a:pt x="108" y="77"/>
                  </a:lnTo>
                  <a:lnTo>
                    <a:pt x="91" y="94"/>
                  </a:lnTo>
                  <a:lnTo>
                    <a:pt x="75" y="111"/>
                  </a:lnTo>
                  <a:lnTo>
                    <a:pt x="60" y="130"/>
                  </a:lnTo>
                  <a:lnTo>
                    <a:pt x="48" y="151"/>
                  </a:lnTo>
                  <a:lnTo>
                    <a:pt x="37" y="173"/>
                  </a:lnTo>
                  <a:lnTo>
                    <a:pt x="29" y="194"/>
                  </a:lnTo>
                  <a:lnTo>
                    <a:pt x="23" y="219"/>
                  </a:lnTo>
                  <a:lnTo>
                    <a:pt x="19" y="243"/>
                  </a:lnTo>
                  <a:lnTo>
                    <a:pt x="18" y="269"/>
                  </a:lnTo>
                  <a:lnTo>
                    <a:pt x="18" y="335"/>
                  </a:lnTo>
                  <a:lnTo>
                    <a:pt x="6" y="335"/>
                  </a:lnTo>
                  <a:lnTo>
                    <a:pt x="6" y="335"/>
                  </a:lnTo>
                  <a:lnTo>
                    <a:pt x="4" y="336"/>
                  </a:lnTo>
                  <a:lnTo>
                    <a:pt x="1" y="338"/>
                  </a:lnTo>
                  <a:lnTo>
                    <a:pt x="0" y="339"/>
                  </a:lnTo>
                  <a:lnTo>
                    <a:pt x="0" y="342"/>
                  </a:lnTo>
                  <a:lnTo>
                    <a:pt x="0" y="506"/>
                  </a:lnTo>
                  <a:lnTo>
                    <a:pt x="0" y="506"/>
                  </a:lnTo>
                  <a:lnTo>
                    <a:pt x="0" y="509"/>
                  </a:lnTo>
                  <a:lnTo>
                    <a:pt x="1" y="510"/>
                  </a:lnTo>
                  <a:lnTo>
                    <a:pt x="4" y="512"/>
                  </a:lnTo>
                  <a:lnTo>
                    <a:pt x="6" y="512"/>
                  </a:lnTo>
                  <a:lnTo>
                    <a:pt x="18" y="512"/>
                  </a:lnTo>
                  <a:lnTo>
                    <a:pt x="18" y="709"/>
                  </a:lnTo>
                  <a:lnTo>
                    <a:pt x="6" y="709"/>
                  </a:lnTo>
                  <a:lnTo>
                    <a:pt x="6" y="709"/>
                  </a:lnTo>
                  <a:lnTo>
                    <a:pt x="4" y="709"/>
                  </a:lnTo>
                  <a:lnTo>
                    <a:pt x="1" y="711"/>
                  </a:lnTo>
                  <a:lnTo>
                    <a:pt x="0" y="713"/>
                  </a:lnTo>
                  <a:lnTo>
                    <a:pt x="0" y="715"/>
                  </a:lnTo>
                  <a:lnTo>
                    <a:pt x="0" y="841"/>
                  </a:lnTo>
                  <a:lnTo>
                    <a:pt x="0" y="841"/>
                  </a:lnTo>
                  <a:lnTo>
                    <a:pt x="0" y="844"/>
                  </a:lnTo>
                  <a:lnTo>
                    <a:pt x="1" y="845"/>
                  </a:lnTo>
                  <a:lnTo>
                    <a:pt x="4" y="847"/>
                  </a:lnTo>
                  <a:lnTo>
                    <a:pt x="6" y="848"/>
                  </a:lnTo>
                  <a:lnTo>
                    <a:pt x="18" y="848"/>
                  </a:lnTo>
                  <a:lnTo>
                    <a:pt x="18" y="1040"/>
                  </a:lnTo>
                  <a:lnTo>
                    <a:pt x="6" y="1040"/>
                  </a:lnTo>
                  <a:lnTo>
                    <a:pt x="6" y="1040"/>
                  </a:lnTo>
                  <a:lnTo>
                    <a:pt x="4" y="1040"/>
                  </a:lnTo>
                  <a:lnTo>
                    <a:pt x="1" y="1041"/>
                  </a:lnTo>
                  <a:lnTo>
                    <a:pt x="0" y="1044"/>
                  </a:lnTo>
                  <a:lnTo>
                    <a:pt x="0" y="1047"/>
                  </a:lnTo>
                  <a:lnTo>
                    <a:pt x="0" y="1171"/>
                  </a:lnTo>
                  <a:lnTo>
                    <a:pt x="0" y="1171"/>
                  </a:lnTo>
                  <a:lnTo>
                    <a:pt x="0" y="1174"/>
                  </a:lnTo>
                  <a:lnTo>
                    <a:pt x="1" y="1177"/>
                  </a:lnTo>
                  <a:lnTo>
                    <a:pt x="4" y="1178"/>
                  </a:lnTo>
                  <a:lnTo>
                    <a:pt x="6" y="1178"/>
                  </a:lnTo>
                  <a:lnTo>
                    <a:pt x="18" y="1178"/>
                  </a:lnTo>
                  <a:lnTo>
                    <a:pt x="18" y="3453"/>
                  </a:lnTo>
                  <a:lnTo>
                    <a:pt x="18" y="3453"/>
                  </a:lnTo>
                  <a:lnTo>
                    <a:pt x="19" y="3478"/>
                  </a:lnTo>
                  <a:lnTo>
                    <a:pt x="23" y="3503"/>
                  </a:lnTo>
                  <a:lnTo>
                    <a:pt x="29" y="3527"/>
                  </a:lnTo>
                  <a:lnTo>
                    <a:pt x="37" y="3550"/>
                  </a:lnTo>
                  <a:lnTo>
                    <a:pt x="48" y="3572"/>
                  </a:lnTo>
                  <a:lnTo>
                    <a:pt x="60" y="3592"/>
                  </a:lnTo>
                  <a:lnTo>
                    <a:pt x="75" y="3611"/>
                  </a:lnTo>
                  <a:lnTo>
                    <a:pt x="91" y="3629"/>
                  </a:lnTo>
                  <a:lnTo>
                    <a:pt x="108" y="3645"/>
                  </a:lnTo>
                  <a:lnTo>
                    <a:pt x="127" y="3660"/>
                  </a:lnTo>
                  <a:lnTo>
                    <a:pt x="148" y="3671"/>
                  </a:lnTo>
                  <a:lnTo>
                    <a:pt x="170" y="3682"/>
                  </a:lnTo>
                  <a:lnTo>
                    <a:pt x="192" y="3690"/>
                  </a:lnTo>
                  <a:lnTo>
                    <a:pt x="216" y="3696"/>
                  </a:lnTo>
                  <a:lnTo>
                    <a:pt x="241" y="3701"/>
                  </a:lnTo>
                  <a:lnTo>
                    <a:pt x="266" y="3702"/>
                  </a:lnTo>
                  <a:lnTo>
                    <a:pt x="1635" y="3702"/>
                  </a:lnTo>
                  <a:lnTo>
                    <a:pt x="1635" y="3702"/>
                  </a:lnTo>
                  <a:lnTo>
                    <a:pt x="1662" y="3701"/>
                  </a:lnTo>
                  <a:lnTo>
                    <a:pt x="1685" y="3696"/>
                  </a:lnTo>
                  <a:lnTo>
                    <a:pt x="1710" y="3690"/>
                  </a:lnTo>
                  <a:lnTo>
                    <a:pt x="1732" y="3682"/>
                  </a:lnTo>
                  <a:lnTo>
                    <a:pt x="1754" y="3671"/>
                  </a:lnTo>
                  <a:lnTo>
                    <a:pt x="1774" y="3660"/>
                  </a:lnTo>
                  <a:lnTo>
                    <a:pt x="1793" y="3645"/>
                  </a:lnTo>
                  <a:lnTo>
                    <a:pt x="1811" y="3629"/>
                  </a:lnTo>
                  <a:lnTo>
                    <a:pt x="1827" y="3611"/>
                  </a:lnTo>
                  <a:lnTo>
                    <a:pt x="1842" y="3592"/>
                  </a:lnTo>
                  <a:lnTo>
                    <a:pt x="1855" y="3572"/>
                  </a:lnTo>
                  <a:lnTo>
                    <a:pt x="1865" y="3550"/>
                  </a:lnTo>
                  <a:lnTo>
                    <a:pt x="1872" y="3527"/>
                  </a:lnTo>
                  <a:lnTo>
                    <a:pt x="1880" y="3503"/>
                  </a:lnTo>
                  <a:lnTo>
                    <a:pt x="1883" y="3478"/>
                  </a:lnTo>
                  <a:lnTo>
                    <a:pt x="1884" y="3453"/>
                  </a:lnTo>
                  <a:lnTo>
                    <a:pt x="1884" y="269"/>
                  </a:lnTo>
                  <a:lnTo>
                    <a:pt x="1884" y="269"/>
                  </a:lnTo>
                  <a:lnTo>
                    <a:pt x="1883" y="243"/>
                  </a:lnTo>
                  <a:lnTo>
                    <a:pt x="1880" y="219"/>
                  </a:lnTo>
                  <a:lnTo>
                    <a:pt x="1872" y="194"/>
                  </a:lnTo>
                  <a:lnTo>
                    <a:pt x="1865" y="173"/>
                  </a:lnTo>
                  <a:lnTo>
                    <a:pt x="1855" y="151"/>
                  </a:lnTo>
                  <a:lnTo>
                    <a:pt x="1842" y="130"/>
                  </a:lnTo>
                  <a:lnTo>
                    <a:pt x="1827" y="111"/>
                  </a:lnTo>
                  <a:lnTo>
                    <a:pt x="1811" y="94"/>
                  </a:lnTo>
                  <a:lnTo>
                    <a:pt x="1793" y="77"/>
                  </a:lnTo>
                  <a:lnTo>
                    <a:pt x="1774" y="63"/>
                  </a:lnTo>
                  <a:lnTo>
                    <a:pt x="1754" y="51"/>
                  </a:lnTo>
                  <a:lnTo>
                    <a:pt x="1732" y="39"/>
                  </a:lnTo>
                  <a:lnTo>
                    <a:pt x="1710" y="32"/>
                  </a:lnTo>
                  <a:lnTo>
                    <a:pt x="1685" y="25"/>
                  </a:lnTo>
                  <a:lnTo>
                    <a:pt x="1662" y="22"/>
                  </a:lnTo>
                  <a:lnTo>
                    <a:pt x="1635" y="20"/>
                  </a:lnTo>
                  <a:close/>
                  <a:moveTo>
                    <a:pt x="1768" y="3031"/>
                  </a:moveTo>
                  <a:lnTo>
                    <a:pt x="136" y="3031"/>
                  </a:lnTo>
                  <a:lnTo>
                    <a:pt x="136" y="598"/>
                  </a:lnTo>
                  <a:lnTo>
                    <a:pt x="1768" y="598"/>
                  </a:lnTo>
                  <a:lnTo>
                    <a:pt x="1768" y="3031"/>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7" name="Freeform 8">
              <a:extLst>
                <a:ext uri="{FF2B5EF4-FFF2-40B4-BE49-F238E27FC236}">
                  <a16:creationId xmlns:a16="http://schemas.microsoft.com/office/drawing/2014/main" id="{73A06611-E4AF-431B-9B77-AC087C73AD18}"/>
                </a:ext>
              </a:extLst>
            </p:cNvPr>
            <p:cNvSpPr>
              <a:spLocks/>
            </p:cNvSpPr>
            <p:nvPr/>
          </p:nvSpPr>
          <p:spPr bwMode="auto">
            <a:xfrm>
              <a:off x="1219201" y="4197350"/>
              <a:ext cx="284163" cy="282575"/>
            </a:xfrm>
            <a:custGeom>
              <a:avLst/>
              <a:gdLst/>
              <a:ahLst/>
              <a:cxnLst>
                <a:cxn ang="0">
                  <a:pos x="356" y="178"/>
                </a:cxn>
                <a:cxn ang="0">
                  <a:pos x="352" y="215"/>
                </a:cxn>
                <a:cxn ang="0">
                  <a:pos x="342" y="248"/>
                </a:cxn>
                <a:cxn ang="0">
                  <a:pos x="326" y="279"/>
                </a:cxn>
                <a:cxn ang="0">
                  <a:pos x="304" y="305"/>
                </a:cxn>
                <a:cxn ang="0">
                  <a:pos x="277" y="327"/>
                </a:cxn>
                <a:cxn ang="0">
                  <a:pos x="247" y="343"/>
                </a:cxn>
                <a:cxn ang="0">
                  <a:pos x="213" y="354"/>
                </a:cxn>
                <a:cxn ang="0">
                  <a:pos x="178" y="357"/>
                </a:cxn>
                <a:cxn ang="0">
                  <a:pos x="159" y="357"/>
                </a:cxn>
                <a:cxn ang="0">
                  <a:pos x="125" y="349"/>
                </a:cxn>
                <a:cxn ang="0">
                  <a:pos x="93" y="336"/>
                </a:cxn>
                <a:cxn ang="0">
                  <a:pos x="64" y="317"/>
                </a:cxn>
                <a:cxn ang="0">
                  <a:pos x="41" y="292"/>
                </a:cxn>
                <a:cxn ang="0">
                  <a:pos x="22" y="265"/>
                </a:cxn>
                <a:cxn ang="0">
                  <a:pos x="7" y="232"/>
                </a:cxn>
                <a:cxn ang="0">
                  <a:pos x="0" y="197"/>
                </a:cxn>
                <a:cxn ang="0">
                  <a:pos x="0" y="178"/>
                </a:cxn>
                <a:cxn ang="0">
                  <a:pos x="2" y="143"/>
                </a:cxn>
                <a:cxn ang="0">
                  <a:pos x="13" y="110"/>
                </a:cxn>
                <a:cxn ang="0">
                  <a:pos x="30" y="79"/>
                </a:cxn>
                <a:cxn ang="0">
                  <a:pos x="52" y="53"/>
                </a:cxn>
                <a:cxn ang="0">
                  <a:pos x="79" y="31"/>
                </a:cxn>
                <a:cxn ang="0">
                  <a:pos x="108" y="15"/>
                </a:cxn>
                <a:cxn ang="0">
                  <a:pos x="141" y="4"/>
                </a:cxn>
                <a:cxn ang="0">
                  <a:pos x="178" y="0"/>
                </a:cxn>
                <a:cxn ang="0">
                  <a:pos x="196" y="1"/>
                </a:cxn>
                <a:cxn ang="0">
                  <a:pos x="231" y="9"/>
                </a:cxn>
                <a:cxn ang="0">
                  <a:pos x="263" y="22"/>
                </a:cxn>
                <a:cxn ang="0">
                  <a:pos x="292" y="41"/>
                </a:cxn>
                <a:cxn ang="0">
                  <a:pos x="316" y="66"/>
                </a:cxn>
                <a:cxn ang="0">
                  <a:pos x="335" y="93"/>
                </a:cxn>
                <a:cxn ang="0">
                  <a:pos x="348" y="126"/>
                </a:cxn>
                <a:cxn ang="0">
                  <a:pos x="355" y="161"/>
                </a:cxn>
              </a:cxnLst>
              <a:rect l="0" t="0" r="r" b="b"/>
              <a:pathLst>
                <a:path w="356" h="357">
                  <a:moveTo>
                    <a:pt x="356" y="178"/>
                  </a:moveTo>
                  <a:lnTo>
                    <a:pt x="356" y="178"/>
                  </a:lnTo>
                  <a:lnTo>
                    <a:pt x="355" y="197"/>
                  </a:lnTo>
                  <a:lnTo>
                    <a:pt x="352" y="215"/>
                  </a:lnTo>
                  <a:lnTo>
                    <a:pt x="348" y="232"/>
                  </a:lnTo>
                  <a:lnTo>
                    <a:pt x="342" y="248"/>
                  </a:lnTo>
                  <a:lnTo>
                    <a:pt x="335" y="265"/>
                  </a:lnTo>
                  <a:lnTo>
                    <a:pt x="326" y="279"/>
                  </a:lnTo>
                  <a:lnTo>
                    <a:pt x="316" y="292"/>
                  </a:lnTo>
                  <a:lnTo>
                    <a:pt x="304" y="305"/>
                  </a:lnTo>
                  <a:lnTo>
                    <a:pt x="292" y="317"/>
                  </a:lnTo>
                  <a:lnTo>
                    <a:pt x="277" y="327"/>
                  </a:lnTo>
                  <a:lnTo>
                    <a:pt x="263" y="336"/>
                  </a:lnTo>
                  <a:lnTo>
                    <a:pt x="247" y="343"/>
                  </a:lnTo>
                  <a:lnTo>
                    <a:pt x="231" y="349"/>
                  </a:lnTo>
                  <a:lnTo>
                    <a:pt x="213" y="354"/>
                  </a:lnTo>
                  <a:lnTo>
                    <a:pt x="196" y="357"/>
                  </a:lnTo>
                  <a:lnTo>
                    <a:pt x="178" y="357"/>
                  </a:lnTo>
                  <a:lnTo>
                    <a:pt x="178" y="357"/>
                  </a:lnTo>
                  <a:lnTo>
                    <a:pt x="159" y="357"/>
                  </a:lnTo>
                  <a:lnTo>
                    <a:pt x="141" y="354"/>
                  </a:lnTo>
                  <a:lnTo>
                    <a:pt x="125" y="349"/>
                  </a:lnTo>
                  <a:lnTo>
                    <a:pt x="108" y="343"/>
                  </a:lnTo>
                  <a:lnTo>
                    <a:pt x="93" y="336"/>
                  </a:lnTo>
                  <a:lnTo>
                    <a:pt x="79" y="327"/>
                  </a:lnTo>
                  <a:lnTo>
                    <a:pt x="64" y="317"/>
                  </a:lnTo>
                  <a:lnTo>
                    <a:pt x="52" y="305"/>
                  </a:lnTo>
                  <a:lnTo>
                    <a:pt x="41" y="292"/>
                  </a:lnTo>
                  <a:lnTo>
                    <a:pt x="30" y="279"/>
                  </a:lnTo>
                  <a:lnTo>
                    <a:pt x="22" y="265"/>
                  </a:lnTo>
                  <a:lnTo>
                    <a:pt x="13" y="248"/>
                  </a:lnTo>
                  <a:lnTo>
                    <a:pt x="7" y="232"/>
                  </a:lnTo>
                  <a:lnTo>
                    <a:pt x="2" y="215"/>
                  </a:lnTo>
                  <a:lnTo>
                    <a:pt x="0" y="197"/>
                  </a:lnTo>
                  <a:lnTo>
                    <a:pt x="0" y="178"/>
                  </a:lnTo>
                  <a:lnTo>
                    <a:pt x="0" y="178"/>
                  </a:lnTo>
                  <a:lnTo>
                    <a:pt x="0" y="161"/>
                  </a:lnTo>
                  <a:lnTo>
                    <a:pt x="2" y="143"/>
                  </a:lnTo>
                  <a:lnTo>
                    <a:pt x="7" y="126"/>
                  </a:lnTo>
                  <a:lnTo>
                    <a:pt x="13" y="110"/>
                  </a:lnTo>
                  <a:lnTo>
                    <a:pt x="22" y="93"/>
                  </a:lnTo>
                  <a:lnTo>
                    <a:pt x="30" y="79"/>
                  </a:lnTo>
                  <a:lnTo>
                    <a:pt x="41" y="66"/>
                  </a:lnTo>
                  <a:lnTo>
                    <a:pt x="52" y="53"/>
                  </a:lnTo>
                  <a:lnTo>
                    <a:pt x="64" y="41"/>
                  </a:lnTo>
                  <a:lnTo>
                    <a:pt x="79" y="31"/>
                  </a:lnTo>
                  <a:lnTo>
                    <a:pt x="93" y="22"/>
                  </a:lnTo>
                  <a:lnTo>
                    <a:pt x="108" y="15"/>
                  </a:lnTo>
                  <a:lnTo>
                    <a:pt x="125" y="9"/>
                  </a:lnTo>
                  <a:lnTo>
                    <a:pt x="141" y="4"/>
                  </a:lnTo>
                  <a:lnTo>
                    <a:pt x="159" y="1"/>
                  </a:lnTo>
                  <a:lnTo>
                    <a:pt x="178" y="0"/>
                  </a:lnTo>
                  <a:lnTo>
                    <a:pt x="178" y="0"/>
                  </a:lnTo>
                  <a:lnTo>
                    <a:pt x="196" y="1"/>
                  </a:lnTo>
                  <a:lnTo>
                    <a:pt x="213" y="4"/>
                  </a:lnTo>
                  <a:lnTo>
                    <a:pt x="231" y="9"/>
                  </a:lnTo>
                  <a:lnTo>
                    <a:pt x="247" y="15"/>
                  </a:lnTo>
                  <a:lnTo>
                    <a:pt x="263" y="22"/>
                  </a:lnTo>
                  <a:lnTo>
                    <a:pt x="277" y="31"/>
                  </a:lnTo>
                  <a:lnTo>
                    <a:pt x="292" y="41"/>
                  </a:lnTo>
                  <a:lnTo>
                    <a:pt x="304" y="53"/>
                  </a:lnTo>
                  <a:lnTo>
                    <a:pt x="316" y="66"/>
                  </a:lnTo>
                  <a:lnTo>
                    <a:pt x="326" y="79"/>
                  </a:lnTo>
                  <a:lnTo>
                    <a:pt x="335" y="93"/>
                  </a:lnTo>
                  <a:lnTo>
                    <a:pt x="342" y="110"/>
                  </a:lnTo>
                  <a:lnTo>
                    <a:pt x="348" y="126"/>
                  </a:lnTo>
                  <a:lnTo>
                    <a:pt x="352" y="143"/>
                  </a:lnTo>
                  <a:lnTo>
                    <a:pt x="355" y="161"/>
                  </a:lnTo>
                  <a:lnTo>
                    <a:pt x="356" y="178"/>
                  </a:lnTo>
                  <a:close/>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8" name="Freeform 13">
              <a:extLst>
                <a:ext uri="{FF2B5EF4-FFF2-40B4-BE49-F238E27FC236}">
                  <a16:creationId xmlns:a16="http://schemas.microsoft.com/office/drawing/2014/main" id="{CDFC5FBC-58B2-4778-87D4-471A35BD44B7}"/>
                </a:ext>
              </a:extLst>
            </p:cNvPr>
            <p:cNvSpPr>
              <a:spLocks/>
            </p:cNvSpPr>
            <p:nvPr/>
          </p:nvSpPr>
          <p:spPr bwMode="auto">
            <a:xfrm>
              <a:off x="1074738" y="1892300"/>
              <a:ext cx="53975" cy="53975"/>
            </a:xfrm>
            <a:custGeom>
              <a:avLst/>
              <a:gdLst/>
              <a:ahLst/>
              <a:cxnLst>
                <a:cxn ang="0">
                  <a:pos x="67" y="34"/>
                </a:cxn>
                <a:cxn ang="0">
                  <a:pos x="67" y="34"/>
                </a:cxn>
                <a:cxn ang="0">
                  <a:pos x="66" y="40"/>
                </a:cxn>
                <a:cxn ang="0">
                  <a:pos x="64" y="47"/>
                </a:cxn>
                <a:cxn ang="0">
                  <a:pos x="61" y="53"/>
                </a:cxn>
                <a:cxn ang="0">
                  <a:pos x="57" y="57"/>
                </a:cxn>
                <a:cxn ang="0">
                  <a:pos x="52" y="62"/>
                </a:cxn>
                <a:cxn ang="0">
                  <a:pos x="47" y="65"/>
                </a:cxn>
                <a:cxn ang="0">
                  <a:pos x="39" y="66"/>
                </a:cxn>
                <a:cxn ang="0">
                  <a:pos x="33" y="67"/>
                </a:cxn>
                <a:cxn ang="0">
                  <a:pos x="33" y="67"/>
                </a:cxn>
                <a:cxn ang="0">
                  <a:pos x="26" y="66"/>
                </a:cxn>
                <a:cxn ang="0">
                  <a:pos x="20" y="65"/>
                </a:cxn>
                <a:cxn ang="0">
                  <a:pos x="14" y="62"/>
                </a:cxn>
                <a:cxn ang="0">
                  <a:pos x="10" y="57"/>
                </a:cxn>
                <a:cxn ang="0">
                  <a:pos x="6" y="53"/>
                </a:cxn>
                <a:cxn ang="0">
                  <a:pos x="3" y="47"/>
                </a:cxn>
                <a:cxn ang="0">
                  <a:pos x="0" y="40"/>
                </a:cxn>
                <a:cxn ang="0">
                  <a:pos x="0" y="34"/>
                </a:cxn>
                <a:cxn ang="0">
                  <a:pos x="0" y="34"/>
                </a:cxn>
                <a:cxn ang="0">
                  <a:pos x="0" y="27"/>
                </a:cxn>
                <a:cxn ang="0">
                  <a:pos x="3" y="21"/>
                </a:cxn>
                <a:cxn ang="0">
                  <a:pos x="6" y="15"/>
                </a:cxn>
                <a:cxn ang="0">
                  <a:pos x="10" y="10"/>
                </a:cxn>
                <a:cxn ang="0">
                  <a:pos x="14" y="6"/>
                </a:cxn>
                <a:cxn ang="0">
                  <a:pos x="20" y="3"/>
                </a:cxn>
                <a:cxn ang="0">
                  <a:pos x="26" y="0"/>
                </a:cxn>
                <a:cxn ang="0">
                  <a:pos x="33" y="0"/>
                </a:cxn>
                <a:cxn ang="0">
                  <a:pos x="33" y="0"/>
                </a:cxn>
                <a:cxn ang="0">
                  <a:pos x="39" y="0"/>
                </a:cxn>
                <a:cxn ang="0">
                  <a:pos x="47" y="3"/>
                </a:cxn>
                <a:cxn ang="0">
                  <a:pos x="52" y="6"/>
                </a:cxn>
                <a:cxn ang="0">
                  <a:pos x="57" y="10"/>
                </a:cxn>
                <a:cxn ang="0">
                  <a:pos x="61" y="15"/>
                </a:cxn>
                <a:cxn ang="0">
                  <a:pos x="64" y="21"/>
                </a:cxn>
                <a:cxn ang="0">
                  <a:pos x="66" y="27"/>
                </a:cxn>
                <a:cxn ang="0">
                  <a:pos x="67" y="34"/>
                </a:cxn>
              </a:cxnLst>
              <a:rect l="0" t="0" r="r" b="b"/>
              <a:pathLst>
                <a:path w="67" h="67">
                  <a:moveTo>
                    <a:pt x="67" y="34"/>
                  </a:moveTo>
                  <a:lnTo>
                    <a:pt x="67" y="34"/>
                  </a:lnTo>
                  <a:lnTo>
                    <a:pt x="66" y="40"/>
                  </a:lnTo>
                  <a:lnTo>
                    <a:pt x="64" y="47"/>
                  </a:lnTo>
                  <a:lnTo>
                    <a:pt x="61" y="53"/>
                  </a:lnTo>
                  <a:lnTo>
                    <a:pt x="57" y="57"/>
                  </a:lnTo>
                  <a:lnTo>
                    <a:pt x="52" y="62"/>
                  </a:lnTo>
                  <a:lnTo>
                    <a:pt x="47" y="65"/>
                  </a:lnTo>
                  <a:lnTo>
                    <a:pt x="39" y="66"/>
                  </a:lnTo>
                  <a:lnTo>
                    <a:pt x="33" y="67"/>
                  </a:lnTo>
                  <a:lnTo>
                    <a:pt x="33" y="67"/>
                  </a:lnTo>
                  <a:lnTo>
                    <a:pt x="26" y="66"/>
                  </a:lnTo>
                  <a:lnTo>
                    <a:pt x="20" y="65"/>
                  </a:lnTo>
                  <a:lnTo>
                    <a:pt x="14" y="62"/>
                  </a:lnTo>
                  <a:lnTo>
                    <a:pt x="10" y="57"/>
                  </a:lnTo>
                  <a:lnTo>
                    <a:pt x="6" y="53"/>
                  </a:lnTo>
                  <a:lnTo>
                    <a:pt x="3" y="47"/>
                  </a:lnTo>
                  <a:lnTo>
                    <a:pt x="0" y="40"/>
                  </a:lnTo>
                  <a:lnTo>
                    <a:pt x="0" y="34"/>
                  </a:lnTo>
                  <a:lnTo>
                    <a:pt x="0" y="34"/>
                  </a:lnTo>
                  <a:lnTo>
                    <a:pt x="0" y="27"/>
                  </a:lnTo>
                  <a:lnTo>
                    <a:pt x="3" y="21"/>
                  </a:lnTo>
                  <a:lnTo>
                    <a:pt x="6" y="15"/>
                  </a:lnTo>
                  <a:lnTo>
                    <a:pt x="10" y="10"/>
                  </a:lnTo>
                  <a:lnTo>
                    <a:pt x="14" y="6"/>
                  </a:lnTo>
                  <a:lnTo>
                    <a:pt x="20" y="3"/>
                  </a:lnTo>
                  <a:lnTo>
                    <a:pt x="26" y="0"/>
                  </a:lnTo>
                  <a:lnTo>
                    <a:pt x="33" y="0"/>
                  </a:lnTo>
                  <a:lnTo>
                    <a:pt x="33" y="0"/>
                  </a:lnTo>
                  <a:lnTo>
                    <a:pt x="39" y="0"/>
                  </a:lnTo>
                  <a:lnTo>
                    <a:pt x="47" y="3"/>
                  </a:lnTo>
                  <a:lnTo>
                    <a:pt x="52" y="6"/>
                  </a:lnTo>
                  <a:lnTo>
                    <a:pt x="57" y="10"/>
                  </a:lnTo>
                  <a:lnTo>
                    <a:pt x="61" y="15"/>
                  </a:lnTo>
                  <a:lnTo>
                    <a:pt x="64" y="21"/>
                  </a:lnTo>
                  <a:lnTo>
                    <a:pt x="66" y="27"/>
                  </a:lnTo>
                  <a:lnTo>
                    <a:pt x="67" y="34"/>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69" name="Freeform 18">
              <a:extLst>
                <a:ext uri="{FF2B5EF4-FFF2-40B4-BE49-F238E27FC236}">
                  <a16:creationId xmlns:a16="http://schemas.microsoft.com/office/drawing/2014/main" id="{D76B7882-3086-440C-891C-2957D453A542}"/>
                </a:ext>
              </a:extLst>
            </p:cNvPr>
            <p:cNvSpPr>
              <a:spLocks/>
            </p:cNvSpPr>
            <p:nvPr/>
          </p:nvSpPr>
          <p:spPr bwMode="auto">
            <a:xfrm>
              <a:off x="1239838" y="1889125"/>
              <a:ext cx="263525" cy="57150"/>
            </a:xfrm>
            <a:custGeom>
              <a:avLst/>
              <a:gdLst/>
              <a:ahLst/>
              <a:cxnLst>
                <a:cxn ang="0">
                  <a:pos x="330" y="35"/>
                </a:cxn>
                <a:cxn ang="0">
                  <a:pos x="330" y="35"/>
                </a:cxn>
                <a:cxn ang="0">
                  <a:pos x="329" y="42"/>
                </a:cxn>
                <a:cxn ang="0">
                  <a:pos x="328" y="50"/>
                </a:cxn>
                <a:cxn ang="0">
                  <a:pos x="325" y="55"/>
                </a:cxn>
                <a:cxn ang="0">
                  <a:pos x="320" y="60"/>
                </a:cxn>
                <a:cxn ang="0">
                  <a:pos x="314" y="64"/>
                </a:cxn>
                <a:cxn ang="0">
                  <a:pos x="309" y="69"/>
                </a:cxn>
                <a:cxn ang="0">
                  <a:pos x="303" y="70"/>
                </a:cxn>
                <a:cxn ang="0">
                  <a:pos x="295" y="71"/>
                </a:cxn>
                <a:cxn ang="0">
                  <a:pos x="36" y="71"/>
                </a:cxn>
                <a:cxn ang="0">
                  <a:pos x="36" y="71"/>
                </a:cxn>
                <a:cxn ang="0">
                  <a:pos x="29" y="70"/>
                </a:cxn>
                <a:cxn ang="0">
                  <a:pos x="22" y="69"/>
                </a:cxn>
                <a:cxn ang="0">
                  <a:pos x="16" y="64"/>
                </a:cxn>
                <a:cxn ang="0">
                  <a:pos x="10" y="60"/>
                </a:cxn>
                <a:cxn ang="0">
                  <a:pos x="6" y="55"/>
                </a:cxn>
                <a:cxn ang="0">
                  <a:pos x="3" y="50"/>
                </a:cxn>
                <a:cxn ang="0">
                  <a:pos x="1" y="42"/>
                </a:cxn>
                <a:cxn ang="0">
                  <a:pos x="0" y="35"/>
                </a:cxn>
                <a:cxn ang="0">
                  <a:pos x="0" y="35"/>
                </a:cxn>
                <a:cxn ang="0">
                  <a:pos x="1" y="29"/>
                </a:cxn>
                <a:cxn ang="0">
                  <a:pos x="3" y="22"/>
                </a:cxn>
                <a:cxn ang="0">
                  <a:pos x="6" y="16"/>
                </a:cxn>
                <a:cxn ang="0">
                  <a:pos x="10" y="10"/>
                </a:cxn>
                <a:cxn ang="0">
                  <a:pos x="16" y="6"/>
                </a:cxn>
                <a:cxn ang="0">
                  <a:pos x="22" y="3"/>
                </a:cxn>
                <a:cxn ang="0">
                  <a:pos x="29" y="1"/>
                </a:cxn>
                <a:cxn ang="0">
                  <a:pos x="36" y="0"/>
                </a:cxn>
                <a:cxn ang="0">
                  <a:pos x="295" y="0"/>
                </a:cxn>
                <a:cxn ang="0">
                  <a:pos x="295" y="0"/>
                </a:cxn>
                <a:cxn ang="0">
                  <a:pos x="303" y="1"/>
                </a:cxn>
                <a:cxn ang="0">
                  <a:pos x="309" y="3"/>
                </a:cxn>
                <a:cxn ang="0">
                  <a:pos x="314" y="6"/>
                </a:cxn>
                <a:cxn ang="0">
                  <a:pos x="320" y="10"/>
                </a:cxn>
                <a:cxn ang="0">
                  <a:pos x="325" y="16"/>
                </a:cxn>
                <a:cxn ang="0">
                  <a:pos x="328" y="22"/>
                </a:cxn>
                <a:cxn ang="0">
                  <a:pos x="329" y="29"/>
                </a:cxn>
                <a:cxn ang="0">
                  <a:pos x="330" y="35"/>
                </a:cxn>
              </a:cxnLst>
              <a:rect l="0" t="0" r="r" b="b"/>
              <a:pathLst>
                <a:path w="330" h="71">
                  <a:moveTo>
                    <a:pt x="330" y="35"/>
                  </a:moveTo>
                  <a:lnTo>
                    <a:pt x="330" y="35"/>
                  </a:lnTo>
                  <a:lnTo>
                    <a:pt x="329" y="42"/>
                  </a:lnTo>
                  <a:lnTo>
                    <a:pt x="328" y="50"/>
                  </a:lnTo>
                  <a:lnTo>
                    <a:pt x="325" y="55"/>
                  </a:lnTo>
                  <a:lnTo>
                    <a:pt x="320" y="60"/>
                  </a:lnTo>
                  <a:lnTo>
                    <a:pt x="314" y="64"/>
                  </a:lnTo>
                  <a:lnTo>
                    <a:pt x="309" y="69"/>
                  </a:lnTo>
                  <a:lnTo>
                    <a:pt x="303" y="70"/>
                  </a:lnTo>
                  <a:lnTo>
                    <a:pt x="295" y="71"/>
                  </a:lnTo>
                  <a:lnTo>
                    <a:pt x="36" y="71"/>
                  </a:lnTo>
                  <a:lnTo>
                    <a:pt x="36" y="71"/>
                  </a:lnTo>
                  <a:lnTo>
                    <a:pt x="29" y="70"/>
                  </a:lnTo>
                  <a:lnTo>
                    <a:pt x="22" y="69"/>
                  </a:lnTo>
                  <a:lnTo>
                    <a:pt x="16" y="64"/>
                  </a:lnTo>
                  <a:lnTo>
                    <a:pt x="10" y="60"/>
                  </a:lnTo>
                  <a:lnTo>
                    <a:pt x="6" y="55"/>
                  </a:lnTo>
                  <a:lnTo>
                    <a:pt x="3" y="50"/>
                  </a:lnTo>
                  <a:lnTo>
                    <a:pt x="1" y="42"/>
                  </a:lnTo>
                  <a:lnTo>
                    <a:pt x="0" y="35"/>
                  </a:lnTo>
                  <a:lnTo>
                    <a:pt x="0" y="35"/>
                  </a:lnTo>
                  <a:lnTo>
                    <a:pt x="1" y="29"/>
                  </a:lnTo>
                  <a:lnTo>
                    <a:pt x="3" y="22"/>
                  </a:lnTo>
                  <a:lnTo>
                    <a:pt x="6" y="16"/>
                  </a:lnTo>
                  <a:lnTo>
                    <a:pt x="10" y="10"/>
                  </a:lnTo>
                  <a:lnTo>
                    <a:pt x="16" y="6"/>
                  </a:lnTo>
                  <a:lnTo>
                    <a:pt x="22" y="3"/>
                  </a:lnTo>
                  <a:lnTo>
                    <a:pt x="29" y="1"/>
                  </a:lnTo>
                  <a:lnTo>
                    <a:pt x="36" y="0"/>
                  </a:lnTo>
                  <a:lnTo>
                    <a:pt x="295" y="0"/>
                  </a:lnTo>
                  <a:lnTo>
                    <a:pt x="295" y="0"/>
                  </a:lnTo>
                  <a:lnTo>
                    <a:pt x="303" y="1"/>
                  </a:lnTo>
                  <a:lnTo>
                    <a:pt x="309" y="3"/>
                  </a:lnTo>
                  <a:lnTo>
                    <a:pt x="314" y="6"/>
                  </a:lnTo>
                  <a:lnTo>
                    <a:pt x="320" y="10"/>
                  </a:lnTo>
                  <a:lnTo>
                    <a:pt x="325" y="16"/>
                  </a:lnTo>
                  <a:lnTo>
                    <a:pt x="328" y="22"/>
                  </a:lnTo>
                  <a:lnTo>
                    <a:pt x="329" y="29"/>
                  </a:lnTo>
                  <a:lnTo>
                    <a:pt x="330" y="35"/>
                  </a:lnTo>
                </a:path>
              </a:pathLst>
            </a:custGeom>
            <a:grpFill/>
            <a:ln w="12700">
              <a:solidFill>
                <a:schemeClr val="accent4"/>
              </a:solid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70" name="Freeform 43">
            <a:extLst>
              <a:ext uri="{FF2B5EF4-FFF2-40B4-BE49-F238E27FC236}">
                <a16:creationId xmlns:a16="http://schemas.microsoft.com/office/drawing/2014/main" id="{611455E2-73EE-412A-A791-F03F337C9AFA}"/>
              </a:ext>
            </a:extLst>
          </p:cNvPr>
          <p:cNvSpPr>
            <a:spLocks/>
          </p:cNvSpPr>
          <p:nvPr/>
        </p:nvSpPr>
        <p:spPr bwMode="auto">
          <a:xfrm>
            <a:off x="10635711" y="6369772"/>
            <a:ext cx="102499" cy="66937"/>
          </a:xfrm>
          <a:custGeom>
            <a:avLst/>
            <a:gdLst/>
            <a:ahLst/>
            <a:cxnLst>
              <a:cxn ang="0">
                <a:pos x="149" y="0"/>
              </a:cxn>
              <a:cxn ang="0">
                <a:pos x="0" y="98"/>
              </a:cxn>
              <a:cxn ang="0">
                <a:pos x="0" y="98"/>
              </a:cxn>
              <a:cxn ang="0">
                <a:pos x="21" y="91"/>
              </a:cxn>
              <a:cxn ang="0">
                <a:pos x="42" y="81"/>
              </a:cxn>
              <a:cxn ang="0">
                <a:pos x="62" y="71"/>
              </a:cxn>
              <a:cxn ang="0">
                <a:pos x="82" y="59"/>
              </a:cxn>
              <a:cxn ang="0">
                <a:pos x="99" y="46"/>
              </a:cxn>
              <a:cxn ang="0">
                <a:pos x="117" y="31"/>
              </a:cxn>
              <a:cxn ang="0">
                <a:pos x="134" y="16"/>
              </a:cxn>
              <a:cxn ang="0">
                <a:pos x="149" y="0"/>
              </a:cxn>
              <a:cxn ang="0">
                <a:pos x="149" y="0"/>
              </a:cxn>
            </a:cxnLst>
            <a:rect l="0" t="0" r="r" b="b"/>
            <a:pathLst>
              <a:path w="149" h="98">
                <a:moveTo>
                  <a:pt x="149" y="0"/>
                </a:moveTo>
                <a:lnTo>
                  <a:pt x="0" y="98"/>
                </a:lnTo>
                <a:lnTo>
                  <a:pt x="0" y="98"/>
                </a:lnTo>
                <a:lnTo>
                  <a:pt x="21" y="91"/>
                </a:lnTo>
                <a:lnTo>
                  <a:pt x="42" y="81"/>
                </a:lnTo>
                <a:lnTo>
                  <a:pt x="62" y="71"/>
                </a:lnTo>
                <a:lnTo>
                  <a:pt x="82" y="59"/>
                </a:lnTo>
                <a:lnTo>
                  <a:pt x="99" y="46"/>
                </a:lnTo>
                <a:lnTo>
                  <a:pt x="117" y="31"/>
                </a:lnTo>
                <a:lnTo>
                  <a:pt x="134" y="16"/>
                </a:lnTo>
                <a:lnTo>
                  <a:pt x="149" y="0"/>
                </a:lnTo>
                <a:lnTo>
                  <a:pt x="149" y="0"/>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71" name="Freeform 44">
            <a:extLst>
              <a:ext uri="{FF2B5EF4-FFF2-40B4-BE49-F238E27FC236}">
                <a16:creationId xmlns:a16="http://schemas.microsoft.com/office/drawing/2014/main" id="{389C40D6-B3DC-4A18-BE64-62885F8D1A15}"/>
              </a:ext>
            </a:extLst>
          </p:cNvPr>
          <p:cNvSpPr>
            <a:spLocks/>
          </p:cNvSpPr>
          <p:nvPr/>
        </p:nvSpPr>
        <p:spPr bwMode="auto">
          <a:xfrm>
            <a:off x="7627700" y="5095865"/>
            <a:ext cx="3008011" cy="1721553"/>
          </a:xfrm>
          <a:custGeom>
            <a:avLst/>
            <a:gdLst/>
            <a:ahLst/>
            <a:cxnLst>
              <a:cxn ang="0">
                <a:pos x="1784" y="1943"/>
              </a:cxn>
              <a:cxn ang="0">
                <a:pos x="1784" y="1943"/>
              </a:cxn>
              <a:cxn ang="0">
                <a:pos x="1765" y="1942"/>
              </a:cxn>
              <a:cxn ang="0">
                <a:pos x="1748" y="1940"/>
              </a:cxn>
              <a:cxn ang="0">
                <a:pos x="1730" y="1939"/>
              </a:cxn>
              <a:cxn ang="0">
                <a:pos x="1714" y="1935"/>
              </a:cxn>
              <a:cxn ang="0">
                <a:pos x="1697" y="1932"/>
              </a:cxn>
              <a:cxn ang="0">
                <a:pos x="1680" y="1927"/>
              </a:cxn>
              <a:cxn ang="0">
                <a:pos x="1664" y="1922"/>
              </a:cxn>
              <a:cxn ang="0">
                <a:pos x="1649" y="1916"/>
              </a:cxn>
              <a:cxn ang="0">
                <a:pos x="1633" y="1908"/>
              </a:cxn>
              <a:cxn ang="0">
                <a:pos x="1618" y="1901"/>
              </a:cxn>
              <a:cxn ang="0">
                <a:pos x="1605" y="1893"/>
              </a:cxn>
              <a:cxn ang="0">
                <a:pos x="1590" y="1883"/>
              </a:cxn>
              <a:cxn ang="0">
                <a:pos x="1577" y="1875"/>
              </a:cxn>
              <a:cxn ang="0">
                <a:pos x="1564" y="1863"/>
              </a:cxn>
              <a:cxn ang="0">
                <a:pos x="1551" y="1853"/>
              </a:cxn>
              <a:cxn ang="0">
                <a:pos x="1539" y="1841"/>
              </a:cxn>
              <a:cxn ang="0">
                <a:pos x="1528" y="1830"/>
              </a:cxn>
              <a:cxn ang="0">
                <a:pos x="1516" y="1817"/>
              </a:cxn>
              <a:cxn ang="0">
                <a:pos x="1506" y="1804"/>
              </a:cxn>
              <a:cxn ang="0">
                <a:pos x="1496" y="1790"/>
              </a:cxn>
              <a:cxn ang="0">
                <a:pos x="1488" y="1776"/>
              </a:cxn>
              <a:cxn ang="0">
                <a:pos x="1480" y="1761"/>
              </a:cxn>
              <a:cxn ang="0">
                <a:pos x="1472" y="1746"/>
              </a:cxn>
              <a:cxn ang="0">
                <a:pos x="1465" y="1732"/>
              </a:cxn>
              <a:cxn ang="0">
                <a:pos x="1459" y="1717"/>
              </a:cxn>
              <a:cxn ang="0">
                <a:pos x="1453" y="1700"/>
              </a:cxn>
              <a:cxn ang="0">
                <a:pos x="1449" y="1683"/>
              </a:cxn>
              <a:cxn ang="0">
                <a:pos x="1446" y="1667"/>
              </a:cxn>
              <a:cxn ang="0">
                <a:pos x="1442" y="1649"/>
              </a:cxn>
              <a:cxn ang="0">
                <a:pos x="1439" y="1632"/>
              </a:cxn>
              <a:cxn ang="0">
                <a:pos x="1438" y="1615"/>
              </a:cxn>
              <a:cxn ang="0">
                <a:pos x="1438" y="1597"/>
              </a:cxn>
              <a:cxn ang="0">
                <a:pos x="1438" y="110"/>
              </a:cxn>
              <a:cxn ang="0">
                <a:pos x="1213" y="0"/>
              </a:cxn>
              <a:cxn ang="0">
                <a:pos x="0" y="2470"/>
              </a:cxn>
              <a:cxn ang="0">
                <a:pos x="2110" y="2470"/>
              </a:cxn>
              <a:cxn ang="0">
                <a:pos x="2657" y="2470"/>
              </a:cxn>
              <a:cxn ang="0">
                <a:pos x="3480" y="2470"/>
              </a:cxn>
              <a:cxn ang="0">
                <a:pos x="4313" y="1925"/>
              </a:cxn>
              <a:cxn ang="0">
                <a:pos x="4313" y="1925"/>
              </a:cxn>
              <a:cxn ang="0">
                <a:pos x="4287" y="1933"/>
              </a:cxn>
              <a:cxn ang="0">
                <a:pos x="4261" y="1938"/>
              </a:cxn>
              <a:cxn ang="0">
                <a:pos x="4233" y="1942"/>
              </a:cxn>
              <a:cxn ang="0">
                <a:pos x="4205" y="1943"/>
              </a:cxn>
              <a:cxn ang="0">
                <a:pos x="1784" y="1943"/>
              </a:cxn>
            </a:cxnLst>
            <a:rect l="0" t="0" r="r" b="b"/>
            <a:pathLst>
              <a:path w="4313" h="2470">
                <a:moveTo>
                  <a:pt x="1784" y="1943"/>
                </a:moveTo>
                <a:lnTo>
                  <a:pt x="1784" y="1943"/>
                </a:lnTo>
                <a:lnTo>
                  <a:pt x="1765" y="1942"/>
                </a:lnTo>
                <a:lnTo>
                  <a:pt x="1748" y="1940"/>
                </a:lnTo>
                <a:lnTo>
                  <a:pt x="1730" y="1939"/>
                </a:lnTo>
                <a:lnTo>
                  <a:pt x="1714" y="1935"/>
                </a:lnTo>
                <a:lnTo>
                  <a:pt x="1697" y="1932"/>
                </a:lnTo>
                <a:lnTo>
                  <a:pt x="1680" y="1927"/>
                </a:lnTo>
                <a:lnTo>
                  <a:pt x="1664" y="1922"/>
                </a:lnTo>
                <a:lnTo>
                  <a:pt x="1649" y="1916"/>
                </a:lnTo>
                <a:lnTo>
                  <a:pt x="1633" y="1908"/>
                </a:lnTo>
                <a:lnTo>
                  <a:pt x="1618" y="1901"/>
                </a:lnTo>
                <a:lnTo>
                  <a:pt x="1605" y="1893"/>
                </a:lnTo>
                <a:lnTo>
                  <a:pt x="1590" y="1883"/>
                </a:lnTo>
                <a:lnTo>
                  <a:pt x="1577" y="1875"/>
                </a:lnTo>
                <a:lnTo>
                  <a:pt x="1564" y="1863"/>
                </a:lnTo>
                <a:lnTo>
                  <a:pt x="1551" y="1853"/>
                </a:lnTo>
                <a:lnTo>
                  <a:pt x="1539" y="1841"/>
                </a:lnTo>
                <a:lnTo>
                  <a:pt x="1528" y="1830"/>
                </a:lnTo>
                <a:lnTo>
                  <a:pt x="1516" y="1817"/>
                </a:lnTo>
                <a:lnTo>
                  <a:pt x="1506" y="1804"/>
                </a:lnTo>
                <a:lnTo>
                  <a:pt x="1496" y="1790"/>
                </a:lnTo>
                <a:lnTo>
                  <a:pt x="1488" y="1776"/>
                </a:lnTo>
                <a:lnTo>
                  <a:pt x="1480" y="1761"/>
                </a:lnTo>
                <a:lnTo>
                  <a:pt x="1472" y="1746"/>
                </a:lnTo>
                <a:lnTo>
                  <a:pt x="1465" y="1732"/>
                </a:lnTo>
                <a:lnTo>
                  <a:pt x="1459" y="1717"/>
                </a:lnTo>
                <a:lnTo>
                  <a:pt x="1453" y="1700"/>
                </a:lnTo>
                <a:lnTo>
                  <a:pt x="1449" y="1683"/>
                </a:lnTo>
                <a:lnTo>
                  <a:pt x="1446" y="1667"/>
                </a:lnTo>
                <a:lnTo>
                  <a:pt x="1442" y="1649"/>
                </a:lnTo>
                <a:lnTo>
                  <a:pt x="1439" y="1632"/>
                </a:lnTo>
                <a:lnTo>
                  <a:pt x="1438" y="1615"/>
                </a:lnTo>
                <a:lnTo>
                  <a:pt x="1438" y="1597"/>
                </a:lnTo>
                <a:lnTo>
                  <a:pt x="1438" y="110"/>
                </a:lnTo>
                <a:lnTo>
                  <a:pt x="1213" y="0"/>
                </a:lnTo>
                <a:lnTo>
                  <a:pt x="0" y="2470"/>
                </a:lnTo>
                <a:lnTo>
                  <a:pt x="2110" y="2470"/>
                </a:lnTo>
                <a:lnTo>
                  <a:pt x="2657" y="2470"/>
                </a:lnTo>
                <a:lnTo>
                  <a:pt x="3480" y="2470"/>
                </a:lnTo>
                <a:lnTo>
                  <a:pt x="4313" y="1925"/>
                </a:lnTo>
                <a:lnTo>
                  <a:pt x="4313" y="1925"/>
                </a:lnTo>
                <a:lnTo>
                  <a:pt x="4287" y="1933"/>
                </a:lnTo>
                <a:lnTo>
                  <a:pt x="4261" y="1938"/>
                </a:lnTo>
                <a:lnTo>
                  <a:pt x="4233" y="1942"/>
                </a:lnTo>
                <a:lnTo>
                  <a:pt x="4205" y="1943"/>
                </a:lnTo>
                <a:lnTo>
                  <a:pt x="1784" y="194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72" name="Freeform 45">
            <a:extLst>
              <a:ext uri="{FF2B5EF4-FFF2-40B4-BE49-F238E27FC236}">
                <a16:creationId xmlns:a16="http://schemas.microsoft.com/office/drawing/2014/main" id="{FE235232-9740-495E-9A8E-270AD6A755A2}"/>
              </a:ext>
            </a:extLst>
          </p:cNvPr>
          <p:cNvSpPr>
            <a:spLocks/>
          </p:cNvSpPr>
          <p:nvPr/>
        </p:nvSpPr>
        <p:spPr bwMode="auto">
          <a:xfrm>
            <a:off x="10738209" y="5817535"/>
            <a:ext cx="343056" cy="552236"/>
          </a:xfrm>
          <a:custGeom>
            <a:avLst/>
            <a:gdLst/>
            <a:ahLst/>
            <a:cxnLst>
              <a:cxn ang="0">
                <a:pos x="440" y="167"/>
              </a:cxn>
              <a:cxn ang="0">
                <a:pos x="440" y="167"/>
              </a:cxn>
              <a:cxn ang="0">
                <a:pos x="424" y="145"/>
              </a:cxn>
              <a:cxn ang="0">
                <a:pos x="406" y="125"/>
              </a:cxn>
              <a:cxn ang="0">
                <a:pos x="389" y="107"/>
              </a:cxn>
              <a:cxn ang="0">
                <a:pos x="369" y="90"/>
              </a:cxn>
              <a:cxn ang="0">
                <a:pos x="349" y="74"/>
              </a:cxn>
              <a:cxn ang="0">
                <a:pos x="328" y="60"/>
              </a:cxn>
              <a:cxn ang="0">
                <a:pos x="306" y="48"/>
              </a:cxn>
              <a:cxn ang="0">
                <a:pos x="283" y="36"/>
              </a:cxn>
              <a:cxn ang="0">
                <a:pos x="260" y="26"/>
              </a:cxn>
              <a:cxn ang="0">
                <a:pos x="236" y="18"/>
              </a:cxn>
              <a:cxn ang="0">
                <a:pos x="213" y="12"/>
              </a:cxn>
              <a:cxn ang="0">
                <a:pos x="188" y="7"/>
              </a:cxn>
              <a:cxn ang="0">
                <a:pos x="163" y="3"/>
              </a:cxn>
              <a:cxn ang="0">
                <a:pos x="138" y="2"/>
              </a:cxn>
              <a:cxn ang="0">
                <a:pos x="113" y="0"/>
              </a:cxn>
              <a:cxn ang="0">
                <a:pos x="88" y="2"/>
              </a:cxn>
              <a:cxn ang="0">
                <a:pos x="88" y="562"/>
              </a:cxn>
              <a:cxn ang="0">
                <a:pos x="88" y="562"/>
              </a:cxn>
              <a:cxn ang="0">
                <a:pos x="88" y="578"/>
              </a:cxn>
              <a:cxn ang="0">
                <a:pos x="87" y="595"/>
              </a:cxn>
              <a:cxn ang="0">
                <a:pos x="85" y="611"/>
              </a:cxn>
              <a:cxn ang="0">
                <a:pos x="82" y="627"/>
              </a:cxn>
              <a:cxn ang="0">
                <a:pos x="75" y="658"/>
              </a:cxn>
              <a:cxn ang="0">
                <a:pos x="65" y="688"/>
              </a:cxn>
              <a:cxn ang="0">
                <a:pos x="52" y="716"/>
              </a:cxn>
              <a:cxn ang="0">
                <a:pos x="37" y="744"/>
              </a:cxn>
              <a:cxn ang="0">
                <a:pos x="20" y="769"/>
              </a:cxn>
              <a:cxn ang="0">
                <a:pos x="0" y="792"/>
              </a:cxn>
              <a:cxn ang="0">
                <a:pos x="272" y="614"/>
              </a:cxn>
              <a:cxn ang="0">
                <a:pos x="272" y="614"/>
              </a:cxn>
              <a:cxn ang="0">
                <a:pos x="303" y="591"/>
              </a:cxn>
              <a:cxn ang="0">
                <a:pos x="333" y="566"/>
              </a:cxn>
              <a:cxn ang="0">
                <a:pos x="361" y="540"/>
              </a:cxn>
              <a:cxn ang="0">
                <a:pos x="387" y="515"/>
              </a:cxn>
              <a:cxn ang="0">
                <a:pos x="410" y="489"/>
              </a:cxn>
              <a:cxn ang="0">
                <a:pos x="431" y="462"/>
              </a:cxn>
              <a:cxn ang="0">
                <a:pos x="450" y="435"/>
              </a:cxn>
              <a:cxn ang="0">
                <a:pos x="459" y="422"/>
              </a:cxn>
              <a:cxn ang="0">
                <a:pos x="465" y="407"/>
              </a:cxn>
              <a:cxn ang="0">
                <a:pos x="472" y="393"/>
              </a:cxn>
              <a:cxn ang="0">
                <a:pos x="477" y="380"/>
              </a:cxn>
              <a:cxn ang="0">
                <a:pos x="482" y="365"/>
              </a:cxn>
              <a:cxn ang="0">
                <a:pos x="486" y="351"/>
              </a:cxn>
              <a:cxn ang="0">
                <a:pos x="489" y="336"/>
              </a:cxn>
              <a:cxn ang="0">
                <a:pos x="490" y="321"/>
              </a:cxn>
              <a:cxn ang="0">
                <a:pos x="490" y="307"/>
              </a:cxn>
              <a:cxn ang="0">
                <a:pos x="490" y="292"/>
              </a:cxn>
              <a:cxn ang="0">
                <a:pos x="487" y="276"/>
              </a:cxn>
              <a:cxn ang="0">
                <a:pos x="485" y="261"/>
              </a:cxn>
              <a:cxn ang="0">
                <a:pos x="481" y="246"/>
              </a:cxn>
              <a:cxn ang="0">
                <a:pos x="475" y="230"/>
              </a:cxn>
              <a:cxn ang="0">
                <a:pos x="469" y="214"/>
              </a:cxn>
              <a:cxn ang="0">
                <a:pos x="460" y="199"/>
              </a:cxn>
              <a:cxn ang="0">
                <a:pos x="451" y="183"/>
              </a:cxn>
              <a:cxn ang="0">
                <a:pos x="440" y="167"/>
              </a:cxn>
              <a:cxn ang="0">
                <a:pos x="440" y="167"/>
              </a:cxn>
            </a:cxnLst>
            <a:rect l="0" t="0" r="r" b="b"/>
            <a:pathLst>
              <a:path w="490" h="792">
                <a:moveTo>
                  <a:pt x="440" y="167"/>
                </a:moveTo>
                <a:lnTo>
                  <a:pt x="440" y="167"/>
                </a:lnTo>
                <a:lnTo>
                  <a:pt x="424" y="145"/>
                </a:lnTo>
                <a:lnTo>
                  <a:pt x="406" y="125"/>
                </a:lnTo>
                <a:lnTo>
                  <a:pt x="389" y="107"/>
                </a:lnTo>
                <a:lnTo>
                  <a:pt x="369" y="90"/>
                </a:lnTo>
                <a:lnTo>
                  <a:pt x="349" y="74"/>
                </a:lnTo>
                <a:lnTo>
                  <a:pt x="328" y="60"/>
                </a:lnTo>
                <a:lnTo>
                  <a:pt x="306" y="48"/>
                </a:lnTo>
                <a:lnTo>
                  <a:pt x="283" y="36"/>
                </a:lnTo>
                <a:lnTo>
                  <a:pt x="260" y="26"/>
                </a:lnTo>
                <a:lnTo>
                  <a:pt x="236" y="18"/>
                </a:lnTo>
                <a:lnTo>
                  <a:pt x="213" y="12"/>
                </a:lnTo>
                <a:lnTo>
                  <a:pt x="188" y="7"/>
                </a:lnTo>
                <a:lnTo>
                  <a:pt x="163" y="3"/>
                </a:lnTo>
                <a:lnTo>
                  <a:pt x="138" y="2"/>
                </a:lnTo>
                <a:lnTo>
                  <a:pt x="113" y="0"/>
                </a:lnTo>
                <a:lnTo>
                  <a:pt x="88" y="2"/>
                </a:lnTo>
                <a:lnTo>
                  <a:pt x="88" y="562"/>
                </a:lnTo>
                <a:lnTo>
                  <a:pt x="88" y="562"/>
                </a:lnTo>
                <a:lnTo>
                  <a:pt x="88" y="578"/>
                </a:lnTo>
                <a:lnTo>
                  <a:pt x="87" y="595"/>
                </a:lnTo>
                <a:lnTo>
                  <a:pt x="85" y="611"/>
                </a:lnTo>
                <a:lnTo>
                  <a:pt x="82" y="627"/>
                </a:lnTo>
                <a:lnTo>
                  <a:pt x="75" y="658"/>
                </a:lnTo>
                <a:lnTo>
                  <a:pt x="65" y="688"/>
                </a:lnTo>
                <a:lnTo>
                  <a:pt x="52" y="716"/>
                </a:lnTo>
                <a:lnTo>
                  <a:pt x="37" y="744"/>
                </a:lnTo>
                <a:lnTo>
                  <a:pt x="20" y="769"/>
                </a:lnTo>
                <a:lnTo>
                  <a:pt x="0" y="792"/>
                </a:lnTo>
                <a:lnTo>
                  <a:pt x="272" y="614"/>
                </a:lnTo>
                <a:lnTo>
                  <a:pt x="272" y="614"/>
                </a:lnTo>
                <a:lnTo>
                  <a:pt x="303" y="591"/>
                </a:lnTo>
                <a:lnTo>
                  <a:pt x="333" y="566"/>
                </a:lnTo>
                <a:lnTo>
                  <a:pt x="361" y="540"/>
                </a:lnTo>
                <a:lnTo>
                  <a:pt x="387" y="515"/>
                </a:lnTo>
                <a:lnTo>
                  <a:pt x="410" y="489"/>
                </a:lnTo>
                <a:lnTo>
                  <a:pt x="431" y="462"/>
                </a:lnTo>
                <a:lnTo>
                  <a:pt x="450" y="435"/>
                </a:lnTo>
                <a:lnTo>
                  <a:pt x="459" y="422"/>
                </a:lnTo>
                <a:lnTo>
                  <a:pt x="465" y="407"/>
                </a:lnTo>
                <a:lnTo>
                  <a:pt x="472" y="393"/>
                </a:lnTo>
                <a:lnTo>
                  <a:pt x="477" y="380"/>
                </a:lnTo>
                <a:lnTo>
                  <a:pt x="482" y="365"/>
                </a:lnTo>
                <a:lnTo>
                  <a:pt x="486" y="351"/>
                </a:lnTo>
                <a:lnTo>
                  <a:pt x="489" y="336"/>
                </a:lnTo>
                <a:lnTo>
                  <a:pt x="490" y="321"/>
                </a:lnTo>
                <a:lnTo>
                  <a:pt x="490" y="307"/>
                </a:lnTo>
                <a:lnTo>
                  <a:pt x="490" y="292"/>
                </a:lnTo>
                <a:lnTo>
                  <a:pt x="487" y="276"/>
                </a:lnTo>
                <a:lnTo>
                  <a:pt x="485" y="261"/>
                </a:lnTo>
                <a:lnTo>
                  <a:pt x="481" y="246"/>
                </a:lnTo>
                <a:lnTo>
                  <a:pt x="475" y="230"/>
                </a:lnTo>
                <a:lnTo>
                  <a:pt x="469" y="214"/>
                </a:lnTo>
                <a:lnTo>
                  <a:pt x="460" y="199"/>
                </a:lnTo>
                <a:lnTo>
                  <a:pt x="451" y="183"/>
                </a:lnTo>
                <a:lnTo>
                  <a:pt x="440" y="167"/>
                </a:lnTo>
                <a:lnTo>
                  <a:pt x="440" y="167"/>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73" name="Freeform 49">
            <a:extLst>
              <a:ext uri="{FF2B5EF4-FFF2-40B4-BE49-F238E27FC236}">
                <a16:creationId xmlns:a16="http://schemas.microsoft.com/office/drawing/2014/main" id="{A2787AAB-F1D1-4BBA-9DE5-9855EA5B1D8E}"/>
              </a:ext>
            </a:extLst>
          </p:cNvPr>
          <p:cNvSpPr>
            <a:spLocks/>
          </p:cNvSpPr>
          <p:nvPr/>
        </p:nvSpPr>
        <p:spPr bwMode="auto">
          <a:xfrm>
            <a:off x="7669537" y="4995457"/>
            <a:ext cx="960137" cy="1742472"/>
          </a:xfrm>
          <a:custGeom>
            <a:avLst/>
            <a:gdLst/>
            <a:ahLst/>
            <a:cxnLst>
              <a:cxn ang="0">
                <a:pos x="519" y="2499"/>
              </a:cxn>
              <a:cxn ang="0">
                <a:pos x="1349" y="210"/>
              </a:cxn>
              <a:cxn ang="0">
                <a:pos x="1358" y="187"/>
              </a:cxn>
              <a:cxn ang="0">
                <a:pos x="1371" y="143"/>
              </a:cxn>
              <a:cxn ang="0">
                <a:pos x="1377" y="107"/>
              </a:cxn>
              <a:cxn ang="0">
                <a:pos x="1378" y="76"/>
              </a:cxn>
              <a:cxn ang="0">
                <a:pos x="1372" y="51"/>
              </a:cxn>
              <a:cxn ang="0">
                <a:pos x="1362" y="32"/>
              </a:cxn>
              <a:cxn ang="0">
                <a:pos x="1347" y="17"/>
              </a:cxn>
              <a:cxn ang="0">
                <a:pos x="1327" y="7"/>
              </a:cxn>
              <a:cxn ang="0">
                <a:pos x="1302" y="1"/>
              </a:cxn>
              <a:cxn ang="0">
                <a:pos x="1274" y="0"/>
              </a:cxn>
              <a:cxn ang="0">
                <a:pos x="1225" y="4"/>
              </a:cxn>
              <a:cxn ang="0">
                <a:pos x="1148" y="19"/>
              </a:cxn>
              <a:cxn ang="0">
                <a:pos x="1062" y="42"/>
              </a:cxn>
              <a:cxn ang="0">
                <a:pos x="918" y="87"/>
              </a:cxn>
              <a:cxn ang="0">
                <a:pos x="768" y="136"/>
              </a:cxn>
              <a:cxn ang="0">
                <a:pos x="667" y="165"/>
              </a:cxn>
              <a:cxn ang="0">
                <a:pos x="569" y="189"/>
              </a:cxn>
              <a:cxn ang="0">
                <a:pos x="477" y="203"/>
              </a:cxn>
              <a:cxn ang="0">
                <a:pos x="433" y="206"/>
              </a:cxn>
              <a:cxn ang="0">
                <a:pos x="392" y="205"/>
              </a:cxn>
              <a:cxn ang="0">
                <a:pos x="354" y="201"/>
              </a:cxn>
              <a:cxn ang="0">
                <a:pos x="319" y="194"/>
              </a:cxn>
              <a:cxn ang="0">
                <a:pos x="287" y="182"/>
              </a:cxn>
              <a:cxn ang="0">
                <a:pos x="36" y="1714"/>
              </a:cxn>
              <a:cxn ang="0">
                <a:pos x="20" y="1762"/>
              </a:cxn>
              <a:cxn ang="0">
                <a:pos x="8" y="1810"/>
              </a:cxn>
              <a:cxn ang="0">
                <a:pos x="1" y="1860"/>
              </a:cxn>
              <a:cxn ang="0">
                <a:pos x="0" y="1908"/>
              </a:cxn>
              <a:cxn ang="0">
                <a:pos x="1" y="1957"/>
              </a:cxn>
              <a:cxn ang="0">
                <a:pos x="7" y="2005"/>
              </a:cxn>
              <a:cxn ang="0">
                <a:pos x="17" y="2053"/>
              </a:cxn>
              <a:cxn ang="0">
                <a:pos x="32" y="2099"/>
              </a:cxn>
              <a:cxn ang="0">
                <a:pos x="49" y="2143"/>
              </a:cxn>
              <a:cxn ang="0">
                <a:pos x="72" y="2186"/>
              </a:cxn>
              <a:cxn ang="0">
                <a:pos x="97" y="2225"/>
              </a:cxn>
              <a:cxn ang="0">
                <a:pos x="125" y="2263"/>
              </a:cxn>
              <a:cxn ang="0">
                <a:pos x="158" y="2296"/>
              </a:cxn>
              <a:cxn ang="0">
                <a:pos x="194" y="2327"/>
              </a:cxn>
              <a:cxn ang="0">
                <a:pos x="232" y="2355"/>
              </a:cxn>
              <a:cxn ang="0">
                <a:pos x="273" y="2378"/>
              </a:cxn>
            </a:cxnLst>
            <a:rect l="0" t="0" r="r" b="b"/>
            <a:pathLst>
              <a:path w="1378" h="2499">
                <a:moveTo>
                  <a:pt x="273" y="2378"/>
                </a:moveTo>
                <a:lnTo>
                  <a:pt x="519" y="2499"/>
                </a:lnTo>
                <a:lnTo>
                  <a:pt x="642" y="2182"/>
                </a:lnTo>
                <a:lnTo>
                  <a:pt x="1349" y="210"/>
                </a:lnTo>
                <a:lnTo>
                  <a:pt x="1349" y="210"/>
                </a:lnTo>
                <a:lnTo>
                  <a:pt x="1358" y="187"/>
                </a:lnTo>
                <a:lnTo>
                  <a:pt x="1366" y="164"/>
                </a:lnTo>
                <a:lnTo>
                  <a:pt x="1371" y="143"/>
                </a:lnTo>
                <a:lnTo>
                  <a:pt x="1374" y="124"/>
                </a:lnTo>
                <a:lnTo>
                  <a:pt x="1377" y="107"/>
                </a:lnTo>
                <a:lnTo>
                  <a:pt x="1378" y="91"/>
                </a:lnTo>
                <a:lnTo>
                  <a:pt x="1378" y="76"/>
                </a:lnTo>
                <a:lnTo>
                  <a:pt x="1376" y="63"/>
                </a:lnTo>
                <a:lnTo>
                  <a:pt x="1372" y="51"/>
                </a:lnTo>
                <a:lnTo>
                  <a:pt x="1368" y="41"/>
                </a:lnTo>
                <a:lnTo>
                  <a:pt x="1362" y="32"/>
                </a:lnTo>
                <a:lnTo>
                  <a:pt x="1354" y="24"/>
                </a:lnTo>
                <a:lnTo>
                  <a:pt x="1347" y="17"/>
                </a:lnTo>
                <a:lnTo>
                  <a:pt x="1337" y="12"/>
                </a:lnTo>
                <a:lnTo>
                  <a:pt x="1327" y="7"/>
                </a:lnTo>
                <a:lnTo>
                  <a:pt x="1315" y="4"/>
                </a:lnTo>
                <a:lnTo>
                  <a:pt x="1302" y="1"/>
                </a:lnTo>
                <a:lnTo>
                  <a:pt x="1289" y="0"/>
                </a:lnTo>
                <a:lnTo>
                  <a:pt x="1274" y="0"/>
                </a:lnTo>
                <a:lnTo>
                  <a:pt x="1259" y="0"/>
                </a:lnTo>
                <a:lnTo>
                  <a:pt x="1225" y="4"/>
                </a:lnTo>
                <a:lnTo>
                  <a:pt x="1188" y="10"/>
                </a:lnTo>
                <a:lnTo>
                  <a:pt x="1148" y="19"/>
                </a:lnTo>
                <a:lnTo>
                  <a:pt x="1106" y="30"/>
                </a:lnTo>
                <a:lnTo>
                  <a:pt x="1062" y="42"/>
                </a:lnTo>
                <a:lnTo>
                  <a:pt x="1015" y="56"/>
                </a:lnTo>
                <a:lnTo>
                  <a:pt x="918" y="87"/>
                </a:lnTo>
                <a:lnTo>
                  <a:pt x="819" y="119"/>
                </a:lnTo>
                <a:lnTo>
                  <a:pt x="768" y="136"/>
                </a:lnTo>
                <a:lnTo>
                  <a:pt x="717" y="152"/>
                </a:lnTo>
                <a:lnTo>
                  <a:pt x="667" y="165"/>
                </a:lnTo>
                <a:lnTo>
                  <a:pt x="617" y="178"/>
                </a:lnTo>
                <a:lnTo>
                  <a:pt x="569" y="189"/>
                </a:lnTo>
                <a:lnTo>
                  <a:pt x="522" y="196"/>
                </a:lnTo>
                <a:lnTo>
                  <a:pt x="477" y="203"/>
                </a:lnTo>
                <a:lnTo>
                  <a:pt x="455" y="205"/>
                </a:lnTo>
                <a:lnTo>
                  <a:pt x="433" y="206"/>
                </a:lnTo>
                <a:lnTo>
                  <a:pt x="412" y="206"/>
                </a:lnTo>
                <a:lnTo>
                  <a:pt x="392" y="205"/>
                </a:lnTo>
                <a:lnTo>
                  <a:pt x="373" y="204"/>
                </a:lnTo>
                <a:lnTo>
                  <a:pt x="354" y="201"/>
                </a:lnTo>
                <a:lnTo>
                  <a:pt x="335" y="198"/>
                </a:lnTo>
                <a:lnTo>
                  <a:pt x="319" y="194"/>
                </a:lnTo>
                <a:lnTo>
                  <a:pt x="302" y="188"/>
                </a:lnTo>
                <a:lnTo>
                  <a:pt x="287" y="182"/>
                </a:lnTo>
                <a:lnTo>
                  <a:pt x="36" y="1714"/>
                </a:lnTo>
                <a:lnTo>
                  <a:pt x="36" y="1714"/>
                </a:lnTo>
                <a:lnTo>
                  <a:pt x="27" y="1738"/>
                </a:lnTo>
                <a:lnTo>
                  <a:pt x="20" y="1762"/>
                </a:lnTo>
                <a:lnTo>
                  <a:pt x="13" y="1787"/>
                </a:lnTo>
                <a:lnTo>
                  <a:pt x="8" y="1810"/>
                </a:lnTo>
                <a:lnTo>
                  <a:pt x="5" y="1835"/>
                </a:lnTo>
                <a:lnTo>
                  <a:pt x="1" y="1860"/>
                </a:lnTo>
                <a:lnTo>
                  <a:pt x="0" y="1883"/>
                </a:lnTo>
                <a:lnTo>
                  <a:pt x="0" y="1908"/>
                </a:lnTo>
                <a:lnTo>
                  <a:pt x="0" y="1933"/>
                </a:lnTo>
                <a:lnTo>
                  <a:pt x="1" y="1957"/>
                </a:lnTo>
                <a:lnTo>
                  <a:pt x="3" y="1982"/>
                </a:lnTo>
                <a:lnTo>
                  <a:pt x="7" y="2005"/>
                </a:lnTo>
                <a:lnTo>
                  <a:pt x="12" y="2029"/>
                </a:lnTo>
                <a:lnTo>
                  <a:pt x="17" y="2053"/>
                </a:lnTo>
                <a:lnTo>
                  <a:pt x="25" y="2076"/>
                </a:lnTo>
                <a:lnTo>
                  <a:pt x="32" y="2099"/>
                </a:lnTo>
                <a:lnTo>
                  <a:pt x="41" y="2121"/>
                </a:lnTo>
                <a:lnTo>
                  <a:pt x="49" y="2143"/>
                </a:lnTo>
                <a:lnTo>
                  <a:pt x="61" y="2164"/>
                </a:lnTo>
                <a:lnTo>
                  <a:pt x="72" y="2186"/>
                </a:lnTo>
                <a:lnTo>
                  <a:pt x="84" y="2205"/>
                </a:lnTo>
                <a:lnTo>
                  <a:pt x="97" y="2225"/>
                </a:lnTo>
                <a:lnTo>
                  <a:pt x="110" y="2244"/>
                </a:lnTo>
                <a:lnTo>
                  <a:pt x="125" y="2263"/>
                </a:lnTo>
                <a:lnTo>
                  <a:pt x="141" y="2280"/>
                </a:lnTo>
                <a:lnTo>
                  <a:pt x="158" y="2296"/>
                </a:lnTo>
                <a:lnTo>
                  <a:pt x="175" y="2312"/>
                </a:lnTo>
                <a:lnTo>
                  <a:pt x="194" y="2327"/>
                </a:lnTo>
                <a:lnTo>
                  <a:pt x="212" y="2342"/>
                </a:lnTo>
                <a:lnTo>
                  <a:pt x="232" y="2355"/>
                </a:lnTo>
                <a:lnTo>
                  <a:pt x="252" y="2367"/>
                </a:lnTo>
                <a:lnTo>
                  <a:pt x="273" y="2378"/>
                </a:lnTo>
                <a:lnTo>
                  <a:pt x="273" y="237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pic>
        <p:nvPicPr>
          <p:cNvPr id="74" name="Espaço Reservado para Imagem 38">
            <a:extLst>
              <a:ext uri="{FF2B5EF4-FFF2-40B4-BE49-F238E27FC236}">
                <a16:creationId xmlns:a16="http://schemas.microsoft.com/office/drawing/2014/main" id="{37F9B1AB-682E-41E7-B29F-E384A6A08A5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7732" y="2803956"/>
            <a:ext cx="1880168" cy="2849033"/>
          </a:xfrm>
          <a:prstGeom prst="rect">
            <a:avLst/>
          </a:prstGeom>
        </p:spPr>
      </p:pic>
      <p:sp>
        <p:nvSpPr>
          <p:cNvPr id="75" name="Freeform 51">
            <a:extLst>
              <a:ext uri="{FF2B5EF4-FFF2-40B4-BE49-F238E27FC236}">
                <a16:creationId xmlns:a16="http://schemas.microsoft.com/office/drawing/2014/main" id="{2185C992-A4EB-4D18-BDDE-F301B303B3C3}"/>
              </a:ext>
            </a:extLst>
          </p:cNvPr>
          <p:cNvSpPr>
            <a:spLocks/>
          </p:cNvSpPr>
          <p:nvPr/>
        </p:nvSpPr>
        <p:spPr bwMode="auto">
          <a:xfrm>
            <a:off x="7866165" y="4411845"/>
            <a:ext cx="1263448" cy="1033351"/>
          </a:xfrm>
          <a:custGeom>
            <a:avLst/>
            <a:gdLst/>
            <a:ahLst/>
            <a:cxnLst>
              <a:cxn ang="0">
                <a:pos x="111" y="1483"/>
              </a:cxn>
              <a:cxn ang="0">
                <a:pos x="1373" y="935"/>
              </a:cxn>
              <a:cxn ang="0">
                <a:pos x="1417" y="915"/>
              </a:cxn>
              <a:cxn ang="0">
                <a:pos x="1497" y="873"/>
              </a:cxn>
              <a:cxn ang="0">
                <a:pos x="1566" y="827"/>
              </a:cxn>
              <a:cxn ang="0">
                <a:pos x="1626" y="778"/>
              </a:cxn>
              <a:cxn ang="0">
                <a:pos x="1675" y="727"/>
              </a:cxn>
              <a:cxn ang="0">
                <a:pos x="1717" y="675"/>
              </a:cxn>
              <a:cxn ang="0">
                <a:pos x="1750" y="619"/>
              </a:cxn>
              <a:cxn ang="0">
                <a:pos x="1775" y="563"/>
              </a:cxn>
              <a:cxn ang="0">
                <a:pos x="1794" y="505"/>
              </a:cxn>
              <a:cxn ang="0">
                <a:pos x="1805" y="446"/>
              </a:cxn>
              <a:cxn ang="0">
                <a:pos x="1810" y="386"/>
              </a:cxn>
              <a:cxn ang="0">
                <a:pos x="1810" y="326"/>
              </a:cxn>
              <a:cxn ang="0">
                <a:pos x="1805" y="264"/>
              </a:cxn>
              <a:cxn ang="0">
                <a:pos x="1796" y="203"/>
              </a:cxn>
              <a:cxn ang="0">
                <a:pos x="1782" y="142"/>
              </a:cxn>
              <a:cxn ang="0">
                <a:pos x="1756" y="52"/>
              </a:cxn>
              <a:cxn ang="0">
                <a:pos x="1754" y="44"/>
              </a:cxn>
              <a:cxn ang="0">
                <a:pos x="1746" y="29"/>
              </a:cxn>
              <a:cxn ang="0">
                <a:pos x="1736" y="18"/>
              </a:cxn>
              <a:cxn ang="0">
                <a:pos x="1725" y="9"/>
              </a:cxn>
              <a:cxn ang="0">
                <a:pos x="1713" y="3"/>
              </a:cxn>
              <a:cxn ang="0">
                <a:pos x="1699" y="0"/>
              </a:cxn>
              <a:cxn ang="0">
                <a:pos x="1684" y="1"/>
              </a:cxn>
              <a:cxn ang="0">
                <a:pos x="1661" y="8"/>
              </a:cxn>
              <a:cxn ang="0">
                <a:pos x="329" y="586"/>
              </a:cxn>
              <a:cxn ang="0">
                <a:pos x="285" y="608"/>
              </a:cxn>
              <a:cxn ang="0">
                <a:pos x="241" y="634"/>
              </a:cxn>
              <a:cxn ang="0">
                <a:pos x="201" y="664"/>
              </a:cxn>
              <a:cxn ang="0">
                <a:pos x="165" y="696"/>
              </a:cxn>
              <a:cxn ang="0">
                <a:pos x="132" y="732"/>
              </a:cxn>
              <a:cxn ang="0">
                <a:pos x="102" y="771"/>
              </a:cxn>
              <a:cxn ang="0">
                <a:pos x="75" y="812"/>
              </a:cxn>
              <a:cxn ang="0">
                <a:pos x="52" y="854"/>
              </a:cxn>
              <a:cxn ang="0">
                <a:pos x="34" y="898"/>
              </a:cxn>
              <a:cxn ang="0">
                <a:pos x="19" y="944"/>
              </a:cxn>
              <a:cxn ang="0">
                <a:pos x="8" y="990"/>
              </a:cxn>
              <a:cxn ang="0">
                <a:pos x="1" y="1037"/>
              </a:cxn>
              <a:cxn ang="0">
                <a:pos x="0" y="1083"/>
              </a:cxn>
              <a:cxn ang="0">
                <a:pos x="3" y="1130"/>
              </a:cxn>
              <a:cxn ang="0">
                <a:pos x="10" y="1177"/>
              </a:cxn>
              <a:cxn ang="0">
                <a:pos x="24" y="1223"/>
              </a:cxn>
            </a:cxnLst>
            <a:rect l="0" t="0" r="r" b="b"/>
            <a:pathLst>
              <a:path w="1811" h="1483">
                <a:moveTo>
                  <a:pt x="24" y="1223"/>
                </a:moveTo>
                <a:lnTo>
                  <a:pt x="111" y="1483"/>
                </a:lnTo>
                <a:lnTo>
                  <a:pt x="424" y="1348"/>
                </a:lnTo>
                <a:lnTo>
                  <a:pt x="1373" y="935"/>
                </a:lnTo>
                <a:lnTo>
                  <a:pt x="1373" y="935"/>
                </a:lnTo>
                <a:lnTo>
                  <a:pt x="1417" y="915"/>
                </a:lnTo>
                <a:lnTo>
                  <a:pt x="1458" y="894"/>
                </a:lnTo>
                <a:lnTo>
                  <a:pt x="1497" y="873"/>
                </a:lnTo>
                <a:lnTo>
                  <a:pt x="1533" y="850"/>
                </a:lnTo>
                <a:lnTo>
                  <a:pt x="1566" y="827"/>
                </a:lnTo>
                <a:lnTo>
                  <a:pt x="1597" y="803"/>
                </a:lnTo>
                <a:lnTo>
                  <a:pt x="1626" y="778"/>
                </a:lnTo>
                <a:lnTo>
                  <a:pt x="1652" y="753"/>
                </a:lnTo>
                <a:lnTo>
                  <a:pt x="1675" y="727"/>
                </a:lnTo>
                <a:lnTo>
                  <a:pt x="1698" y="701"/>
                </a:lnTo>
                <a:lnTo>
                  <a:pt x="1717" y="675"/>
                </a:lnTo>
                <a:lnTo>
                  <a:pt x="1734" y="648"/>
                </a:lnTo>
                <a:lnTo>
                  <a:pt x="1750" y="619"/>
                </a:lnTo>
                <a:lnTo>
                  <a:pt x="1764" y="592"/>
                </a:lnTo>
                <a:lnTo>
                  <a:pt x="1775" y="563"/>
                </a:lnTo>
                <a:lnTo>
                  <a:pt x="1785" y="535"/>
                </a:lnTo>
                <a:lnTo>
                  <a:pt x="1794" y="505"/>
                </a:lnTo>
                <a:lnTo>
                  <a:pt x="1800" y="476"/>
                </a:lnTo>
                <a:lnTo>
                  <a:pt x="1805" y="446"/>
                </a:lnTo>
                <a:lnTo>
                  <a:pt x="1808" y="417"/>
                </a:lnTo>
                <a:lnTo>
                  <a:pt x="1810" y="386"/>
                </a:lnTo>
                <a:lnTo>
                  <a:pt x="1811" y="356"/>
                </a:lnTo>
                <a:lnTo>
                  <a:pt x="1810" y="326"/>
                </a:lnTo>
                <a:lnTo>
                  <a:pt x="1808" y="295"/>
                </a:lnTo>
                <a:lnTo>
                  <a:pt x="1805" y="264"/>
                </a:lnTo>
                <a:lnTo>
                  <a:pt x="1801" y="234"/>
                </a:lnTo>
                <a:lnTo>
                  <a:pt x="1796" y="203"/>
                </a:lnTo>
                <a:lnTo>
                  <a:pt x="1790" y="173"/>
                </a:lnTo>
                <a:lnTo>
                  <a:pt x="1782" y="142"/>
                </a:lnTo>
                <a:lnTo>
                  <a:pt x="1775" y="112"/>
                </a:lnTo>
                <a:lnTo>
                  <a:pt x="1756" y="52"/>
                </a:lnTo>
                <a:lnTo>
                  <a:pt x="1756" y="52"/>
                </a:lnTo>
                <a:lnTo>
                  <a:pt x="1754" y="44"/>
                </a:lnTo>
                <a:lnTo>
                  <a:pt x="1750" y="36"/>
                </a:lnTo>
                <a:lnTo>
                  <a:pt x="1746" y="29"/>
                </a:lnTo>
                <a:lnTo>
                  <a:pt x="1741" y="22"/>
                </a:lnTo>
                <a:lnTo>
                  <a:pt x="1736" y="18"/>
                </a:lnTo>
                <a:lnTo>
                  <a:pt x="1731" y="13"/>
                </a:lnTo>
                <a:lnTo>
                  <a:pt x="1725" y="9"/>
                </a:lnTo>
                <a:lnTo>
                  <a:pt x="1719" y="5"/>
                </a:lnTo>
                <a:lnTo>
                  <a:pt x="1713" y="3"/>
                </a:lnTo>
                <a:lnTo>
                  <a:pt x="1705" y="1"/>
                </a:lnTo>
                <a:lnTo>
                  <a:pt x="1699" y="0"/>
                </a:lnTo>
                <a:lnTo>
                  <a:pt x="1692" y="0"/>
                </a:lnTo>
                <a:lnTo>
                  <a:pt x="1684" y="1"/>
                </a:lnTo>
                <a:lnTo>
                  <a:pt x="1677" y="3"/>
                </a:lnTo>
                <a:lnTo>
                  <a:pt x="1661" y="8"/>
                </a:lnTo>
                <a:lnTo>
                  <a:pt x="329" y="586"/>
                </a:lnTo>
                <a:lnTo>
                  <a:pt x="329" y="586"/>
                </a:lnTo>
                <a:lnTo>
                  <a:pt x="307" y="596"/>
                </a:lnTo>
                <a:lnTo>
                  <a:pt x="285" y="608"/>
                </a:lnTo>
                <a:lnTo>
                  <a:pt x="262" y="620"/>
                </a:lnTo>
                <a:lnTo>
                  <a:pt x="241" y="634"/>
                </a:lnTo>
                <a:lnTo>
                  <a:pt x="221" y="649"/>
                </a:lnTo>
                <a:lnTo>
                  <a:pt x="201" y="664"/>
                </a:lnTo>
                <a:lnTo>
                  <a:pt x="183" y="680"/>
                </a:lnTo>
                <a:lnTo>
                  <a:pt x="165" y="696"/>
                </a:lnTo>
                <a:lnTo>
                  <a:pt x="148" y="714"/>
                </a:lnTo>
                <a:lnTo>
                  <a:pt x="132" y="732"/>
                </a:lnTo>
                <a:lnTo>
                  <a:pt x="117" y="751"/>
                </a:lnTo>
                <a:lnTo>
                  <a:pt x="102" y="771"/>
                </a:lnTo>
                <a:lnTo>
                  <a:pt x="88" y="791"/>
                </a:lnTo>
                <a:lnTo>
                  <a:pt x="75" y="812"/>
                </a:lnTo>
                <a:lnTo>
                  <a:pt x="63" y="833"/>
                </a:lnTo>
                <a:lnTo>
                  <a:pt x="52" y="854"/>
                </a:lnTo>
                <a:lnTo>
                  <a:pt x="42" y="875"/>
                </a:lnTo>
                <a:lnTo>
                  <a:pt x="34" y="898"/>
                </a:lnTo>
                <a:lnTo>
                  <a:pt x="26" y="920"/>
                </a:lnTo>
                <a:lnTo>
                  <a:pt x="19" y="944"/>
                </a:lnTo>
                <a:lnTo>
                  <a:pt x="12" y="966"/>
                </a:lnTo>
                <a:lnTo>
                  <a:pt x="8" y="990"/>
                </a:lnTo>
                <a:lnTo>
                  <a:pt x="4" y="1013"/>
                </a:lnTo>
                <a:lnTo>
                  <a:pt x="1" y="1037"/>
                </a:lnTo>
                <a:lnTo>
                  <a:pt x="0" y="1061"/>
                </a:lnTo>
                <a:lnTo>
                  <a:pt x="0" y="1083"/>
                </a:lnTo>
                <a:lnTo>
                  <a:pt x="1" y="1107"/>
                </a:lnTo>
                <a:lnTo>
                  <a:pt x="3" y="1130"/>
                </a:lnTo>
                <a:lnTo>
                  <a:pt x="6" y="1154"/>
                </a:lnTo>
                <a:lnTo>
                  <a:pt x="10" y="1177"/>
                </a:lnTo>
                <a:lnTo>
                  <a:pt x="16" y="1200"/>
                </a:lnTo>
                <a:lnTo>
                  <a:pt x="24" y="1223"/>
                </a:lnTo>
                <a:lnTo>
                  <a:pt x="24" y="122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76" name="Freeform 52">
            <a:extLst>
              <a:ext uri="{FF2B5EF4-FFF2-40B4-BE49-F238E27FC236}">
                <a16:creationId xmlns:a16="http://schemas.microsoft.com/office/drawing/2014/main" id="{0C48E0AA-6281-40C2-9CF5-64545651BAB5}"/>
              </a:ext>
            </a:extLst>
          </p:cNvPr>
          <p:cNvSpPr>
            <a:spLocks/>
          </p:cNvSpPr>
          <p:nvPr/>
        </p:nvSpPr>
        <p:spPr bwMode="auto">
          <a:xfrm>
            <a:off x="8617123" y="4405569"/>
            <a:ext cx="476931" cy="269843"/>
          </a:xfrm>
          <a:custGeom>
            <a:avLst/>
            <a:gdLst/>
            <a:ahLst/>
            <a:cxnLst>
              <a:cxn ang="0">
                <a:pos x="678" y="39"/>
              </a:cxn>
              <a:cxn ang="0">
                <a:pos x="678" y="39"/>
              </a:cxn>
              <a:cxn ang="0">
                <a:pos x="674" y="30"/>
              </a:cxn>
              <a:cxn ang="0">
                <a:pos x="670" y="23"/>
              </a:cxn>
              <a:cxn ang="0">
                <a:pos x="666" y="16"/>
              </a:cxn>
              <a:cxn ang="0">
                <a:pos x="661" y="11"/>
              </a:cxn>
              <a:cxn ang="0">
                <a:pos x="656" y="8"/>
              </a:cxn>
              <a:cxn ang="0">
                <a:pos x="651" y="5"/>
              </a:cxn>
              <a:cxn ang="0">
                <a:pos x="645" y="3"/>
              </a:cxn>
              <a:cxn ang="0">
                <a:pos x="640" y="1"/>
              </a:cxn>
              <a:cxn ang="0">
                <a:pos x="629" y="0"/>
              </a:cxn>
              <a:cxn ang="0">
                <a:pos x="618" y="3"/>
              </a:cxn>
              <a:cxn ang="0">
                <a:pos x="608" y="5"/>
              </a:cxn>
              <a:cxn ang="0">
                <a:pos x="599" y="9"/>
              </a:cxn>
              <a:cxn ang="0">
                <a:pos x="0" y="271"/>
              </a:cxn>
              <a:cxn ang="0">
                <a:pos x="0" y="271"/>
              </a:cxn>
              <a:cxn ang="0">
                <a:pos x="11" y="291"/>
              </a:cxn>
              <a:cxn ang="0">
                <a:pos x="24" y="307"/>
              </a:cxn>
              <a:cxn ang="0">
                <a:pos x="37" y="323"/>
              </a:cxn>
              <a:cxn ang="0">
                <a:pos x="51" y="336"/>
              </a:cxn>
              <a:cxn ang="0">
                <a:pos x="67" y="348"/>
              </a:cxn>
              <a:cxn ang="0">
                <a:pos x="83" y="358"/>
              </a:cxn>
              <a:cxn ang="0">
                <a:pos x="101" y="367"/>
              </a:cxn>
              <a:cxn ang="0">
                <a:pos x="119" y="374"/>
              </a:cxn>
              <a:cxn ang="0">
                <a:pos x="138" y="381"/>
              </a:cxn>
              <a:cxn ang="0">
                <a:pos x="158" y="384"/>
              </a:cxn>
              <a:cxn ang="0">
                <a:pos x="178" y="387"/>
              </a:cxn>
              <a:cxn ang="0">
                <a:pos x="199" y="389"/>
              </a:cxn>
              <a:cxn ang="0">
                <a:pos x="220" y="389"/>
              </a:cxn>
              <a:cxn ang="0">
                <a:pos x="243" y="388"/>
              </a:cxn>
              <a:cxn ang="0">
                <a:pos x="265" y="386"/>
              </a:cxn>
              <a:cxn ang="0">
                <a:pos x="287" y="382"/>
              </a:cxn>
              <a:cxn ang="0">
                <a:pos x="311" y="378"/>
              </a:cxn>
              <a:cxn ang="0">
                <a:pos x="333" y="372"/>
              </a:cxn>
              <a:cxn ang="0">
                <a:pos x="357" y="366"/>
              </a:cxn>
              <a:cxn ang="0">
                <a:pos x="380" y="358"/>
              </a:cxn>
              <a:cxn ang="0">
                <a:pos x="404" y="350"/>
              </a:cxn>
              <a:cxn ang="0">
                <a:pos x="428" y="340"/>
              </a:cxn>
              <a:cxn ang="0">
                <a:pos x="451" y="330"/>
              </a:cxn>
              <a:cxn ang="0">
                <a:pos x="475" y="318"/>
              </a:cxn>
              <a:cxn ang="0">
                <a:pos x="521" y="295"/>
              </a:cxn>
              <a:cxn ang="0">
                <a:pos x="564" y="267"/>
              </a:cxn>
              <a:cxn ang="0">
                <a:pos x="608" y="239"/>
              </a:cxn>
              <a:cxn ang="0">
                <a:pos x="648" y="208"/>
              </a:cxn>
              <a:cxn ang="0">
                <a:pos x="648" y="208"/>
              </a:cxn>
              <a:cxn ang="0">
                <a:pos x="654" y="203"/>
              </a:cxn>
              <a:cxn ang="0">
                <a:pos x="659" y="195"/>
              </a:cxn>
              <a:cxn ang="0">
                <a:pos x="664" y="188"/>
              </a:cxn>
              <a:cxn ang="0">
                <a:pos x="669" y="180"/>
              </a:cxn>
              <a:cxn ang="0">
                <a:pos x="676" y="161"/>
              </a:cxn>
              <a:cxn ang="0">
                <a:pos x="683" y="138"/>
              </a:cxn>
              <a:cxn ang="0">
                <a:pos x="686" y="113"/>
              </a:cxn>
              <a:cxn ang="0">
                <a:pos x="686" y="101"/>
              </a:cxn>
              <a:cxn ang="0">
                <a:pos x="686" y="88"/>
              </a:cxn>
              <a:cxn ang="0">
                <a:pos x="685" y="76"/>
              </a:cxn>
              <a:cxn ang="0">
                <a:pos x="684" y="64"/>
              </a:cxn>
              <a:cxn ang="0">
                <a:pos x="681" y="51"/>
              </a:cxn>
              <a:cxn ang="0">
                <a:pos x="678" y="39"/>
              </a:cxn>
              <a:cxn ang="0">
                <a:pos x="678" y="39"/>
              </a:cxn>
            </a:cxnLst>
            <a:rect l="0" t="0" r="r" b="b"/>
            <a:pathLst>
              <a:path w="686" h="389">
                <a:moveTo>
                  <a:pt x="678" y="39"/>
                </a:moveTo>
                <a:lnTo>
                  <a:pt x="678" y="39"/>
                </a:lnTo>
                <a:lnTo>
                  <a:pt x="674" y="30"/>
                </a:lnTo>
                <a:lnTo>
                  <a:pt x="670" y="23"/>
                </a:lnTo>
                <a:lnTo>
                  <a:pt x="666" y="16"/>
                </a:lnTo>
                <a:lnTo>
                  <a:pt x="661" y="11"/>
                </a:lnTo>
                <a:lnTo>
                  <a:pt x="656" y="8"/>
                </a:lnTo>
                <a:lnTo>
                  <a:pt x="651" y="5"/>
                </a:lnTo>
                <a:lnTo>
                  <a:pt x="645" y="3"/>
                </a:lnTo>
                <a:lnTo>
                  <a:pt x="640" y="1"/>
                </a:lnTo>
                <a:lnTo>
                  <a:pt x="629" y="0"/>
                </a:lnTo>
                <a:lnTo>
                  <a:pt x="618" y="3"/>
                </a:lnTo>
                <a:lnTo>
                  <a:pt x="608" y="5"/>
                </a:lnTo>
                <a:lnTo>
                  <a:pt x="599" y="9"/>
                </a:lnTo>
                <a:lnTo>
                  <a:pt x="0" y="271"/>
                </a:lnTo>
                <a:lnTo>
                  <a:pt x="0" y="271"/>
                </a:lnTo>
                <a:lnTo>
                  <a:pt x="11" y="291"/>
                </a:lnTo>
                <a:lnTo>
                  <a:pt x="24" y="307"/>
                </a:lnTo>
                <a:lnTo>
                  <a:pt x="37" y="323"/>
                </a:lnTo>
                <a:lnTo>
                  <a:pt x="51" y="336"/>
                </a:lnTo>
                <a:lnTo>
                  <a:pt x="67" y="348"/>
                </a:lnTo>
                <a:lnTo>
                  <a:pt x="83" y="358"/>
                </a:lnTo>
                <a:lnTo>
                  <a:pt x="101" y="367"/>
                </a:lnTo>
                <a:lnTo>
                  <a:pt x="119" y="374"/>
                </a:lnTo>
                <a:lnTo>
                  <a:pt x="138" y="381"/>
                </a:lnTo>
                <a:lnTo>
                  <a:pt x="158" y="384"/>
                </a:lnTo>
                <a:lnTo>
                  <a:pt x="178" y="387"/>
                </a:lnTo>
                <a:lnTo>
                  <a:pt x="199" y="389"/>
                </a:lnTo>
                <a:lnTo>
                  <a:pt x="220" y="389"/>
                </a:lnTo>
                <a:lnTo>
                  <a:pt x="243" y="388"/>
                </a:lnTo>
                <a:lnTo>
                  <a:pt x="265" y="386"/>
                </a:lnTo>
                <a:lnTo>
                  <a:pt x="287" y="382"/>
                </a:lnTo>
                <a:lnTo>
                  <a:pt x="311" y="378"/>
                </a:lnTo>
                <a:lnTo>
                  <a:pt x="333" y="372"/>
                </a:lnTo>
                <a:lnTo>
                  <a:pt x="357" y="366"/>
                </a:lnTo>
                <a:lnTo>
                  <a:pt x="380" y="358"/>
                </a:lnTo>
                <a:lnTo>
                  <a:pt x="404" y="350"/>
                </a:lnTo>
                <a:lnTo>
                  <a:pt x="428" y="340"/>
                </a:lnTo>
                <a:lnTo>
                  <a:pt x="451" y="330"/>
                </a:lnTo>
                <a:lnTo>
                  <a:pt x="475" y="318"/>
                </a:lnTo>
                <a:lnTo>
                  <a:pt x="521" y="295"/>
                </a:lnTo>
                <a:lnTo>
                  <a:pt x="564" y="267"/>
                </a:lnTo>
                <a:lnTo>
                  <a:pt x="608" y="239"/>
                </a:lnTo>
                <a:lnTo>
                  <a:pt x="648" y="208"/>
                </a:lnTo>
                <a:lnTo>
                  <a:pt x="648" y="208"/>
                </a:lnTo>
                <a:lnTo>
                  <a:pt x="654" y="203"/>
                </a:lnTo>
                <a:lnTo>
                  <a:pt x="659" y="195"/>
                </a:lnTo>
                <a:lnTo>
                  <a:pt x="664" y="188"/>
                </a:lnTo>
                <a:lnTo>
                  <a:pt x="669" y="180"/>
                </a:lnTo>
                <a:lnTo>
                  <a:pt x="676" y="161"/>
                </a:lnTo>
                <a:lnTo>
                  <a:pt x="683" y="138"/>
                </a:lnTo>
                <a:lnTo>
                  <a:pt x="686" y="113"/>
                </a:lnTo>
                <a:lnTo>
                  <a:pt x="686" y="101"/>
                </a:lnTo>
                <a:lnTo>
                  <a:pt x="686" y="88"/>
                </a:lnTo>
                <a:lnTo>
                  <a:pt x="685" y="76"/>
                </a:lnTo>
                <a:lnTo>
                  <a:pt x="684" y="64"/>
                </a:lnTo>
                <a:lnTo>
                  <a:pt x="681" y="51"/>
                </a:lnTo>
                <a:lnTo>
                  <a:pt x="678" y="39"/>
                </a:lnTo>
                <a:lnTo>
                  <a:pt x="678" y="39"/>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77" name="Group 78">
            <a:extLst>
              <a:ext uri="{FF2B5EF4-FFF2-40B4-BE49-F238E27FC236}">
                <a16:creationId xmlns:a16="http://schemas.microsoft.com/office/drawing/2014/main" id="{F8C10582-D296-4D8C-AB65-93B8B66BADC1}"/>
              </a:ext>
            </a:extLst>
          </p:cNvPr>
          <p:cNvGrpSpPr/>
          <p:nvPr/>
        </p:nvGrpSpPr>
        <p:grpSpPr>
          <a:xfrm>
            <a:off x="8048151" y="5049845"/>
            <a:ext cx="686111" cy="1418241"/>
            <a:chOff x="871538" y="3802063"/>
            <a:chExt cx="520700" cy="1076325"/>
          </a:xfrm>
          <a:solidFill>
            <a:schemeClr val="accent3">
              <a:lumMod val="60000"/>
              <a:lumOff val="40000"/>
            </a:schemeClr>
          </a:solidFill>
        </p:grpSpPr>
        <p:sp>
          <p:nvSpPr>
            <p:cNvPr id="78" name="Freeform 50">
              <a:extLst>
                <a:ext uri="{FF2B5EF4-FFF2-40B4-BE49-F238E27FC236}">
                  <a16:creationId xmlns:a16="http://schemas.microsoft.com/office/drawing/2014/main" id="{E82A7A05-4A37-4C1A-8432-C7A8870E13A4}"/>
                </a:ext>
              </a:extLst>
            </p:cNvPr>
            <p:cNvSpPr>
              <a:spLocks/>
            </p:cNvSpPr>
            <p:nvPr/>
          </p:nvSpPr>
          <p:spPr bwMode="auto">
            <a:xfrm>
              <a:off x="1019175" y="3867150"/>
              <a:ext cx="371475" cy="1008063"/>
            </a:xfrm>
            <a:custGeom>
              <a:avLst/>
              <a:gdLst/>
              <a:ahLst/>
              <a:cxnLst>
                <a:cxn ang="0">
                  <a:pos x="693" y="1906"/>
                </a:cxn>
                <a:cxn ang="0">
                  <a:pos x="701" y="1826"/>
                </a:cxn>
                <a:cxn ang="0">
                  <a:pos x="703" y="1728"/>
                </a:cxn>
                <a:cxn ang="0">
                  <a:pos x="696" y="1614"/>
                </a:cxn>
                <a:cxn ang="0">
                  <a:pos x="684" y="1490"/>
                </a:cxn>
                <a:cxn ang="0">
                  <a:pos x="665" y="1358"/>
                </a:cxn>
                <a:cxn ang="0">
                  <a:pos x="638" y="1225"/>
                </a:cxn>
                <a:cxn ang="0">
                  <a:pos x="604" y="1093"/>
                </a:cxn>
                <a:cxn ang="0">
                  <a:pos x="563" y="967"/>
                </a:cxn>
                <a:cxn ang="0">
                  <a:pos x="563" y="30"/>
                </a:cxn>
                <a:cxn ang="0">
                  <a:pos x="546" y="36"/>
                </a:cxn>
                <a:cxn ang="0">
                  <a:pos x="500" y="40"/>
                </a:cxn>
                <a:cxn ang="0">
                  <a:pos x="445" y="37"/>
                </a:cxn>
                <a:cxn ang="0">
                  <a:pos x="353" y="26"/>
                </a:cxn>
                <a:cxn ang="0">
                  <a:pos x="186" y="1"/>
                </a:cxn>
                <a:cxn ang="0">
                  <a:pos x="147" y="0"/>
                </a:cxn>
                <a:cxn ang="0">
                  <a:pos x="152" y="6"/>
                </a:cxn>
                <a:cxn ang="0">
                  <a:pos x="157" y="25"/>
                </a:cxn>
                <a:cxn ang="0">
                  <a:pos x="160" y="52"/>
                </a:cxn>
                <a:cxn ang="0">
                  <a:pos x="157" y="108"/>
                </a:cxn>
                <a:cxn ang="0">
                  <a:pos x="145" y="205"/>
                </a:cxn>
                <a:cxn ang="0">
                  <a:pos x="125" y="320"/>
                </a:cxn>
                <a:cxn ang="0">
                  <a:pos x="97" y="443"/>
                </a:cxn>
                <a:cxn ang="0">
                  <a:pos x="66" y="566"/>
                </a:cxn>
                <a:cxn ang="0">
                  <a:pos x="34" y="683"/>
                </a:cxn>
                <a:cxn ang="0">
                  <a:pos x="0" y="783"/>
                </a:cxn>
                <a:cxn ang="0">
                  <a:pos x="15" y="788"/>
                </a:cxn>
                <a:cxn ang="0">
                  <a:pos x="61" y="810"/>
                </a:cxn>
                <a:cxn ang="0">
                  <a:pos x="123" y="848"/>
                </a:cxn>
                <a:cxn ang="0">
                  <a:pos x="187" y="899"/>
                </a:cxn>
                <a:cxn ang="0">
                  <a:pos x="250" y="960"/>
                </a:cxn>
                <a:cxn ang="0">
                  <a:pos x="312" y="1030"/>
                </a:cxn>
                <a:cxn ang="0">
                  <a:pos x="373" y="1105"/>
                </a:cxn>
                <a:cxn ang="0">
                  <a:pos x="432" y="1187"/>
                </a:cxn>
                <a:cxn ang="0">
                  <a:pos x="485" y="1273"/>
                </a:cxn>
                <a:cxn ang="0">
                  <a:pos x="535" y="1361"/>
                </a:cxn>
                <a:cxn ang="0">
                  <a:pos x="580" y="1450"/>
                </a:cxn>
                <a:cxn ang="0">
                  <a:pos x="619" y="1538"/>
                </a:cxn>
                <a:cxn ang="0">
                  <a:pos x="650" y="1624"/>
                </a:cxn>
                <a:cxn ang="0">
                  <a:pos x="675" y="1705"/>
                </a:cxn>
                <a:cxn ang="0">
                  <a:pos x="690" y="1779"/>
                </a:cxn>
                <a:cxn ang="0">
                  <a:pos x="696" y="1846"/>
                </a:cxn>
                <a:cxn ang="0">
                  <a:pos x="694" y="1892"/>
                </a:cxn>
                <a:cxn ang="0">
                  <a:pos x="693" y="1906"/>
                </a:cxn>
              </a:cxnLst>
              <a:rect l="0" t="0" r="r" b="b"/>
              <a:pathLst>
                <a:path w="703" h="1906">
                  <a:moveTo>
                    <a:pt x="693" y="1906"/>
                  </a:moveTo>
                  <a:lnTo>
                    <a:pt x="693" y="1906"/>
                  </a:lnTo>
                  <a:lnTo>
                    <a:pt x="698" y="1869"/>
                  </a:lnTo>
                  <a:lnTo>
                    <a:pt x="701" y="1826"/>
                  </a:lnTo>
                  <a:lnTo>
                    <a:pt x="703" y="1779"/>
                  </a:lnTo>
                  <a:lnTo>
                    <a:pt x="703" y="1728"/>
                  </a:lnTo>
                  <a:lnTo>
                    <a:pt x="700" y="1672"/>
                  </a:lnTo>
                  <a:lnTo>
                    <a:pt x="696" y="1614"/>
                  </a:lnTo>
                  <a:lnTo>
                    <a:pt x="691" y="1553"/>
                  </a:lnTo>
                  <a:lnTo>
                    <a:pt x="684" y="1490"/>
                  </a:lnTo>
                  <a:lnTo>
                    <a:pt x="675" y="1424"/>
                  </a:lnTo>
                  <a:lnTo>
                    <a:pt x="665" y="1358"/>
                  </a:lnTo>
                  <a:lnTo>
                    <a:pt x="653" y="1291"/>
                  </a:lnTo>
                  <a:lnTo>
                    <a:pt x="638" y="1225"/>
                  </a:lnTo>
                  <a:lnTo>
                    <a:pt x="622" y="1158"/>
                  </a:lnTo>
                  <a:lnTo>
                    <a:pt x="604" y="1093"/>
                  </a:lnTo>
                  <a:lnTo>
                    <a:pt x="585" y="1030"/>
                  </a:lnTo>
                  <a:lnTo>
                    <a:pt x="563" y="967"/>
                  </a:lnTo>
                  <a:lnTo>
                    <a:pt x="563" y="30"/>
                  </a:lnTo>
                  <a:lnTo>
                    <a:pt x="563" y="30"/>
                  </a:lnTo>
                  <a:lnTo>
                    <a:pt x="555" y="34"/>
                  </a:lnTo>
                  <a:lnTo>
                    <a:pt x="546" y="36"/>
                  </a:lnTo>
                  <a:lnTo>
                    <a:pt x="525" y="39"/>
                  </a:lnTo>
                  <a:lnTo>
                    <a:pt x="500" y="40"/>
                  </a:lnTo>
                  <a:lnTo>
                    <a:pt x="474" y="40"/>
                  </a:lnTo>
                  <a:lnTo>
                    <a:pt x="445" y="37"/>
                  </a:lnTo>
                  <a:lnTo>
                    <a:pt x="416" y="35"/>
                  </a:lnTo>
                  <a:lnTo>
                    <a:pt x="353" y="26"/>
                  </a:lnTo>
                  <a:lnTo>
                    <a:pt x="234" y="8"/>
                  </a:lnTo>
                  <a:lnTo>
                    <a:pt x="186" y="1"/>
                  </a:lnTo>
                  <a:lnTo>
                    <a:pt x="164" y="0"/>
                  </a:lnTo>
                  <a:lnTo>
                    <a:pt x="147" y="0"/>
                  </a:lnTo>
                  <a:lnTo>
                    <a:pt x="147" y="0"/>
                  </a:lnTo>
                  <a:lnTo>
                    <a:pt x="152" y="6"/>
                  </a:lnTo>
                  <a:lnTo>
                    <a:pt x="155" y="14"/>
                  </a:lnTo>
                  <a:lnTo>
                    <a:pt x="157" y="25"/>
                  </a:lnTo>
                  <a:lnTo>
                    <a:pt x="158" y="37"/>
                  </a:lnTo>
                  <a:lnTo>
                    <a:pt x="160" y="52"/>
                  </a:lnTo>
                  <a:lnTo>
                    <a:pt x="160" y="70"/>
                  </a:lnTo>
                  <a:lnTo>
                    <a:pt x="157" y="108"/>
                  </a:lnTo>
                  <a:lnTo>
                    <a:pt x="152" y="154"/>
                  </a:lnTo>
                  <a:lnTo>
                    <a:pt x="145" y="205"/>
                  </a:lnTo>
                  <a:lnTo>
                    <a:pt x="136" y="261"/>
                  </a:lnTo>
                  <a:lnTo>
                    <a:pt x="125" y="320"/>
                  </a:lnTo>
                  <a:lnTo>
                    <a:pt x="112" y="381"/>
                  </a:lnTo>
                  <a:lnTo>
                    <a:pt x="97" y="443"/>
                  </a:lnTo>
                  <a:lnTo>
                    <a:pt x="82" y="505"/>
                  </a:lnTo>
                  <a:lnTo>
                    <a:pt x="66" y="566"/>
                  </a:lnTo>
                  <a:lnTo>
                    <a:pt x="50" y="626"/>
                  </a:lnTo>
                  <a:lnTo>
                    <a:pt x="34" y="683"/>
                  </a:lnTo>
                  <a:lnTo>
                    <a:pt x="17" y="736"/>
                  </a:lnTo>
                  <a:lnTo>
                    <a:pt x="0" y="783"/>
                  </a:lnTo>
                  <a:lnTo>
                    <a:pt x="0" y="783"/>
                  </a:lnTo>
                  <a:lnTo>
                    <a:pt x="15" y="788"/>
                  </a:lnTo>
                  <a:lnTo>
                    <a:pt x="30" y="795"/>
                  </a:lnTo>
                  <a:lnTo>
                    <a:pt x="61" y="810"/>
                  </a:lnTo>
                  <a:lnTo>
                    <a:pt x="92" y="827"/>
                  </a:lnTo>
                  <a:lnTo>
                    <a:pt x="123" y="848"/>
                  </a:lnTo>
                  <a:lnTo>
                    <a:pt x="156" y="872"/>
                  </a:lnTo>
                  <a:lnTo>
                    <a:pt x="187" y="899"/>
                  </a:lnTo>
                  <a:lnTo>
                    <a:pt x="219" y="928"/>
                  </a:lnTo>
                  <a:lnTo>
                    <a:pt x="250" y="960"/>
                  </a:lnTo>
                  <a:lnTo>
                    <a:pt x="283" y="994"/>
                  </a:lnTo>
                  <a:lnTo>
                    <a:pt x="312" y="1030"/>
                  </a:lnTo>
                  <a:lnTo>
                    <a:pt x="343" y="1067"/>
                  </a:lnTo>
                  <a:lnTo>
                    <a:pt x="373" y="1105"/>
                  </a:lnTo>
                  <a:lnTo>
                    <a:pt x="403" y="1146"/>
                  </a:lnTo>
                  <a:lnTo>
                    <a:pt x="432" y="1187"/>
                  </a:lnTo>
                  <a:lnTo>
                    <a:pt x="459" y="1230"/>
                  </a:lnTo>
                  <a:lnTo>
                    <a:pt x="485" y="1273"/>
                  </a:lnTo>
                  <a:lnTo>
                    <a:pt x="511" y="1318"/>
                  </a:lnTo>
                  <a:lnTo>
                    <a:pt x="535" y="1361"/>
                  </a:lnTo>
                  <a:lnTo>
                    <a:pt x="558" y="1406"/>
                  </a:lnTo>
                  <a:lnTo>
                    <a:pt x="580" y="1450"/>
                  </a:lnTo>
                  <a:lnTo>
                    <a:pt x="601" y="1495"/>
                  </a:lnTo>
                  <a:lnTo>
                    <a:pt x="619" y="1538"/>
                  </a:lnTo>
                  <a:lnTo>
                    <a:pt x="636" y="1582"/>
                  </a:lnTo>
                  <a:lnTo>
                    <a:pt x="650" y="1624"/>
                  </a:lnTo>
                  <a:lnTo>
                    <a:pt x="664" y="1665"/>
                  </a:lnTo>
                  <a:lnTo>
                    <a:pt x="675" y="1705"/>
                  </a:lnTo>
                  <a:lnTo>
                    <a:pt x="684" y="1742"/>
                  </a:lnTo>
                  <a:lnTo>
                    <a:pt x="690" y="1779"/>
                  </a:lnTo>
                  <a:lnTo>
                    <a:pt x="695" y="1814"/>
                  </a:lnTo>
                  <a:lnTo>
                    <a:pt x="696" y="1846"/>
                  </a:lnTo>
                  <a:lnTo>
                    <a:pt x="696" y="1877"/>
                  </a:lnTo>
                  <a:lnTo>
                    <a:pt x="694" y="1892"/>
                  </a:lnTo>
                  <a:lnTo>
                    <a:pt x="693" y="1906"/>
                  </a:lnTo>
                  <a:lnTo>
                    <a:pt x="693" y="190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79" name="Freeform 53">
              <a:extLst>
                <a:ext uri="{FF2B5EF4-FFF2-40B4-BE49-F238E27FC236}">
                  <a16:creationId xmlns:a16="http://schemas.microsoft.com/office/drawing/2014/main" id="{66ABFB90-6AB4-40FA-98AC-B8A52AA2F0B4}"/>
                </a:ext>
              </a:extLst>
            </p:cNvPr>
            <p:cNvSpPr>
              <a:spLocks/>
            </p:cNvSpPr>
            <p:nvPr/>
          </p:nvSpPr>
          <p:spPr bwMode="auto">
            <a:xfrm>
              <a:off x="920750" y="3802063"/>
              <a:ext cx="471488" cy="1076325"/>
            </a:xfrm>
            <a:custGeom>
              <a:avLst/>
              <a:gdLst/>
              <a:ahLst/>
              <a:cxnLst>
                <a:cxn ang="0">
                  <a:pos x="883" y="2003"/>
                </a:cxn>
                <a:cxn ang="0">
                  <a:pos x="890" y="1906"/>
                </a:cxn>
                <a:cxn ang="0">
                  <a:pos x="888" y="1782"/>
                </a:cxn>
                <a:cxn ang="0">
                  <a:pos x="873" y="1637"/>
                </a:cxn>
                <a:cxn ang="0">
                  <a:pos x="847" y="1483"/>
                </a:cxn>
                <a:cxn ang="0">
                  <a:pos x="808" y="1325"/>
                </a:cxn>
                <a:cxn ang="0">
                  <a:pos x="756" y="1172"/>
                </a:cxn>
                <a:cxn ang="0">
                  <a:pos x="690" y="1031"/>
                </a:cxn>
                <a:cxn ang="0">
                  <a:pos x="624" y="929"/>
                </a:cxn>
                <a:cxn ang="0">
                  <a:pos x="579" y="877"/>
                </a:cxn>
                <a:cxn ang="0">
                  <a:pos x="531" y="833"/>
                </a:cxn>
                <a:cxn ang="0">
                  <a:pos x="479" y="797"/>
                </a:cxn>
                <a:cxn ang="0">
                  <a:pos x="423" y="771"/>
                </a:cxn>
                <a:cxn ang="0">
                  <a:pos x="362" y="755"/>
                </a:cxn>
                <a:cxn ang="0">
                  <a:pos x="408" y="678"/>
                </a:cxn>
                <a:cxn ang="0">
                  <a:pos x="464" y="552"/>
                </a:cxn>
                <a:cxn ang="0">
                  <a:pos x="501" y="430"/>
                </a:cxn>
                <a:cxn ang="0">
                  <a:pos x="520" y="323"/>
                </a:cxn>
                <a:cxn ang="0">
                  <a:pos x="520" y="256"/>
                </a:cxn>
                <a:cxn ang="0">
                  <a:pos x="514" y="229"/>
                </a:cxn>
                <a:cxn ang="0">
                  <a:pos x="505" y="218"/>
                </a:cxn>
                <a:cxn ang="0">
                  <a:pos x="592" y="204"/>
                </a:cxn>
                <a:cxn ang="0">
                  <a:pos x="681" y="177"/>
                </a:cxn>
                <a:cxn ang="0">
                  <a:pos x="736" y="133"/>
                </a:cxn>
                <a:cxn ang="0">
                  <a:pos x="688" y="82"/>
                </a:cxn>
                <a:cxn ang="0">
                  <a:pos x="638" y="45"/>
                </a:cxn>
                <a:cxn ang="0">
                  <a:pos x="587" y="21"/>
                </a:cxn>
                <a:cxn ang="0">
                  <a:pos x="535" y="6"/>
                </a:cxn>
                <a:cxn ang="0">
                  <a:pos x="485" y="0"/>
                </a:cxn>
                <a:cxn ang="0">
                  <a:pos x="392" y="5"/>
                </a:cxn>
                <a:cxn ang="0">
                  <a:pos x="296" y="21"/>
                </a:cxn>
                <a:cxn ang="0">
                  <a:pos x="281" y="26"/>
                </a:cxn>
                <a:cxn ang="0">
                  <a:pos x="286" y="51"/>
                </a:cxn>
                <a:cxn ang="0">
                  <a:pos x="279" y="107"/>
                </a:cxn>
                <a:cxn ang="0">
                  <a:pos x="234" y="277"/>
                </a:cxn>
                <a:cxn ang="0">
                  <a:pos x="137" y="571"/>
                </a:cxn>
                <a:cxn ang="0">
                  <a:pos x="0" y="960"/>
                </a:cxn>
                <a:cxn ang="0">
                  <a:pos x="40" y="1005"/>
                </a:cxn>
                <a:cxn ang="0">
                  <a:pos x="102" y="1098"/>
                </a:cxn>
                <a:cxn ang="0">
                  <a:pos x="215" y="1307"/>
                </a:cxn>
                <a:cxn ang="0">
                  <a:pos x="340" y="1545"/>
                </a:cxn>
                <a:cxn ang="0">
                  <a:pos x="420" y="1687"/>
                </a:cxn>
                <a:cxn ang="0">
                  <a:pos x="507" y="1814"/>
                </a:cxn>
                <a:cxn ang="0">
                  <a:pos x="601" y="1920"/>
                </a:cxn>
                <a:cxn ang="0">
                  <a:pos x="649" y="1962"/>
                </a:cxn>
                <a:cxn ang="0">
                  <a:pos x="699" y="1995"/>
                </a:cxn>
                <a:cxn ang="0">
                  <a:pos x="750" y="2019"/>
                </a:cxn>
                <a:cxn ang="0">
                  <a:pos x="803" y="2032"/>
                </a:cxn>
                <a:cxn ang="0">
                  <a:pos x="859" y="2032"/>
                </a:cxn>
              </a:cxnLst>
              <a:rect l="0" t="0" r="r" b="b"/>
              <a:pathLst>
                <a:path w="890" h="2033">
                  <a:moveTo>
                    <a:pt x="878" y="2029"/>
                  </a:moveTo>
                  <a:lnTo>
                    <a:pt x="878" y="2029"/>
                  </a:lnTo>
                  <a:lnTo>
                    <a:pt x="883" y="2003"/>
                  </a:lnTo>
                  <a:lnTo>
                    <a:pt x="886" y="1974"/>
                  </a:lnTo>
                  <a:lnTo>
                    <a:pt x="889" y="1942"/>
                  </a:lnTo>
                  <a:lnTo>
                    <a:pt x="890" y="1906"/>
                  </a:lnTo>
                  <a:lnTo>
                    <a:pt x="890" y="1867"/>
                  </a:lnTo>
                  <a:lnTo>
                    <a:pt x="889" y="1825"/>
                  </a:lnTo>
                  <a:lnTo>
                    <a:pt x="888" y="1782"/>
                  </a:lnTo>
                  <a:lnTo>
                    <a:pt x="884" y="1736"/>
                  </a:lnTo>
                  <a:lnTo>
                    <a:pt x="879" y="1687"/>
                  </a:lnTo>
                  <a:lnTo>
                    <a:pt x="873" y="1637"/>
                  </a:lnTo>
                  <a:lnTo>
                    <a:pt x="865" y="1588"/>
                  </a:lnTo>
                  <a:lnTo>
                    <a:pt x="857" y="1535"/>
                  </a:lnTo>
                  <a:lnTo>
                    <a:pt x="847" y="1483"/>
                  </a:lnTo>
                  <a:lnTo>
                    <a:pt x="835" y="1430"/>
                  </a:lnTo>
                  <a:lnTo>
                    <a:pt x="823" y="1378"/>
                  </a:lnTo>
                  <a:lnTo>
                    <a:pt x="808" y="1325"/>
                  </a:lnTo>
                  <a:lnTo>
                    <a:pt x="793" y="1273"/>
                  </a:lnTo>
                  <a:lnTo>
                    <a:pt x="776" y="1222"/>
                  </a:lnTo>
                  <a:lnTo>
                    <a:pt x="756" y="1172"/>
                  </a:lnTo>
                  <a:lnTo>
                    <a:pt x="736" y="1123"/>
                  </a:lnTo>
                  <a:lnTo>
                    <a:pt x="714" y="1077"/>
                  </a:lnTo>
                  <a:lnTo>
                    <a:pt x="690" y="1031"/>
                  </a:lnTo>
                  <a:lnTo>
                    <a:pt x="665" y="988"/>
                  </a:lnTo>
                  <a:lnTo>
                    <a:pt x="639" y="949"/>
                  </a:lnTo>
                  <a:lnTo>
                    <a:pt x="624" y="929"/>
                  </a:lnTo>
                  <a:lnTo>
                    <a:pt x="611" y="911"/>
                  </a:lnTo>
                  <a:lnTo>
                    <a:pt x="596" y="894"/>
                  </a:lnTo>
                  <a:lnTo>
                    <a:pt x="579" y="877"/>
                  </a:lnTo>
                  <a:lnTo>
                    <a:pt x="565" y="862"/>
                  </a:lnTo>
                  <a:lnTo>
                    <a:pt x="548" y="847"/>
                  </a:lnTo>
                  <a:lnTo>
                    <a:pt x="531" y="833"/>
                  </a:lnTo>
                  <a:lnTo>
                    <a:pt x="515" y="819"/>
                  </a:lnTo>
                  <a:lnTo>
                    <a:pt x="497" y="807"/>
                  </a:lnTo>
                  <a:lnTo>
                    <a:pt x="479" y="797"/>
                  </a:lnTo>
                  <a:lnTo>
                    <a:pt x="460" y="787"/>
                  </a:lnTo>
                  <a:lnTo>
                    <a:pt x="441" y="778"/>
                  </a:lnTo>
                  <a:lnTo>
                    <a:pt x="423" y="771"/>
                  </a:lnTo>
                  <a:lnTo>
                    <a:pt x="403" y="765"/>
                  </a:lnTo>
                  <a:lnTo>
                    <a:pt x="383" y="760"/>
                  </a:lnTo>
                  <a:lnTo>
                    <a:pt x="362" y="755"/>
                  </a:lnTo>
                  <a:lnTo>
                    <a:pt x="362" y="755"/>
                  </a:lnTo>
                  <a:lnTo>
                    <a:pt x="386" y="717"/>
                  </a:lnTo>
                  <a:lnTo>
                    <a:pt x="408" y="678"/>
                  </a:lnTo>
                  <a:lnTo>
                    <a:pt x="428" y="637"/>
                  </a:lnTo>
                  <a:lnTo>
                    <a:pt x="446" y="594"/>
                  </a:lnTo>
                  <a:lnTo>
                    <a:pt x="464" y="552"/>
                  </a:lnTo>
                  <a:lnTo>
                    <a:pt x="478" y="511"/>
                  </a:lnTo>
                  <a:lnTo>
                    <a:pt x="491" y="470"/>
                  </a:lnTo>
                  <a:lnTo>
                    <a:pt x="501" y="430"/>
                  </a:lnTo>
                  <a:lnTo>
                    <a:pt x="510" y="392"/>
                  </a:lnTo>
                  <a:lnTo>
                    <a:pt x="516" y="356"/>
                  </a:lnTo>
                  <a:lnTo>
                    <a:pt x="520" y="323"/>
                  </a:lnTo>
                  <a:lnTo>
                    <a:pt x="522" y="294"/>
                  </a:lnTo>
                  <a:lnTo>
                    <a:pt x="521" y="267"/>
                  </a:lnTo>
                  <a:lnTo>
                    <a:pt x="520" y="256"/>
                  </a:lnTo>
                  <a:lnTo>
                    <a:pt x="519" y="246"/>
                  </a:lnTo>
                  <a:lnTo>
                    <a:pt x="516" y="236"/>
                  </a:lnTo>
                  <a:lnTo>
                    <a:pt x="514" y="229"/>
                  </a:lnTo>
                  <a:lnTo>
                    <a:pt x="510" y="223"/>
                  </a:lnTo>
                  <a:lnTo>
                    <a:pt x="505" y="218"/>
                  </a:lnTo>
                  <a:lnTo>
                    <a:pt x="505" y="218"/>
                  </a:lnTo>
                  <a:lnTo>
                    <a:pt x="535" y="214"/>
                  </a:lnTo>
                  <a:lnTo>
                    <a:pt x="563" y="210"/>
                  </a:lnTo>
                  <a:lnTo>
                    <a:pt x="592" y="204"/>
                  </a:lnTo>
                  <a:lnTo>
                    <a:pt x="620" y="197"/>
                  </a:lnTo>
                  <a:lnTo>
                    <a:pt x="650" y="188"/>
                  </a:lnTo>
                  <a:lnTo>
                    <a:pt x="681" y="177"/>
                  </a:lnTo>
                  <a:lnTo>
                    <a:pt x="752" y="153"/>
                  </a:lnTo>
                  <a:lnTo>
                    <a:pt x="752" y="153"/>
                  </a:lnTo>
                  <a:lnTo>
                    <a:pt x="736" y="133"/>
                  </a:lnTo>
                  <a:lnTo>
                    <a:pt x="721" y="114"/>
                  </a:lnTo>
                  <a:lnTo>
                    <a:pt x="705" y="97"/>
                  </a:lnTo>
                  <a:lnTo>
                    <a:pt x="688" y="82"/>
                  </a:lnTo>
                  <a:lnTo>
                    <a:pt x="671" y="68"/>
                  </a:lnTo>
                  <a:lnTo>
                    <a:pt x="655" y="56"/>
                  </a:lnTo>
                  <a:lnTo>
                    <a:pt x="638" y="45"/>
                  </a:lnTo>
                  <a:lnTo>
                    <a:pt x="620" y="36"/>
                  </a:lnTo>
                  <a:lnTo>
                    <a:pt x="603" y="27"/>
                  </a:lnTo>
                  <a:lnTo>
                    <a:pt x="587" y="21"/>
                  </a:lnTo>
                  <a:lnTo>
                    <a:pt x="569" y="15"/>
                  </a:lnTo>
                  <a:lnTo>
                    <a:pt x="552" y="10"/>
                  </a:lnTo>
                  <a:lnTo>
                    <a:pt x="535" y="6"/>
                  </a:lnTo>
                  <a:lnTo>
                    <a:pt x="519" y="4"/>
                  </a:lnTo>
                  <a:lnTo>
                    <a:pt x="501" y="1"/>
                  </a:lnTo>
                  <a:lnTo>
                    <a:pt x="485" y="0"/>
                  </a:lnTo>
                  <a:lnTo>
                    <a:pt x="453" y="0"/>
                  </a:lnTo>
                  <a:lnTo>
                    <a:pt x="422" y="1"/>
                  </a:lnTo>
                  <a:lnTo>
                    <a:pt x="392" y="5"/>
                  </a:lnTo>
                  <a:lnTo>
                    <a:pt x="364" y="9"/>
                  </a:lnTo>
                  <a:lnTo>
                    <a:pt x="316" y="18"/>
                  </a:lnTo>
                  <a:lnTo>
                    <a:pt x="296" y="21"/>
                  </a:lnTo>
                  <a:lnTo>
                    <a:pt x="280" y="22"/>
                  </a:lnTo>
                  <a:lnTo>
                    <a:pt x="280" y="22"/>
                  </a:lnTo>
                  <a:lnTo>
                    <a:pt x="281" y="26"/>
                  </a:lnTo>
                  <a:lnTo>
                    <a:pt x="284" y="29"/>
                  </a:lnTo>
                  <a:lnTo>
                    <a:pt x="285" y="39"/>
                  </a:lnTo>
                  <a:lnTo>
                    <a:pt x="286" y="51"/>
                  </a:lnTo>
                  <a:lnTo>
                    <a:pt x="285" y="67"/>
                  </a:lnTo>
                  <a:lnTo>
                    <a:pt x="282" y="86"/>
                  </a:lnTo>
                  <a:lnTo>
                    <a:pt x="279" y="107"/>
                  </a:lnTo>
                  <a:lnTo>
                    <a:pt x="267" y="156"/>
                  </a:lnTo>
                  <a:lnTo>
                    <a:pt x="253" y="213"/>
                  </a:lnTo>
                  <a:lnTo>
                    <a:pt x="234" y="277"/>
                  </a:lnTo>
                  <a:lnTo>
                    <a:pt x="213" y="346"/>
                  </a:lnTo>
                  <a:lnTo>
                    <a:pt x="189" y="419"/>
                  </a:lnTo>
                  <a:lnTo>
                    <a:pt x="137" y="571"/>
                  </a:lnTo>
                  <a:lnTo>
                    <a:pt x="85" y="719"/>
                  </a:lnTo>
                  <a:lnTo>
                    <a:pt x="38" y="853"/>
                  </a:lnTo>
                  <a:lnTo>
                    <a:pt x="0" y="960"/>
                  </a:lnTo>
                  <a:lnTo>
                    <a:pt x="0" y="960"/>
                  </a:lnTo>
                  <a:lnTo>
                    <a:pt x="20" y="980"/>
                  </a:lnTo>
                  <a:lnTo>
                    <a:pt x="40" y="1005"/>
                  </a:lnTo>
                  <a:lnTo>
                    <a:pt x="60" y="1032"/>
                  </a:lnTo>
                  <a:lnTo>
                    <a:pt x="81" y="1063"/>
                  </a:lnTo>
                  <a:lnTo>
                    <a:pt x="102" y="1098"/>
                  </a:lnTo>
                  <a:lnTo>
                    <a:pt x="123" y="1135"/>
                  </a:lnTo>
                  <a:lnTo>
                    <a:pt x="168" y="1217"/>
                  </a:lnTo>
                  <a:lnTo>
                    <a:pt x="215" y="1307"/>
                  </a:lnTo>
                  <a:lnTo>
                    <a:pt x="264" y="1401"/>
                  </a:lnTo>
                  <a:lnTo>
                    <a:pt x="313" y="1498"/>
                  </a:lnTo>
                  <a:lnTo>
                    <a:pt x="340" y="1545"/>
                  </a:lnTo>
                  <a:lnTo>
                    <a:pt x="366" y="1594"/>
                  </a:lnTo>
                  <a:lnTo>
                    <a:pt x="393" y="1641"/>
                  </a:lnTo>
                  <a:lnTo>
                    <a:pt x="420" y="1687"/>
                  </a:lnTo>
                  <a:lnTo>
                    <a:pt x="449" y="1731"/>
                  </a:lnTo>
                  <a:lnTo>
                    <a:pt x="478" y="1774"/>
                  </a:lnTo>
                  <a:lnTo>
                    <a:pt x="507" y="1814"/>
                  </a:lnTo>
                  <a:lnTo>
                    <a:pt x="537" y="1852"/>
                  </a:lnTo>
                  <a:lnTo>
                    <a:pt x="568" y="1887"/>
                  </a:lnTo>
                  <a:lnTo>
                    <a:pt x="601" y="1920"/>
                  </a:lnTo>
                  <a:lnTo>
                    <a:pt x="615" y="1935"/>
                  </a:lnTo>
                  <a:lnTo>
                    <a:pt x="632" y="1949"/>
                  </a:lnTo>
                  <a:lnTo>
                    <a:pt x="649" y="1962"/>
                  </a:lnTo>
                  <a:lnTo>
                    <a:pt x="665" y="1974"/>
                  </a:lnTo>
                  <a:lnTo>
                    <a:pt x="681" y="1986"/>
                  </a:lnTo>
                  <a:lnTo>
                    <a:pt x="699" y="1995"/>
                  </a:lnTo>
                  <a:lnTo>
                    <a:pt x="716" y="2004"/>
                  </a:lnTo>
                  <a:lnTo>
                    <a:pt x="732" y="2012"/>
                  </a:lnTo>
                  <a:lnTo>
                    <a:pt x="750" y="2019"/>
                  </a:lnTo>
                  <a:lnTo>
                    <a:pt x="768" y="2024"/>
                  </a:lnTo>
                  <a:lnTo>
                    <a:pt x="786" y="2028"/>
                  </a:lnTo>
                  <a:lnTo>
                    <a:pt x="803" y="2032"/>
                  </a:lnTo>
                  <a:lnTo>
                    <a:pt x="822" y="2033"/>
                  </a:lnTo>
                  <a:lnTo>
                    <a:pt x="840" y="2033"/>
                  </a:lnTo>
                  <a:lnTo>
                    <a:pt x="859" y="2032"/>
                  </a:lnTo>
                  <a:lnTo>
                    <a:pt x="878" y="2029"/>
                  </a:lnTo>
                  <a:lnTo>
                    <a:pt x="878" y="20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0" name="Freeform 55">
              <a:extLst>
                <a:ext uri="{FF2B5EF4-FFF2-40B4-BE49-F238E27FC236}">
                  <a16:creationId xmlns:a16="http://schemas.microsoft.com/office/drawing/2014/main" id="{1FC41736-7BF5-4C10-943E-EE472F5D254B}"/>
                </a:ext>
              </a:extLst>
            </p:cNvPr>
            <p:cNvSpPr>
              <a:spLocks/>
            </p:cNvSpPr>
            <p:nvPr/>
          </p:nvSpPr>
          <p:spPr bwMode="auto">
            <a:xfrm>
              <a:off x="1046163" y="3867150"/>
              <a:ext cx="139700" cy="53975"/>
            </a:xfrm>
            <a:custGeom>
              <a:avLst/>
              <a:gdLst/>
              <a:ahLst/>
              <a:cxnLst>
                <a:cxn ang="0">
                  <a:pos x="0" y="0"/>
                </a:cxn>
                <a:cxn ang="0">
                  <a:pos x="0" y="0"/>
                </a:cxn>
                <a:cxn ang="0">
                  <a:pos x="29" y="20"/>
                </a:cxn>
                <a:cxn ang="0">
                  <a:pos x="56" y="36"/>
                </a:cxn>
                <a:cxn ang="0">
                  <a:pos x="85" y="49"/>
                </a:cxn>
                <a:cxn ang="0">
                  <a:pos x="113" y="60"/>
                </a:cxn>
                <a:cxn ang="0">
                  <a:pos x="146" y="70"/>
                </a:cxn>
                <a:cxn ang="0">
                  <a:pos x="181" y="79"/>
                </a:cxn>
                <a:cxn ang="0">
                  <a:pos x="219" y="86"/>
                </a:cxn>
                <a:cxn ang="0">
                  <a:pos x="264" y="94"/>
                </a:cxn>
                <a:cxn ang="0">
                  <a:pos x="264" y="94"/>
                </a:cxn>
                <a:cxn ang="0">
                  <a:pos x="250" y="96"/>
                </a:cxn>
                <a:cxn ang="0">
                  <a:pos x="235" y="99"/>
                </a:cxn>
                <a:cxn ang="0">
                  <a:pos x="220" y="100"/>
                </a:cxn>
                <a:cxn ang="0">
                  <a:pos x="205" y="101"/>
                </a:cxn>
                <a:cxn ang="0">
                  <a:pos x="188" y="100"/>
                </a:cxn>
                <a:cxn ang="0">
                  <a:pos x="172" y="99"/>
                </a:cxn>
                <a:cxn ang="0">
                  <a:pos x="155" y="96"/>
                </a:cxn>
                <a:cxn ang="0">
                  <a:pos x="137" y="91"/>
                </a:cxn>
                <a:cxn ang="0">
                  <a:pos x="120" y="86"/>
                </a:cxn>
                <a:cxn ang="0">
                  <a:pos x="102" y="79"/>
                </a:cxn>
                <a:cxn ang="0">
                  <a:pos x="85" y="70"/>
                </a:cxn>
                <a:cxn ang="0">
                  <a:pos x="68" y="60"/>
                </a:cxn>
                <a:cxn ang="0">
                  <a:pos x="50" y="49"/>
                </a:cxn>
                <a:cxn ang="0">
                  <a:pos x="34" y="34"/>
                </a:cxn>
                <a:cxn ang="0">
                  <a:pos x="17" y="19"/>
                </a:cxn>
                <a:cxn ang="0">
                  <a:pos x="0" y="0"/>
                </a:cxn>
                <a:cxn ang="0">
                  <a:pos x="0" y="0"/>
                </a:cxn>
              </a:cxnLst>
              <a:rect l="0" t="0" r="r" b="b"/>
              <a:pathLst>
                <a:path w="264" h="101">
                  <a:moveTo>
                    <a:pt x="0" y="0"/>
                  </a:moveTo>
                  <a:lnTo>
                    <a:pt x="0" y="0"/>
                  </a:lnTo>
                  <a:lnTo>
                    <a:pt x="29" y="20"/>
                  </a:lnTo>
                  <a:lnTo>
                    <a:pt x="56" y="36"/>
                  </a:lnTo>
                  <a:lnTo>
                    <a:pt x="85" y="49"/>
                  </a:lnTo>
                  <a:lnTo>
                    <a:pt x="113" y="60"/>
                  </a:lnTo>
                  <a:lnTo>
                    <a:pt x="146" y="70"/>
                  </a:lnTo>
                  <a:lnTo>
                    <a:pt x="181" y="79"/>
                  </a:lnTo>
                  <a:lnTo>
                    <a:pt x="219" y="86"/>
                  </a:lnTo>
                  <a:lnTo>
                    <a:pt x="264" y="94"/>
                  </a:lnTo>
                  <a:lnTo>
                    <a:pt x="264" y="94"/>
                  </a:lnTo>
                  <a:lnTo>
                    <a:pt x="250" y="96"/>
                  </a:lnTo>
                  <a:lnTo>
                    <a:pt x="235" y="99"/>
                  </a:lnTo>
                  <a:lnTo>
                    <a:pt x="220" y="100"/>
                  </a:lnTo>
                  <a:lnTo>
                    <a:pt x="205" y="101"/>
                  </a:lnTo>
                  <a:lnTo>
                    <a:pt x="188" y="100"/>
                  </a:lnTo>
                  <a:lnTo>
                    <a:pt x="172" y="99"/>
                  </a:lnTo>
                  <a:lnTo>
                    <a:pt x="155" y="96"/>
                  </a:lnTo>
                  <a:lnTo>
                    <a:pt x="137" y="91"/>
                  </a:lnTo>
                  <a:lnTo>
                    <a:pt x="120" y="86"/>
                  </a:lnTo>
                  <a:lnTo>
                    <a:pt x="102" y="79"/>
                  </a:lnTo>
                  <a:lnTo>
                    <a:pt x="85" y="70"/>
                  </a:lnTo>
                  <a:lnTo>
                    <a:pt x="68" y="60"/>
                  </a:lnTo>
                  <a:lnTo>
                    <a:pt x="50" y="49"/>
                  </a:lnTo>
                  <a:lnTo>
                    <a:pt x="34" y="34"/>
                  </a:lnTo>
                  <a:lnTo>
                    <a:pt x="17" y="19"/>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1" name="Freeform 56">
              <a:extLst>
                <a:ext uri="{FF2B5EF4-FFF2-40B4-BE49-F238E27FC236}">
                  <a16:creationId xmlns:a16="http://schemas.microsoft.com/office/drawing/2014/main" id="{BBEB83BC-9DCF-419D-8B89-392346FCA936}"/>
                </a:ext>
              </a:extLst>
            </p:cNvPr>
            <p:cNvSpPr>
              <a:spLocks/>
            </p:cNvSpPr>
            <p:nvPr/>
          </p:nvSpPr>
          <p:spPr bwMode="auto">
            <a:xfrm>
              <a:off x="871538" y="4167188"/>
              <a:ext cx="241300" cy="38100"/>
            </a:xfrm>
            <a:custGeom>
              <a:avLst/>
              <a:gdLst/>
              <a:ahLst/>
              <a:cxnLst>
                <a:cxn ang="0">
                  <a:pos x="0" y="72"/>
                </a:cxn>
                <a:cxn ang="0">
                  <a:pos x="0" y="72"/>
                </a:cxn>
                <a:cxn ang="0">
                  <a:pos x="26" y="64"/>
                </a:cxn>
                <a:cxn ang="0">
                  <a:pos x="53" y="56"/>
                </a:cxn>
                <a:cxn ang="0">
                  <a:pos x="78" y="51"/>
                </a:cxn>
                <a:cxn ang="0">
                  <a:pos x="104" y="46"/>
                </a:cxn>
                <a:cxn ang="0">
                  <a:pos x="129" y="43"/>
                </a:cxn>
                <a:cxn ang="0">
                  <a:pos x="154" y="40"/>
                </a:cxn>
                <a:cxn ang="0">
                  <a:pos x="180" y="39"/>
                </a:cxn>
                <a:cxn ang="0">
                  <a:pos x="206" y="38"/>
                </a:cxn>
                <a:cxn ang="0">
                  <a:pos x="232" y="38"/>
                </a:cxn>
                <a:cxn ang="0">
                  <a:pos x="260" y="39"/>
                </a:cxn>
                <a:cxn ang="0">
                  <a:pos x="288" y="41"/>
                </a:cxn>
                <a:cxn ang="0">
                  <a:pos x="319" y="45"/>
                </a:cxn>
                <a:cxn ang="0">
                  <a:pos x="384" y="53"/>
                </a:cxn>
                <a:cxn ang="0">
                  <a:pos x="456" y="64"/>
                </a:cxn>
                <a:cxn ang="0">
                  <a:pos x="456" y="64"/>
                </a:cxn>
                <a:cxn ang="0">
                  <a:pos x="436" y="53"/>
                </a:cxn>
                <a:cxn ang="0">
                  <a:pos x="415" y="41"/>
                </a:cxn>
                <a:cxn ang="0">
                  <a:pos x="393" y="31"/>
                </a:cxn>
                <a:cxn ang="0">
                  <a:pos x="368" y="23"/>
                </a:cxn>
                <a:cxn ang="0">
                  <a:pos x="343" y="14"/>
                </a:cxn>
                <a:cxn ang="0">
                  <a:pos x="315" y="8"/>
                </a:cxn>
                <a:cxn ang="0">
                  <a:pos x="288" y="4"/>
                </a:cxn>
                <a:cxn ang="0">
                  <a:pos x="258" y="2"/>
                </a:cxn>
                <a:cxn ang="0">
                  <a:pos x="228" y="0"/>
                </a:cxn>
                <a:cxn ang="0">
                  <a:pos x="197" y="3"/>
                </a:cxn>
                <a:cxn ang="0">
                  <a:pos x="166" y="7"/>
                </a:cxn>
                <a:cxn ang="0">
                  <a:pos x="134" y="14"/>
                </a:cxn>
                <a:cxn ang="0">
                  <a:pos x="100" y="24"/>
                </a:cxn>
                <a:cxn ang="0">
                  <a:pos x="67" y="36"/>
                </a:cxn>
                <a:cxn ang="0">
                  <a:pos x="33" y="53"/>
                </a:cxn>
                <a:cxn ang="0">
                  <a:pos x="0" y="72"/>
                </a:cxn>
                <a:cxn ang="0">
                  <a:pos x="0" y="72"/>
                </a:cxn>
              </a:cxnLst>
              <a:rect l="0" t="0" r="r" b="b"/>
              <a:pathLst>
                <a:path w="456" h="72">
                  <a:moveTo>
                    <a:pt x="0" y="72"/>
                  </a:moveTo>
                  <a:lnTo>
                    <a:pt x="0" y="72"/>
                  </a:lnTo>
                  <a:lnTo>
                    <a:pt x="26" y="64"/>
                  </a:lnTo>
                  <a:lnTo>
                    <a:pt x="53" y="56"/>
                  </a:lnTo>
                  <a:lnTo>
                    <a:pt x="78" y="51"/>
                  </a:lnTo>
                  <a:lnTo>
                    <a:pt x="104" y="46"/>
                  </a:lnTo>
                  <a:lnTo>
                    <a:pt x="129" y="43"/>
                  </a:lnTo>
                  <a:lnTo>
                    <a:pt x="154" y="40"/>
                  </a:lnTo>
                  <a:lnTo>
                    <a:pt x="180" y="39"/>
                  </a:lnTo>
                  <a:lnTo>
                    <a:pt x="206" y="38"/>
                  </a:lnTo>
                  <a:lnTo>
                    <a:pt x="232" y="38"/>
                  </a:lnTo>
                  <a:lnTo>
                    <a:pt x="260" y="39"/>
                  </a:lnTo>
                  <a:lnTo>
                    <a:pt x="288" y="41"/>
                  </a:lnTo>
                  <a:lnTo>
                    <a:pt x="319" y="45"/>
                  </a:lnTo>
                  <a:lnTo>
                    <a:pt x="384" y="53"/>
                  </a:lnTo>
                  <a:lnTo>
                    <a:pt x="456" y="64"/>
                  </a:lnTo>
                  <a:lnTo>
                    <a:pt x="456" y="64"/>
                  </a:lnTo>
                  <a:lnTo>
                    <a:pt x="436" y="53"/>
                  </a:lnTo>
                  <a:lnTo>
                    <a:pt x="415" y="41"/>
                  </a:lnTo>
                  <a:lnTo>
                    <a:pt x="393" y="31"/>
                  </a:lnTo>
                  <a:lnTo>
                    <a:pt x="368" y="23"/>
                  </a:lnTo>
                  <a:lnTo>
                    <a:pt x="343" y="14"/>
                  </a:lnTo>
                  <a:lnTo>
                    <a:pt x="315" y="8"/>
                  </a:lnTo>
                  <a:lnTo>
                    <a:pt x="288" y="4"/>
                  </a:lnTo>
                  <a:lnTo>
                    <a:pt x="258" y="2"/>
                  </a:lnTo>
                  <a:lnTo>
                    <a:pt x="228" y="0"/>
                  </a:lnTo>
                  <a:lnTo>
                    <a:pt x="197" y="3"/>
                  </a:lnTo>
                  <a:lnTo>
                    <a:pt x="166" y="7"/>
                  </a:lnTo>
                  <a:lnTo>
                    <a:pt x="134" y="14"/>
                  </a:lnTo>
                  <a:lnTo>
                    <a:pt x="100" y="24"/>
                  </a:lnTo>
                  <a:lnTo>
                    <a:pt x="67" y="36"/>
                  </a:lnTo>
                  <a:lnTo>
                    <a:pt x="33" y="53"/>
                  </a:lnTo>
                  <a:lnTo>
                    <a:pt x="0" y="72"/>
                  </a:lnTo>
                  <a:lnTo>
                    <a:pt x="0" y="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2" name="Freeform 57">
              <a:extLst>
                <a:ext uri="{FF2B5EF4-FFF2-40B4-BE49-F238E27FC236}">
                  <a16:creationId xmlns:a16="http://schemas.microsoft.com/office/drawing/2014/main" id="{7713E4D6-A427-4910-A467-5DD67729ABB4}"/>
                </a:ext>
              </a:extLst>
            </p:cNvPr>
            <p:cNvSpPr>
              <a:spLocks/>
            </p:cNvSpPr>
            <p:nvPr/>
          </p:nvSpPr>
          <p:spPr bwMode="auto">
            <a:xfrm>
              <a:off x="890588" y="4198938"/>
              <a:ext cx="222250" cy="98425"/>
            </a:xfrm>
            <a:custGeom>
              <a:avLst/>
              <a:gdLst/>
              <a:ahLst/>
              <a:cxnLst>
                <a:cxn ang="0">
                  <a:pos x="0" y="187"/>
                </a:cxn>
                <a:cxn ang="0">
                  <a:pos x="0" y="187"/>
                </a:cxn>
                <a:cxn ang="0">
                  <a:pos x="22" y="170"/>
                </a:cxn>
                <a:cxn ang="0">
                  <a:pos x="44" y="153"/>
                </a:cxn>
                <a:cxn ang="0">
                  <a:pos x="66" y="138"/>
                </a:cxn>
                <a:cxn ang="0">
                  <a:pos x="87" y="124"/>
                </a:cxn>
                <a:cxn ang="0">
                  <a:pos x="109" y="110"/>
                </a:cxn>
                <a:cxn ang="0">
                  <a:pos x="131" y="98"/>
                </a:cxn>
                <a:cxn ang="0">
                  <a:pos x="154" y="87"/>
                </a:cxn>
                <a:cxn ang="0">
                  <a:pos x="178" y="77"/>
                </a:cxn>
                <a:cxn ang="0">
                  <a:pos x="203" y="67"/>
                </a:cxn>
                <a:cxn ang="0">
                  <a:pos x="229" y="57"/>
                </a:cxn>
                <a:cxn ang="0">
                  <a:pos x="256" y="48"/>
                </a:cxn>
                <a:cxn ang="0">
                  <a:pos x="285" y="40"/>
                </a:cxn>
                <a:cxn ang="0">
                  <a:pos x="348" y="22"/>
                </a:cxn>
                <a:cxn ang="0">
                  <a:pos x="419" y="5"/>
                </a:cxn>
                <a:cxn ang="0">
                  <a:pos x="419" y="5"/>
                </a:cxn>
                <a:cxn ang="0">
                  <a:pos x="397" y="2"/>
                </a:cxn>
                <a:cxn ang="0">
                  <a:pos x="372" y="0"/>
                </a:cxn>
                <a:cxn ang="0">
                  <a:pos x="347" y="0"/>
                </a:cxn>
                <a:cxn ang="0">
                  <a:pos x="322" y="0"/>
                </a:cxn>
                <a:cxn ang="0">
                  <a:pos x="295" y="3"/>
                </a:cxn>
                <a:cxn ang="0">
                  <a:pos x="267" y="7"/>
                </a:cxn>
                <a:cxn ang="0">
                  <a:pos x="240" y="15"/>
                </a:cxn>
                <a:cxn ang="0">
                  <a:pos x="213" y="23"/>
                </a:cxn>
                <a:cxn ang="0">
                  <a:pos x="185" y="35"/>
                </a:cxn>
                <a:cxn ang="0">
                  <a:pos x="157" y="47"/>
                </a:cxn>
                <a:cxn ang="0">
                  <a:pos x="129" y="63"/>
                </a:cxn>
                <a:cxn ang="0">
                  <a:pos x="102" y="82"/>
                </a:cxn>
                <a:cxn ang="0">
                  <a:pos x="76" y="104"/>
                </a:cxn>
                <a:cxn ang="0">
                  <a:pos x="50" y="129"/>
                </a:cxn>
                <a:cxn ang="0">
                  <a:pos x="25" y="156"/>
                </a:cxn>
                <a:cxn ang="0">
                  <a:pos x="0" y="187"/>
                </a:cxn>
                <a:cxn ang="0">
                  <a:pos x="0" y="187"/>
                </a:cxn>
              </a:cxnLst>
              <a:rect l="0" t="0" r="r" b="b"/>
              <a:pathLst>
                <a:path w="419" h="187">
                  <a:moveTo>
                    <a:pt x="0" y="187"/>
                  </a:moveTo>
                  <a:lnTo>
                    <a:pt x="0" y="187"/>
                  </a:lnTo>
                  <a:lnTo>
                    <a:pt x="22" y="170"/>
                  </a:lnTo>
                  <a:lnTo>
                    <a:pt x="44" y="153"/>
                  </a:lnTo>
                  <a:lnTo>
                    <a:pt x="66" y="138"/>
                  </a:lnTo>
                  <a:lnTo>
                    <a:pt x="87" y="124"/>
                  </a:lnTo>
                  <a:lnTo>
                    <a:pt x="109" y="110"/>
                  </a:lnTo>
                  <a:lnTo>
                    <a:pt x="131" y="98"/>
                  </a:lnTo>
                  <a:lnTo>
                    <a:pt x="154" y="87"/>
                  </a:lnTo>
                  <a:lnTo>
                    <a:pt x="178" y="77"/>
                  </a:lnTo>
                  <a:lnTo>
                    <a:pt x="203" y="67"/>
                  </a:lnTo>
                  <a:lnTo>
                    <a:pt x="229" y="57"/>
                  </a:lnTo>
                  <a:lnTo>
                    <a:pt x="256" y="48"/>
                  </a:lnTo>
                  <a:lnTo>
                    <a:pt x="285" y="40"/>
                  </a:lnTo>
                  <a:lnTo>
                    <a:pt x="348" y="22"/>
                  </a:lnTo>
                  <a:lnTo>
                    <a:pt x="419" y="5"/>
                  </a:lnTo>
                  <a:lnTo>
                    <a:pt x="419" y="5"/>
                  </a:lnTo>
                  <a:lnTo>
                    <a:pt x="397" y="2"/>
                  </a:lnTo>
                  <a:lnTo>
                    <a:pt x="372" y="0"/>
                  </a:lnTo>
                  <a:lnTo>
                    <a:pt x="347" y="0"/>
                  </a:lnTo>
                  <a:lnTo>
                    <a:pt x="322" y="0"/>
                  </a:lnTo>
                  <a:lnTo>
                    <a:pt x="295" y="3"/>
                  </a:lnTo>
                  <a:lnTo>
                    <a:pt x="267" y="7"/>
                  </a:lnTo>
                  <a:lnTo>
                    <a:pt x="240" y="15"/>
                  </a:lnTo>
                  <a:lnTo>
                    <a:pt x="213" y="23"/>
                  </a:lnTo>
                  <a:lnTo>
                    <a:pt x="185" y="35"/>
                  </a:lnTo>
                  <a:lnTo>
                    <a:pt x="157" y="47"/>
                  </a:lnTo>
                  <a:lnTo>
                    <a:pt x="129" y="63"/>
                  </a:lnTo>
                  <a:lnTo>
                    <a:pt x="102" y="82"/>
                  </a:lnTo>
                  <a:lnTo>
                    <a:pt x="76" y="104"/>
                  </a:lnTo>
                  <a:lnTo>
                    <a:pt x="50" y="129"/>
                  </a:lnTo>
                  <a:lnTo>
                    <a:pt x="25" y="156"/>
                  </a:lnTo>
                  <a:lnTo>
                    <a:pt x="0" y="187"/>
                  </a:lnTo>
                  <a:lnTo>
                    <a:pt x="0" y="1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83" name="Freeform 58">
            <a:extLst>
              <a:ext uri="{FF2B5EF4-FFF2-40B4-BE49-F238E27FC236}">
                <a16:creationId xmlns:a16="http://schemas.microsoft.com/office/drawing/2014/main" id="{AAF4C247-42DC-4AC8-9050-955B363B6086}"/>
              </a:ext>
            </a:extLst>
          </p:cNvPr>
          <p:cNvSpPr>
            <a:spLocks/>
          </p:cNvSpPr>
          <p:nvPr/>
        </p:nvSpPr>
        <p:spPr bwMode="auto">
          <a:xfrm>
            <a:off x="10321941" y="5712945"/>
            <a:ext cx="792793" cy="692387"/>
          </a:xfrm>
          <a:custGeom>
            <a:avLst/>
            <a:gdLst/>
            <a:ahLst/>
            <a:cxnLst>
              <a:cxn ang="0">
                <a:pos x="1078" y="138"/>
              </a:cxn>
              <a:cxn ang="0">
                <a:pos x="1087" y="152"/>
              </a:cxn>
              <a:cxn ang="0">
                <a:pos x="1103" y="181"/>
              </a:cxn>
              <a:cxn ang="0">
                <a:pos x="1115" y="209"/>
              </a:cxn>
              <a:cxn ang="0">
                <a:pos x="1125" y="240"/>
              </a:cxn>
              <a:cxn ang="0">
                <a:pos x="1131" y="270"/>
              </a:cxn>
              <a:cxn ang="0">
                <a:pos x="1135" y="301"/>
              </a:cxn>
              <a:cxn ang="0">
                <a:pos x="1135" y="348"/>
              </a:cxn>
              <a:cxn ang="0">
                <a:pos x="1124" y="409"/>
              </a:cxn>
              <a:cxn ang="0">
                <a:pos x="1109" y="453"/>
              </a:cxn>
              <a:cxn ang="0">
                <a:pos x="1095" y="482"/>
              </a:cxn>
              <a:cxn ang="0">
                <a:pos x="1078" y="508"/>
              </a:cxn>
              <a:cxn ang="0">
                <a:pos x="1059" y="532"/>
              </a:cxn>
              <a:cxn ang="0">
                <a:pos x="1037" y="556"/>
              </a:cxn>
              <a:cxn ang="0">
                <a:pos x="1012" y="577"/>
              </a:cxn>
              <a:cxn ang="0">
                <a:pos x="507" y="934"/>
              </a:cxn>
              <a:cxn ang="0">
                <a:pos x="494" y="944"/>
              </a:cxn>
              <a:cxn ang="0">
                <a:pos x="465" y="959"/>
              </a:cxn>
              <a:cxn ang="0">
                <a:pos x="435" y="973"/>
              </a:cxn>
              <a:cxn ang="0">
                <a:pos x="405" y="981"/>
              </a:cxn>
              <a:cxn ang="0">
                <a:pos x="374" y="989"/>
              </a:cxn>
              <a:cxn ang="0">
                <a:pos x="343" y="992"/>
              </a:cxn>
              <a:cxn ang="0">
                <a:pos x="297" y="991"/>
              </a:cxn>
              <a:cxn ang="0">
                <a:pos x="236" y="981"/>
              </a:cxn>
              <a:cxn ang="0">
                <a:pos x="192" y="965"/>
              </a:cxn>
              <a:cxn ang="0">
                <a:pos x="164" y="951"/>
              </a:cxn>
              <a:cxn ang="0">
                <a:pos x="138" y="935"/>
              </a:cxn>
              <a:cxn ang="0">
                <a:pos x="112" y="915"/>
              </a:cxn>
              <a:cxn ang="0">
                <a:pos x="88" y="893"/>
              </a:cxn>
              <a:cxn ang="0">
                <a:pos x="67" y="869"/>
              </a:cxn>
              <a:cxn ang="0">
                <a:pos x="57" y="856"/>
              </a:cxn>
              <a:cxn ang="0">
                <a:pos x="49" y="842"/>
              </a:cxn>
              <a:cxn ang="0">
                <a:pos x="33" y="813"/>
              </a:cxn>
              <a:cxn ang="0">
                <a:pos x="20" y="784"/>
              </a:cxn>
              <a:cxn ang="0">
                <a:pos x="10" y="754"/>
              </a:cxn>
              <a:cxn ang="0">
                <a:pos x="4" y="723"/>
              </a:cxn>
              <a:cxn ang="0">
                <a:pos x="0" y="692"/>
              </a:cxn>
              <a:cxn ang="0">
                <a:pos x="0" y="646"/>
              </a:cxn>
              <a:cxn ang="0">
                <a:pos x="11" y="585"/>
              </a:cxn>
              <a:cxn ang="0">
                <a:pos x="28" y="541"/>
              </a:cxn>
              <a:cxn ang="0">
                <a:pos x="41" y="513"/>
              </a:cxn>
              <a:cxn ang="0">
                <a:pos x="57" y="486"/>
              </a:cxn>
              <a:cxn ang="0">
                <a:pos x="77" y="462"/>
              </a:cxn>
              <a:cxn ang="0">
                <a:pos x="98" y="438"/>
              </a:cxn>
              <a:cxn ang="0">
                <a:pos x="123" y="416"/>
              </a:cxn>
              <a:cxn ang="0">
                <a:pos x="629" y="59"/>
              </a:cxn>
              <a:cxn ang="0">
                <a:pos x="643" y="50"/>
              </a:cxn>
              <a:cxn ang="0">
                <a:pos x="670" y="34"/>
              </a:cxn>
              <a:cxn ang="0">
                <a:pos x="700" y="22"/>
              </a:cxn>
              <a:cxn ang="0">
                <a:pos x="730" y="12"/>
              </a:cxn>
              <a:cxn ang="0">
                <a:pos x="761" y="5"/>
              </a:cxn>
              <a:cxn ang="0">
                <a:pos x="792" y="2"/>
              </a:cxn>
              <a:cxn ang="0">
                <a:pos x="839" y="2"/>
              </a:cxn>
              <a:cxn ang="0">
                <a:pos x="900" y="13"/>
              </a:cxn>
              <a:cxn ang="0">
                <a:pos x="944" y="28"/>
              </a:cxn>
              <a:cxn ang="0">
                <a:pos x="971" y="41"/>
              </a:cxn>
              <a:cxn ang="0">
                <a:pos x="998" y="59"/>
              </a:cxn>
              <a:cxn ang="0">
                <a:pos x="1023" y="77"/>
              </a:cxn>
              <a:cxn ang="0">
                <a:pos x="1047" y="100"/>
              </a:cxn>
              <a:cxn ang="0">
                <a:pos x="1068" y="125"/>
              </a:cxn>
              <a:cxn ang="0">
                <a:pos x="1078" y="138"/>
              </a:cxn>
            </a:cxnLst>
            <a:rect l="0" t="0" r="r" b="b"/>
            <a:pathLst>
              <a:path w="1136" h="992">
                <a:moveTo>
                  <a:pt x="1078" y="138"/>
                </a:moveTo>
                <a:lnTo>
                  <a:pt x="1078" y="138"/>
                </a:lnTo>
                <a:lnTo>
                  <a:pt x="1078" y="138"/>
                </a:lnTo>
                <a:lnTo>
                  <a:pt x="1087" y="152"/>
                </a:lnTo>
                <a:lnTo>
                  <a:pt x="1095" y="166"/>
                </a:lnTo>
                <a:lnTo>
                  <a:pt x="1103" y="181"/>
                </a:lnTo>
                <a:lnTo>
                  <a:pt x="1110" y="194"/>
                </a:lnTo>
                <a:lnTo>
                  <a:pt x="1115" y="209"/>
                </a:lnTo>
                <a:lnTo>
                  <a:pt x="1121" y="224"/>
                </a:lnTo>
                <a:lnTo>
                  <a:pt x="1125" y="240"/>
                </a:lnTo>
                <a:lnTo>
                  <a:pt x="1129" y="255"/>
                </a:lnTo>
                <a:lnTo>
                  <a:pt x="1131" y="270"/>
                </a:lnTo>
                <a:lnTo>
                  <a:pt x="1134" y="286"/>
                </a:lnTo>
                <a:lnTo>
                  <a:pt x="1135" y="301"/>
                </a:lnTo>
                <a:lnTo>
                  <a:pt x="1136" y="317"/>
                </a:lnTo>
                <a:lnTo>
                  <a:pt x="1135" y="348"/>
                </a:lnTo>
                <a:lnTo>
                  <a:pt x="1131" y="378"/>
                </a:lnTo>
                <a:lnTo>
                  <a:pt x="1124" y="409"/>
                </a:lnTo>
                <a:lnTo>
                  <a:pt x="1115" y="438"/>
                </a:lnTo>
                <a:lnTo>
                  <a:pt x="1109" y="453"/>
                </a:lnTo>
                <a:lnTo>
                  <a:pt x="1101" y="467"/>
                </a:lnTo>
                <a:lnTo>
                  <a:pt x="1095" y="482"/>
                </a:lnTo>
                <a:lnTo>
                  <a:pt x="1087" y="494"/>
                </a:lnTo>
                <a:lnTo>
                  <a:pt x="1078" y="508"/>
                </a:lnTo>
                <a:lnTo>
                  <a:pt x="1069" y="520"/>
                </a:lnTo>
                <a:lnTo>
                  <a:pt x="1059" y="532"/>
                </a:lnTo>
                <a:lnTo>
                  <a:pt x="1048" y="545"/>
                </a:lnTo>
                <a:lnTo>
                  <a:pt x="1037" y="556"/>
                </a:lnTo>
                <a:lnTo>
                  <a:pt x="1024" y="567"/>
                </a:lnTo>
                <a:lnTo>
                  <a:pt x="1012" y="577"/>
                </a:lnTo>
                <a:lnTo>
                  <a:pt x="1000" y="587"/>
                </a:lnTo>
                <a:lnTo>
                  <a:pt x="507" y="934"/>
                </a:lnTo>
                <a:lnTo>
                  <a:pt x="507" y="934"/>
                </a:lnTo>
                <a:lnTo>
                  <a:pt x="494" y="944"/>
                </a:lnTo>
                <a:lnTo>
                  <a:pt x="479" y="951"/>
                </a:lnTo>
                <a:lnTo>
                  <a:pt x="465" y="959"/>
                </a:lnTo>
                <a:lnTo>
                  <a:pt x="450" y="966"/>
                </a:lnTo>
                <a:lnTo>
                  <a:pt x="435" y="973"/>
                </a:lnTo>
                <a:lnTo>
                  <a:pt x="420" y="978"/>
                </a:lnTo>
                <a:lnTo>
                  <a:pt x="405" y="981"/>
                </a:lnTo>
                <a:lnTo>
                  <a:pt x="390" y="985"/>
                </a:lnTo>
                <a:lnTo>
                  <a:pt x="374" y="989"/>
                </a:lnTo>
                <a:lnTo>
                  <a:pt x="359" y="990"/>
                </a:lnTo>
                <a:lnTo>
                  <a:pt x="343" y="992"/>
                </a:lnTo>
                <a:lnTo>
                  <a:pt x="328" y="992"/>
                </a:lnTo>
                <a:lnTo>
                  <a:pt x="297" y="991"/>
                </a:lnTo>
                <a:lnTo>
                  <a:pt x="266" y="988"/>
                </a:lnTo>
                <a:lnTo>
                  <a:pt x="236" y="981"/>
                </a:lnTo>
                <a:lnTo>
                  <a:pt x="207" y="971"/>
                </a:lnTo>
                <a:lnTo>
                  <a:pt x="192" y="965"/>
                </a:lnTo>
                <a:lnTo>
                  <a:pt x="178" y="959"/>
                </a:lnTo>
                <a:lnTo>
                  <a:pt x="164" y="951"/>
                </a:lnTo>
                <a:lnTo>
                  <a:pt x="151" y="944"/>
                </a:lnTo>
                <a:lnTo>
                  <a:pt x="138" y="935"/>
                </a:lnTo>
                <a:lnTo>
                  <a:pt x="125" y="925"/>
                </a:lnTo>
                <a:lnTo>
                  <a:pt x="112" y="915"/>
                </a:lnTo>
                <a:lnTo>
                  <a:pt x="101" y="905"/>
                </a:lnTo>
                <a:lnTo>
                  <a:pt x="88" y="893"/>
                </a:lnTo>
                <a:lnTo>
                  <a:pt x="79" y="882"/>
                </a:lnTo>
                <a:lnTo>
                  <a:pt x="67" y="869"/>
                </a:lnTo>
                <a:lnTo>
                  <a:pt x="57" y="856"/>
                </a:lnTo>
                <a:lnTo>
                  <a:pt x="57" y="856"/>
                </a:lnTo>
                <a:lnTo>
                  <a:pt x="57" y="856"/>
                </a:lnTo>
                <a:lnTo>
                  <a:pt x="49" y="842"/>
                </a:lnTo>
                <a:lnTo>
                  <a:pt x="40" y="828"/>
                </a:lnTo>
                <a:lnTo>
                  <a:pt x="33" y="813"/>
                </a:lnTo>
                <a:lnTo>
                  <a:pt x="26" y="799"/>
                </a:lnTo>
                <a:lnTo>
                  <a:pt x="20" y="784"/>
                </a:lnTo>
                <a:lnTo>
                  <a:pt x="15" y="769"/>
                </a:lnTo>
                <a:lnTo>
                  <a:pt x="10" y="754"/>
                </a:lnTo>
                <a:lnTo>
                  <a:pt x="6" y="739"/>
                </a:lnTo>
                <a:lnTo>
                  <a:pt x="4" y="723"/>
                </a:lnTo>
                <a:lnTo>
                  <a:pt x="1" y="708"/>
                </a:lnTo>
                <a:lnTo>
                  <a:pt x="0" y="692"/>
                </a:lnTo>
                <a:lnTo>
                  <a:pt x="0" y="677"/>
                </a:lnTo>
                <a:lnTo>
                  <a:pt x="0" y="646"/>
                </a:lnTo>
                <a:lnTo>
                  <a:pt x="5" y="615"/>
                </a:lnTo>
                <a:lnTo>
                  <a:pt x="11" y="585"/>
                </a:lnTo>
                <a:lnTo>
                  <a:pt x="21" y="555"/>
                </a:lnTo>
                <a:lnTo>
                  <a:pt x="28" y="541"/>
                </a:lnTo>
                <a:lnTo>
                  <a:pt x="34" y="526"/>
                </a:lnTo>
                <a:lnTo>
                  <a:pt x="41" y="513"/>
                </a:lnTo>
                <a:lnTo>
                  <a:pt x="49" y="499"/>
                </a:lnTo>
                <a:lnTo>
                  <a:pt x="57" y="486"/>
                </a:lnTo>
                <a:lnTo>
                  <a:pt x="67" y="473"/>
                </a:lnTo>
                <a:lnTo>
                  <a:pt x="77" y="462"/>
                </a:lnTo>
                <a:lnTo>
                  <a:pt x="87" y="449"/>
                </a:lnTo>
                <a:lnTo>
                  <a:pt x="98" y="438"/>
                </a:lnTo>
                <a:lnTo>
                  <a:pt x="111" y="427"/>
                </a:lnTo>
                <a:lnTo>
                  <a:pt x="123" y="416"/>
                </a:lnTo>
                <a:lnTo>
                  <a:pt x="137" y="407"/>
                </a:lnTo>
                <a:lnTo>
                  <a:pt x="629" y="59"/>
                </a:lnTo>
                <a:lnTo>
                  <a:pt x="629" y="59"/>
                </a:lnTo>
                <a:lnTo>
                  <a:pt x="643" y="50"/>
                </a:lnTo>
                <a:lnTo>
                  <a:pt x="656" y="41"/>
                </a:lnTo>
                <a:lnTo>
                  <a:pt x="670" y="34"/>
                </a:lnTo>
                <a:lnTo>
                  <a:pt x="685" y="28"/>
                </a:lnTo>
                <a:lnTo>
                  <a:pt x="700" y="22"/>
                </a:lnTo>
                <a:lnTo>
                  <a:pt x="715" y="17"/>
                </a:lnTo>
                <a:lnTo>
                  <a:pt x="730" y="12"/>
                </a:lnTo>
                <a:lnTo>
                  <a:pt x="746" y="8"/>
                </a:lnTo>
                <a:lnTo>
                  <a:pt x="761" y="5"/>
                </a:lnTo>
                <a:lnTo>
                  <a:pt x="777" y="3"/>
                </a:lnTo>
                <a:lnTo>
                  <a:pt x="792" y="2"/>
                </a:lnTo>
                <a:lnTo>
                  <a:pt x="808" y="0"/>
                </a:lnTo>
                <a:lnTo>
                  <a:pt x="839" y="2"/>
                </a:lnTo>
                <a:lnTo>
                  <a:pt x="869" y="5"/>
                </a:lnTo>
                <a:lnTo>
                  <a:pt x="900" y="13"/>
                </a:lnTo>
                <a:lnTo>
                  <a:pt x="929" y="23"/>
                </a:lnTo>
                <a:lnTo>
                  <a:pt x="944" y="28"/>
                </a:lnTo>
                <a:lnTo>
                  <a:pt x="957" y="35"/>
                </a:lnTo>
                <a:lnTo>
                  <a:pt x="971" y="41"/>
                </a:lnTo>
                <a:lnTo>
                  <a:pt x="985" y="50"/>
                </a:lnTo>
                <a:lnTo>
                  <a:pt x="998" y="59"/>
                </a:lnTo>
                <a:lnTo>
                  <a:pt x="1011" y="68"/>
                </a:lnTo>
                <a:lnTo>
                  <a:pt x="1023" y="77"/>
                </a:lnTo>
                <a:lnTo>
                  <a:pt x="1036" y="89"/>
                </a:lnTo>
                <a:lnTo>
                  <a:pt x="1047" y="100"/>
                </a:lnTo>
                <a:lnTo>
                  <a:pt x="1058" y="112"/>
                </a:lnTo>
                <a:lnTo>
                  <a:pt x="1068" y="125"/>
                </a:lnTo>
                <a:lnTo>
                  <a:pt x="1078" y="138"/>
                </a:lnTo>
                <a:lnTo>
                  <a:pt x="1078" y="13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4" name="Freeform 59">
            <a:extLst>
              <a:ext uri="{FF2B5EF4-FFF2-40B4-BE49-F238E27FC236}">
                <a16:creationId xmlns:a16="http://schemas.microsoft.com/office/drawing/2014/main" id="{50CC0BC8-EF21-445C-91B9-BB88BBCEEA87}"/>
              </a:ext>
            </a:extLst>
          </p:cNvPr>
          <p:cNvSpPr>
            <a:spLocks/>
          </p:cNvSpPr>
          <p:nvPr/>
        </p:nvSpPr>
        <p:spPr bwMode="auto">
          <a:xfrm>
            <a:off x="10367960" y="5951411"/>
            <a:ext cx="412085" cy="403719"/>
          </a:xfrm>
          <a:custGeom>
            <a:avLst/>
            <a:gdLst/>
            <a:ahLst/>
            <a:cxnLst>
              <a:cxn ang="0">
                <a:pos x="543" y="115"/>
              </a:cxn>
              <a:cxn ang="0">
                <a:pos x="558" y="140"/>
              </a:cxn>
              <a:cxn ang="0">
                <a:pos x="580" y="190"/>
              </a:cxn>
              <a:cxn ang="0">
                <a:pos x="591" y="242"/>
              </a:cxn>
              <a:cxn ang="0">
                <a:pos x="591" y="294"/>
              </a:cxn>
              <a:cxn ang="0">
                <a:pos x="583" y="347"/>
              </a:cxn>
              <a:cxn ang="0">
                <a:pos x="564" y="395"/>
              </a:cxn>
              <a:cxn ang="0">
                <a:pos x="536" y="441"/>
              </a:cxn>
              <a:cxn ang="0">
                <a:pos x="498" y="480"/>
              </a:cxn>
              <a:cxn ang="0">
                <a:pos x="431" y="529"/>
              </a:cxn>
              <a:cxn ang="0">
                <a:pos x="408" y="544"/>
              </a:cxn>
              <a:cxn ang="0">
                <a:pos x="358" y="567"/>
              </a:cxn>
              <a:cxn ang="0">
                <a:pos x="306" y="577"/>
              </a:cxn>
              <a:cxn ang="0">
                <a:pos x="252" y="578"/>
              </a:cxn>
              <a:cxn ang="0">
                <a:pos x="201" y="569"/>
              </a:cxn>
              <a:cxn ang="0">
                <a:pos x="151" y="551"/>
              </a:cxn>
              <a:cxn ang="0">
                <a:pos x="107" y="522"/>
              </a:cxn>
              <a:cxn ang="0">
                <a:pos x="67" y="485"/>
              </a:cxn>
              <a:cxn ang="0">
                <a:pos x="50" y="462"/>
              </a:cxn>
              <a:cxn ang="0">
                <a:pos x="35" y="439"/>
              </a:cxn>
              <a:cxn ang="0">
                <a:pos x="14" y="389"/>
              </a:cxn>
              <a:cxn ang="0">
                <a:pos x="2" y="338"/>
              </a:cxn>
              <a:cxn ang="0">
                <a:pos x="1" y="284"/>
              </a:cxn>
              <a:cxn ang="0">
                <a:pos x="10" y="234"/>
              </a:cxn>
              <a:cxn ang="0">
                <a:pos x="28" y="184"/>
              </a:cxn>
              <a:cxn ang="0">
                <a:pos x="57" y="139"/>
              </a:cxn>
              <a:cxn ang="0">
                <a:pos x="94" y="99"/>
              </a:cxn>
              <a:cxn ang="0">
                <a:pos x="163" y="50"/>
              </a:cxn>
              <a:cxn ang="0">
                <a:pos x="186" y="35"/>
              </a:cxn>
              <a:cxn ang="0">
                <a:pos x="236" y="12"/>
              </a:cxn>
              <a:cxn ang="0">
                <a:pos x="288" y="1"/>
              </a:cxn>
              <a:cxn ang="0">
                <a:pos x="340" y="1"/>
              </a:cxn>
              <a:cxn ang="0">
                <a:pos x="393" y="10"/>
              </a:cxn>
              <a:cxn ang="0">
                <a:pos x="441" y="28"/>
              </a:cxn>
              <a:cxn ang="0">
                <a:pos x="487" y="57"/>
              </a:cxn>
              <a:cxn ang="0">
                <a:pos x="527" y="94"/>
              </a:cxn>
              <a:cxn ang="0">
                <a:pos x="543" y="115"/>
              </a:cxn>
            </a:cxnLst>
            <a:rect l="0" t="0" r="r" b="b"/>
            <a:pathLst>
              <a:path w="593" h="579">
                <a:moveTo>
                  <a:pt x="543" y="115"/>
                </a:moveTo>
                <a:lnTo>
                  <a:pt x="543" y="115"/>
                </a:lnTo>
                <a:lnTo>
                  <a:pt x="543" y="115"/>
                </a:lnTo>
                <a:lnTo>
                  <a:pt x="558" y="140"/>
                </a:lnTo>
                <a:lnTo>
                  <a:pt x="570" y="164"/>
                </a:lnTo>
                <a:lnTo>
                  <a:pt x="580" y="190"/>
                </a:lnTo>
                <a:lnTo>
                  <a:pt x="587" y="215"/>
                </a:lnTo>
                <a:lnTo>
                  <a:pt x="591" y="242"/>
                </a:lnTo>
                <a:lnTo>
                  <a:pt x="593" y="268"/>
                </a:lnTo>
                <a:lnTo>
                  <a:pt x="591" y="294"/>
                </a:lnTo>
                <a:lnTo>
                  <a:pt x="589" y="321"/>
                </a:lnTo>
                <a:lnTo>
                  <a:pt x="583" y="347"/>
                </a:lnTo>
                <a:lnTo>
                  <a:pt x="574" y="372"/>
                </a:lnTo>
                <a:lnTo>
                  <a:pt x="564" y="395"/>
                </a:lnTo>
                <a:lnTo>
                  <a:pt x="552" y="419"/>
                </a:lnTo>
                <a:lnTo>
                  <a:pt x="536" y="441"/>
                </a:lnTo>
                <a:lnTo>
                  <a:pt x="518" y="461"/>
                </a:lnTo>
                <a:lnTo>
                  <a:pt x="498" y="480"/>
                </a:lnTo>
                <a:lnTo>
                  <a:pt x="477" y="497"/>
                </a:lnTo>
                <a:lnTo>
                  <a:pt x="431" y="529"/>
                </a:lnTo>
                <a:lnTo>
                  <a:pt x="431" y="529"/>
                </a:lnTo>
                <a:lnTo>
                  <a:pt x="408" y="544"/>
                </a:lnTo>
                <a:lnTo>
                  <a:pt x="383" y="557"/>
                </a:lnTo>
                <a:lnTo>
                  <a:pt x="358" y="567"/>
                </a:lnTo>
                <a:lnTo>
                  <a:pt x="332" y="573"/>
                </a:lnTo>
                <a:lnTo>
                  <a:pt x="306" y="577"/>
                </a:lnTo>
                <a:lnTo>
                  <a:pt x="278" y="579"/>
                </a:lnTo>
                <a:lnTo>
                  <a:pt x="252" y="578"/>
                </a:lnTo>
                <a:lnTo>
                  <a:pt x="226" y="575"/>
                </a:lnTo>
                <a:lnTo>
                  <a:pt x="201" y="569"/>
                </a:lnTo>
                <a:lnTo>
                  <a:pt x="175" y="560"/>
                </a:lnTo>
                <a:lnTo>
                  <a:pt x="151" y="551"/>
                </a:lnTo>
                <a:lnTo>
                  <a:pt x="128" y="537"/>
                </a:lnTo>
                <a:lnTo>
                  <a:pt x="107" y="522"/>
                </a:lnTo>
                <a:lnTo>
                  <a:pt x="86" y="505"/>
                </a:lnTo>
                <a:lnTo>
                  <a:pt x="67" y="485"/>
                </a:lnTo>
                <a:lnTo>
                  <a:pt x="50" y="462"/>
                </a:lnTo>
                <a:lnTo>
                  <a:pt x="50" y="462"/>
                </a:lnTo>
                <a:lnTo>
                  <a:pt x="50" y="462"/>
                </a:lnTo>
                <a:lnTo>
                  <a:pt x="35" y="439"/>
                </a:lnTo>
                <a:lnTo>
                  <a:pt x="22" y="415"/>
                </a:lnTo>
                <a:lnTo>
                  <a:pt x="14" y="389"/>
                </a:lnTo>
                <a:lnTo>
                  <a:pt x="6" y="364"/>
                </a:lnTo>
                <a:lnTo>
                  <a:pt x="2" y="338"/>
                </a:lnTo>
                <a:lnTo>
                  <a:pt x="0" y="311"/>
                </a:lnTo>
                <a:lnTo>
                  <a:pt x="1" y="284"/>
                </a:lnTo>
                <a:lnTo>
                  <a:pt x="5" y="258"/>
                </a:lnTo>
                <a:lnTo>
                  <a:pt x="10" y="234"/>
                </a:lnTo>
                <a:lnTo>
                  <a:pt x="18" y="207"/>
                </a:lnTo>
                <a:lnTo>
                  <a:pt x="28" y="184"/>
                </a:lnTo>
                <a:lnTo>
                  <a:pt x="42" y="160"/>
                </a:lnTo>
                <a:lnTo>
                  <a:pt x="57" y="139"/>
                </a:lnTo>
                <a:lnTo>
                  <a:pt x="74" y="118"/>
                </a:lnTo>
                <a:lnTo>
                  <a:pt x="94" y="99"/>
                </a:lnTo>
                <a:lnTo>
                  <a:pt x="117" y="82"/>
                </a:lnTo>
                <a:lnTo>
                  <a:pt x="163" y="50"/>
                </a:lnTo>
                <a:lnTo>
                  <a:pt x="163" y="50"/>
                </a:lnTo>
                <a:lnTo>
                  <a:pt x="186" y="35"/>
                </a:lnTo>
                <a:lnTo>
                  <a:pt x="211" y="22"/>
                </a:lnTo>
                <a:lnTo>
                  <a:pt x="236" y="12"/>
                </a:lnTo>
                <a:lnTo>
                  <a:pt x="262" y="6"/>
                </a:lnTo>
                <a:lnTo>
                  <a:pt x="288" y="1"/>
                </a:lnTo>
                <a:lnTo>
                  <a:pt x="314" y="0"/>
                </a:lnTo>
                <a:lnTo>
                  <a:pt x="340" y="1"/>
                </a:lnTo>
                <a:lnTo>
                  <a:pt x="367" y="4"/>
                </a:lnTo>
                <a:lnTo>
                  <a:pt x="393" y="10"/>
                </a:lnTo>
                <a:lnTo>
                  <a:pt x="417" y="18"/>
                </a:lnTo>
                <a:lnTo>
                  <a:pt x="441" y="28"/>
                </a:lnTo>
                <a:lnTo>
                  <a:pt x="465" y="42"/>
                </a:lnTo>
                <a:lnTo>
                  <a:pt x="487" y="57"/>
                </a:lnTo>
                <a:lnTo>
                  <a:pt x="507" y="74"/>
                </a:lnTo>
                <a:lnTo>
                  <a:pt x="527" y="94"/>
                </a:lnTo>
                <a:lnTo>
                  <a:pt x="543" y="115"/>
                </a:lnTo>
                <a:lnTo>
                  <a:pt x="543" y="115"/>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5" name="Freeform 60">
            <a:extLst>
              <a:ext uri="{FF2B5EF4-FFF2-40B4-BE49-F238E27FC236}">
                <a16:creationId xmlns:a16="http://schemas.microsoft.com/office/drawing/2014/main" id="{E82281FD-6C52-4159-9088-CF15D205FDFE}"/>
              </a:ext>
            </a:extLst>
          </p:cNvPr>
          <p:cNvSpPr>
            <a:spLocks/>
          </p:cNvSpPr>
          <p:nvPr/>
        </p:nvSpPr>
        <p:spPr bwMode="auto">
          <a:xfrm>
            <a:off x="10577141" y="4819747"/>
            <a:ext cx="861823" cy="761416"/>
          </a:xfrm>
          <a:custGeom>
            <a:avLst/>
            <a:gdLst/>
            <a:ahLst/>
            <a:cxnLst>
              <a:cxn ang="0">
                <a:pos x="1167" y="160"/>
              </a:cxn>
              <a:cxn ang="0">
                <a:pos x="1197" y="209"/>
              </a:cxn>
              <a:cxn ang="0">
                <a:pos x="1218" y="260"/>
              </a:cxn>
              <a:cxn ang="0">
                <a:pos x="1230" y="314"/>
              </a:cxn>
              <a:cxn ang="0">
                <a:pos x="1235" y="367"/>
              </a:cxn>
              <a:cxn ang="0">
                <a:pos x="1232" y="422"/>
              </a:cxn>
              <a:cxn ang="0">
                <a:pos x="1222" y="474"/>
              </a:cxn>
              <a:cxn ang="0">
                <a:pos x="1203" y="525"/>
              </a:cxn>
              <a:cxn ang="0">
                <a:pos x="1178" y="574"/>
              </a:cxn>
              <a:cxn ang="0">
                <a:pos x="1146" y="618"/>
              </a:cxn>
              <a:cxn ang="0">
                <a:pos x="1106" y="658"/>
              </a:cxn>
              <a:cxn ang="0">
                <a:pos x="589" y="1025"/>
              </a:cxn>
              <a:cxn ang="0">
                <a:pos x="557" y="1045"/>
              </a:cxn>
              <a:cxn ang="0">
                <a:pos x="507" y="1068"/>
              </a:cxn>
              <a:cxn ang="0">
                <a:pos x="454" y="1084"/>
              </a:cxn>
              <a:cxn ang="0">
                <a:pos x="400" y="1092"/>
              </a:cxn>
              <a:cxn ang="0">
                <a:pos x="345" y="1092"/>
              </a:cxn>
              <a:cxn ang="0">
                <a:pos x="292" y="1083"/>
              </a:cxn>
              <a:cxn ang="0">
                <a:pos x="240" y="1068"/>
              </a:cxn>
              <a:cxn ang="0">
                <a:pos x="191" y="1045"/>
              </a:cxn>
              <a:cxn ang="0">
                <a:pos x="145" y="1015"/>
              </a:cxn>
              <a:cxn ang="0">
                <a:pos x="104" y="978"/>
              </a:cxn>
              <a:cxn ang="0">
                <a:pos x="67" y="934"/>
              </a:cxn>
              <a:cxn ang="0">
                <a:pos x="57" y="918"/>
              </a:cxn>
              <a:cxn ang="0">
                <a:pos x="31" y="868"/>
              </a:cxn>
              <a:cxn ang="0">
                <a:pos x="12" y="815"/>
              </a:cxn>
              <a:cxn ang="0">
                <a:pos x="2" y="761"/>
              </a:cxn>
              <a:cxn ang="0">
                <a:pos x="0" y="708"/>
              </a:cxn>
              <a:cxn ang="0">
                <a:pos x="6" y="654"/>
              </a:cxn>
              <a:cxn ang="0">
                <a:pos x="19" y="602"/>
              </a:cxn>
              <a:cxn ang="0">
                <a:pos x="40" y="551"/>
              </a:cxn>
              <a:cxn ang="0">
                <a:pos x="67" y="504"/>
              </a:cxn>
              <a:cxn ang="0">
                <a:pos x="102" y="462"/>
              </a:cxn>
              <a:cxn ang="0">
                <a:pos x="144" y="423"/>
              </a:cxn>
              <a:cxn ang="0">
                <a:pos x="646" y="69"/>
              </a:cxn>
              <a:cxn ang="0">
                <a:pos x="695" y="39"/>
              </a:cxn>
              <a:cxn ang="0">
                <a:pos x="746" y="18"/>
              </a:cxn>
              <a:cxn ang="0">
                <a:pos x="799" y="5"/>
              </a:cxn>
              <a:cxn ang="0">
                <a:pos x="854" y="0"/>
              </a:cxn>
              <a:cxn ang="0">
                <a:pos x="907" y="4"/>
              </a:cxn>
              <a:cxn ang="0">
                <a:pos x="961" y="14"/>
              </a:cxn>
              <a:cxn ang="0">
                <a:pos x="1012" y="33"/>
              </a:cxn>
              <a:cxn ang="0">
                <a:pos x="1060" y="58"/>
              </a:cxn>
              <a:cxn ang="0">
                <a:pos x="1104" y="90"/>
              </a:cxn>
              <a:cxn ang="0">
                <a:pos x="1143" y="130"/>
              </a:cxn>
              <a:cxn ang="0">
                <a:pos x="1167" y="160"/>
              </a:cxn>
            </a:cxnLst>
            <a:rect l="0" t="0" r="r" b="b"/>
            <a:pathLst>
              <a:path w="1235" h="1093">
                <a:moveTo>
                  <a:pt x="1167" y="160"/>
                </a:moveTo>
                <a:lnTo>
                  <a:pt x="1167" y="160"/>
                </a:lnTo>
                <a:lnTo>
                  <a:pt x="1167" y="160"/>
                </a:lnTo>
                <a:lnTo>
                  <a:pt x="1178" y="176"/>
                </a:lnTo>
                <a:lnTo>
                  <a:pt x="1188" y="192"/>
                </a:lnTo>
                <a:lnTo>
                  <a:pt x="1197" y="209"/>
                </a:lnTo>
                <a:lnTo>
                  <a:pt x="1204" y="225"/>
                </a:lnTo>
                <a:lnTo>
                  <a:pt x="1212" y="243"/>
                </a:lnTo>
                <a:lnTo>
                  <a:pt x="1218" y="260"/>
                </a:lnTo>
                <a:lnTo>
                  <a:pt x="1223" y="278"/>
                </a:lnTo>
                <a:lnTo>
                  <a:pt x="1227" y="296"/>
                </a:lnTo>
                <a:lnTo>
                  <a:pt x="1230" y="314"/>
                </a:lnTo>
                <a:lnTo>
                  <a:pt x="1233" y="331"/>
                </a:lnTo>
                <a:lnTo>
                  <a:pt x="1234" y="350"/>
                </a:lnTo>
                <a:lnTo>
                  <a:pt x="1235" y="367"/>
                </a:lnTo>
                <a:lnTo>
                  <a:pt x="1234" y="386"/>
                </a:lnTo>
                <a:lnTo>
                  <a:pt x="1234" y="403"/>
                </a:lnTo>
                <a:lnTo>
                  <a:pt x="1232" y="422"/>
                </a:lnTo>
                <a:lnTo>
                  <a:pt x="1229" y="439"/>
                </a:lnTo>
                <a:lnTo>
                  <a:pt x="1225" y="457"/>
                </a:lnTo>
                <a:lnTo>
                  <a:pt x="1222" y="474"/>
                </a:lnTo>
                <a:lnTo>
                  <a:pt x="1215" y="491"/>
                </a:lnTo>
                <a:lnTo>
                  <a:pt x="1210" y="509"/>
                </a:lnTo>
                <a:lnTo>
                  <a:pt x="1203" y="525"/>
                </a:lnTo>
                <a:lnTo>
                  <a:pt x="1196" y="542"/>
                </a:lnTo>
                <a:lnTo>
                  <a:pt x="1187" y="559"/>
                </a:lnTo>
                <a:lnTo>
                  <a:pt x="1178" y="574"/>
                </a:lnTo>
                <a:lnTo>
                  <a:pt x="1168" y="588"/>
                </a:lnTo>
                <a:lnTo>
                  <a:pt x="1157" y="603"/>
                </a:lnTo>
                <a:lnTo>
                  <a:pt x="1146" y="618"/>
                </a:lnTo>
                <a:lnTo>
                  <a:pt x="1133" y="632"/>
                </a:lnTo>
                <a:lnTo>
                  <a:pt x="1120" y="646"/>
                </a:lnTo>
                <a:lnTo>
                  <a:pt x="1106" y="658"/>
                </a:lnTo>
                <a:lnTo>
                  <a:pt x="1091" y="671"/>
                </a:lnTo>
                <a:lnTo>
                  <a:pt x="1076" y="682"/>
                </a:lnTo>
                <a:lnTo>
                  <a:pt x="589" y="1025"/>
                </a:lnTo>
                <a:lnTo>
                  <a:pt x="589" y="1025"/>
                </a:lnTo>
                <a:lnTo>
                  <a:pt x="573" y="1036"/>
                </a:lnTo>
                <a:lnTo>
                  <a:pt x="557" y="1045"/>
                </a:lnTo>
                <a:lnTo>
                  <a:pt x="541" y="1055"/>
                </a:lnTo>
                <a:lnTo>
                  <a:pt x="523" y="1062"/>
                </a:lnTo>
                <a:lnTo>
                  <a:pt x="507" y="1068"/>
                </a:lnTo>
                <a:lnTo>
                  <a:pt x="488" y="1075"/>
                </a:lnTo>
                <a:lnTo>
                  <a:pt x="471" y="1081"/>
                </a:lnTo>
                <a:lnTo>
                  <a:pt x="454" y="1084"/>
                </a:lnTo>
                <a:lnTo>
                  <a:pt x="436" y="1088"/>
                </a:lnTo>
                <a:lnTo>
                  <a:pt x="418" y="1091"/>
                </a:lnTo>
                <a:lnTo>
                  <a:pt x="400" y="1092"/>
                </a:lnTo>
                <a:lnTo>
                  <a:pt x="381" y="1093"/>
                </a:lnTo>
                <a:lnTo>
                  <a:pt x="364" y="1092"/>
                </a:lnTo>
                <a:lnTo>
                  <a:pt x="345" y="1092"/>
                </a:lnTo>
                <a:lnTo>
                  <a:pt x="328" y="1089"/>
                </a:lnTo>
                <a:lnTo>
                  <a:pt x="309" y="1087"/>
                </a:lnTo>
                <a:lnTo>
                  <a:pt x="292" y="1083"/>
                </a:lnTo>
                <a:lnTo>
                  <a:pt x="275" y="1080"/>
                </a:lnTo>
                <a:lnTo>
                  <a:pt x="257" y="1073"/>
                </a:lnTo>
                <a:lnTo>
                  <a:pt x="240" y="1068"/>
                </a:lnTo>
                <a:lnTo>
                  <a:pt x="224" y="1061"/>
                </a:lnTo>
                <a:lnTo>
                  <a:pt x="207" y="1053"/>
                </a:lnTo>
                <a:lnTo>
                  <a:pt x="191" y="1045"/>
                </a:lnTo>
                <a:lnTo>
                  <a:pt x="175" y="1036"/>
                </a:lnTo>
                <a:lnTo>
                  <a:pt x="160" y="1026"/>
                </a:lnTo>
                <a:lnTo>
                  <a:pt x="145" y="1015"/>
                </a:lnTo>
                <a:lnTo>
                  <a:pt x="130" y="1004"/>
                </a:lnTo>
                <a:lnTo>
                  <a:pt x="117" y="991"/>
                </a:lnTo>
                <a:lnTo>
                  <a:pt x="104" y="978"/>
                </a:lnTo>
                <a:lnTo>
                  <a:pt x="91" y="964"/>
                </a:lnTo>
                <a:lnTo>
                  <a:pt x="79" y="949"/>
                </a:lnTo>
                <a:lnTo>
                  <a:pt x="67" y="934"/>
                </a:lnTo>
                <a:lnTo>
                  <a:pt x="67" y="934"/>
                </a:lnTo>
                <a:lnTo>
                  <a:pt x="67" y="934"/>
                </a:lnTo>
                <a:lnTo>
                  <a:pt x="57" y="918"/>
                </a:lnTo>
                <a:lnTo>
                  <a:pt x="47" y="902"/>
                </a:lnTo>
                <a:lnTo>
                  <a:pt x="38" y="884"/>
                </a:lnTo>
                <a:lnTo>
                  <a:pt x="31" y="868"/>
                </a:lnTo>
                <a:lnTo>
                  <a:pt x="23" y="851"/>
                </a:lnTo>
                <a:lnTo>
                  <a:pt x="17" y="833"/>
                </a:lnTo>
                <a:lnTo>
                  <a:pt x="12" y="815"/>
                </a:lnTo>
                <a:lnTo>
                  <a:pt x="9" y="797"/>
                </a:lnTo>
                <a:lnTo>
                  <a:pt x="5" y="780"/>
                </a:lnTo>
                <a:lnTo>
                  <a:pt x="2" y="761"/>
                </a:lnTo>
                <a:lnTo>
                  <a:pt x="1" y="744"/>
                </a:lnTo>
                <a:lnTo>
                  <a:pt x="0" y="725"/>
                </a:lnTo>
                <a:lnTo>
                  <a:pt x="0" y="708"/>
                </a:lnTo>
                <a:lnTo>
                  <a:pt x="1" y="689"/>
                </a:lnTo>
                <a:lnTo>
                  <a:pt x="4" y="672"/>
                </a:lnTo>
                <a:lnTo>
                  <a:pt x="6" y="654"/>
                </a:lnTo>
                <a:lnTo>
                  <a:pt x="10" y="636"/>
                </a:lnTo>
                <a:lnTo>
                  <a:pt x="14" y="618"/>
                </a:lnTo>
                <a:lnTo>
                  <a:pt x="19" y="602"/>
                </a:lnTo>
                <a:lnTo>
                  <a:pt x="25" y="585"/>
                </a:lnTo>
                <a:lnTo>
                  <a:pt x="32" y="567"/>
                </a:lnTo>
                <a:lnTo>
                  <a:pt x="40" y="551"/>
                </a:lnTo>
                <a:lnTo>
                  <a:pt x="48" y="535"/>
                </a:lnTo>
                <a:lnTo>
                  <a:pt x="57" y="520"/>
                </a:lnTo>
                <a:lnTo>
                  <a:pt x="67" y="504"/>
                </a:lnTo>
                <a:lnTo>
                  <a:pt x="78" y="489"/>
                </a:lnTo>
                <a:lnTo>
                  <a:pt x="89" y="475"/>
                </a:lnTo>
                <a:lnTo>
                  <a:pt x="102" y="462"/>
                </a:lnTo>
                <a:lnTo>
                  <a:pt x="115" y="448"/>
                </a:lnTo>
                <a:lnTo>
                  <a:pt x="129" y="436"/>
                </a:lnTo>
                <a:lnTo>
                  <a:pt x="144" y="423"/>
                </a:lnTo>
                <a:lnTo>
                  <a:pt x="159" y="412"/>
                </a:lnTo>
                <a:lnTo>
                  <a:pt x="646" y="69"/>
                </a:lnTo>
                <a:lnTo>
                  <a:pt x="646" y="69"/>
                </a:lnTo>
                <a:lnTo>
                  <a:pt x="661" y="58"/>
                </a:lnTo>
                <a:lnTo>
                  <a:pt x="679" y="48"/>
                </a:lnTo>
                <a:lnTo>
                  <a:pt x="695" y="39"/>
                </a:lnTo>
                <a:lnTo>
                  <a:pt x="712" y="31"/>
                </a:lnTo>
                <a:lnTo>
                  <a:pt x="728" y="24"/>
                </a:lnTo>
                <a:lnTo>
                  <a:pt x="746" y="18"/>
                </a:lnTo>
                <a:lnTo>
                  <a:pt x="764" y="13"/>
                </a:lnTo>
                <a:lnTo>
                  <a:pt x="782" y="9"/>
                </a:lnTo>
                <a:lnTo>
                  <a:pt x="799" y="5"/>
                </a:lnTo>
                <a:lnTo>
                  <a:pt x="818" y="3"/>
                </a:lnTo>
                <a:lnTo>
                  <a:pt x="835" y="2"/>
                </a:lnTo>
                <a:lnTo>
                  <a:pt x="854" y="0"/>
                </a:lnTo>
                <a:lnTo>
                  <a:pt x="871" y="0"/>
                </a:lnTo>
                <a:lnTo>
                  <a:pt x="890" y="2"/>
                </a:lnTo>
                <a:lnTo>
                  <a:pt x="907" y="4"/>
                </a:lnTo>
                <a:lnTo>
                  <a:pt x="926" y="7"/>
                </a:lnTo>
                <a:lnTo>
                  <a:pt x="943" y="10"/>
                </a:lnTo>
                <a:lnTo>
                  <a:pt x="961" y="14"/>
                </a:lnTo>
                <a:lnTo>
                  <a:pt x="978" y="19"/>
                </a:lnTo>
                <a:lnTo>
                  <a:pt x="994" y="25"/>
                </a:lnTo>
                <a:lnTo>
                  <a:pt x="1012" y="33"/>
                </a:lnTo>
                <a:lnTo>
                  <a:pt x="1028" y="40"/>
                </a:lnTo>
                <a:lnTo>
                  <a:pt x="1044" y="49"/>
                </a:lnTo>
                <a:lnTo>
                  <a:pt x="1060" y="58"/>
                </a:lnTo>
                <a:lnTo>
                  <a:pt x="1075" y="68"/>
                </a:lnTo>
                <a:lnTo>
                  <a:pt x="1090" y="79"/>
                </a:lnTo>
                <a:lnTo>
                  <a:pt x="1104" y="90"/>
                </a:lnTo>
                <a:lnTo>
                  <a:pt x="1119" y="102"/>
                </a:lnTo>
                <a:lnTo>
                  <a:pt x="1131" y="116"/>
                </a:lnTo>
                <a:lnTo>
                  <a:pt x="1143" y="130"/>
                </a:lnTo>
                <a:lnTo>
                  <a:pt x="1156" y="145"/>
                </a:lnTo>
                <a:lnTo>
                  <a:pt x="1167" y="160"/>
                </a:lnTo>
                <a:lnTo>
                  <a:pt x="1167" y="160"/>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6" name="Freeform 61">
            <a:extLst>
              <a:ext uri="{FF2B5EF4-FFF2-40B4-BE49-F238E27FC236}">
                <a16:creationId xmlns:a16="http://schemas.microsoft.com/office/drawing/2014/main" id="{2FDD9911-0EB7-4334-BC59-46B26CC9D33C}"/>
              </a:ext>
            </a:extLst>
          </p:cNvPr>
          <p:cNvSpPr>
            <a:spLocks/>
          </p:cNvSpPr>
          <p:nvPr/>
        </p:nvSpPr>
        <p:spPr bwMode="auto">
          <a:xfrm>
            <a:off x="10621069" y="5089588"/>
            <a:ext cx="449739" cy="437187"/>
          </a:xfrm>
          <a:custGeom>
            <a:avLst/>
            <a:gdLst/>
            <a:ahLst/>
            <a:cxnLst>
              <a:cxn ang="0">
                <a:pos x="592" y="126"/>
              </a:cxn>
              <a:cxn ang="0">
                <a:pos x="601" y="138"/>
              </a:cxn>
              <a:cxn ang="0">
                <a:pos x="616" y="165"/>
              </a:cxn>
              <a:cxn ang="0">
                <a:pos x="632" y="206"/>
              </a:cxn>
              <a:cxn ang="0">
                <a:pos x="644" y="262"/>
              </a:cxn>
              <a:cxn ang="0">
                <a:pos x="644" y="320"/>
              </a:cxn>
              <a:cxn ang="0">
                <a:pos x="634" y="377"/>
              </a:cxn>
              <a:cxn ang="0">
                <a:pos x="614" y="430"/>
              </a:cxn>
              <a:cxn ang="0">
                <a:pos x="583" y="479"/>
              </a:cxn>
              <a:cxn ang="0">
                <a:pos x="555" y="512"/>
              </a:cxn>
              <a:cxn ang="0">
                <a:pos x="531" y="532"/>
              </a:cxn>
              <a:cxn ang="0">
                <a:pos x="469" y="576"/>
              </a:cxn>
              <a:cxn ang="0">
                <a:pos x="456" y="584"/>
              </a:cxn>
              <a:cxn ang="0">
                <a:pos x="430" y="599"/>
              </a:cxn>
              <a:cxn ang="0">
                <a:pos x="389" y="615"/>
              </a:cxn>
              <a:cxn ang="0">
                <a:pos x="332" y="628"/>
              </a:cxn>
              <a:cxn ang="0">
                <a:pos x="275" y="629"/>
              </a:cxn>
              <a:cxn ang="0">
                <a:pos x="219" y="619"/>
              </a:cxn>
              <a:cxn ang="0">
                <a:pos x="166" y="598"/>
              </a:cxn>
              <a:cxn ang="0">
                <a:pos x="116" y="568"/>
              </a:cxn>
              <a:cxn ang="0">
                <a:pos x="84" y="538"/>
              </a:cxn>
              <a:cxn ang="0">
                <a:pos x="64" y="516"/>
              </a:cxn>
              <a:cxn ang="0">
                <a:pos x="54" y="504"/>
              </a:cxn>
              <a:cxn ang="0">
                <a:pos x="46" y="491"/>
              </a:cxn>
              <a:cxn ang="0">
                <a:pos x="31" y="464"/>
              </a:cxn>
              <a:cxn ang="0">
                <a:pos x="15" y="424"/>
              </a:cxn>
              <a:cxn ang="0">
                <a:pos x="3" y="367"/>
              </a:cxn>
              <a:cxn ang="0">
                <a:pos x="2" y="310"/>
              </a:cxn>
              <a:cxn ang="0">
                <a:pos x="11" y="254"/>
              </a:cxn>
              <a:cxn ang="0">
                <a:pos x="31" y="200"/>
              </a:cxn>
              <a:cxn ang="0">
                <a:pos x="62" y="150"/>
              </a:cxn>
              <a:cxn ang="0">
                <a:pos x="92" y="117"/>
              </a:cxn>
              <a:cxn ang="0">
                <a:pos x="115" y="98"/>
              </a:cxn>
              <a:cxn ang="0">
                <a:pos x="177" y="54"/>
              </a:cxn>
              <a:cxn ang="0">
                <a:pos x="190" y="45"/>
              </a:cxn>
              <a:cxn ang="0">
                <a:pos x="217" y="30"/>
              </a:cxn>
              <a:cxn ang="0">
                <a:pos x="258" y="14"/>
              </a:cxn>
              <a:cxn ang="0">
                <a:pos x="313" y="1"/>
              </a:cxn>
              <a:cxn ang="0">
                <a:pos x="371" y="0"/>
              </a:cxn>
              <a:cxn ang="0">
                <a:pos x="428" y="10"/>
              </a:cxn>
              <a:cxn ang="0">
                <a:pos x="481" y="31"/>
              </a:cxn>
              <a:cxn ang="0">
                <a:pos x="530" y="61"/>
              </a:cxn>
              <a:cxn ang="0">
                <a:pos x="563" y="91"/>
              </a:cxn>
              <a:cxn ang="0">
                <a:pos x="583" y="113"/>
              </a:cxn>
              <a:cxn ang="0">
                <a:pos x="592" y="126"/>
              </a:cxn>
            </a:cxnLst>
            <a:rect l="0" t="0" r="r" b="b"/>
            <a:pathLst>
              <a:path w="645" h="629">
                <a:moveTo>
                  <a:pt x="592" y="126"/>
                </a:moveTo>
                <a:lnTo>
                  <a:pt x="592" y="126"/>
                </a:lnTo>
                <a:lnTo>
                  <a:pt x="592" y="126"/>
                </a:lnTo>
                <a:lnTo>
                  <a:pt x="601" y="138"/>
                </a:lnTo>
                <a:lnTo>
                  <a:pt x="608" y="152"/>
                </a:lnTo>
                <a:lnTo>
                  <a:pt x="616" y="165"/>
                </a:lnTo>
                <a:lnTo>
                  <a:pt x="622" y="178"/>
                </a:lnTo>
                <a:lnTo>
                  <a:pt x="632" y="206"/>
                </a:lnTo>
                <a:lnTo>
                  <a:pt x="639" y="234"/>
                </a:lnTo>
                <a:lnTo>
                  <a:pt x="644" y="262"/>
                </a:lnTo>
                <a:lnTo>
                  <a:pt x="645" y="291"/>
                </a:lnTo>
                <a:lnTo>
                  <a:pt x="644" y="320"/>
                </a:lnTo>
                <a:lnTo>
                  <a:pt x="640" y="348"/>
                </a:lnTo>
                <a:lnTo>
                  <a:pt x="634" y="377"/>
                </a:lnTo>
                <a:lnTo>
                  <a:pt x="625" y="404"/>
                </a:lnTo>
                <a:lnTo>
                  <a:pt x="614" y="430"/>
                </a:lnTo>
                <a:lnTo>
                  <a:pt x="601" y="455"/>
                </a:lnTo>
                <a:lnTo>
                  <a:pt x="583" y="479"/>
                </a:lnTo>
                <a:lnTo>
                  <a:pt x="565" y="501"/>
                </a:lnTo>
                <a:lnTo>
                  <a:pt x="555" y="512"/>
                </a:lnTo>
                <a:lnTo>
                  <a:pt x="543" y="522"/>
                </a:lnTo>
                <a:lnTo>
                  <a:pt x="531" y="532"/>
                </a:lnTo>
                <a:lnTo>
                  <a:pt x="520" y="541"/>
                </a:lnTo>
                <a:lnTo>
                  <a:pt x="469" y="576"/>
                </a:lnTo>
                <a:lnTo>
                  <a:pt x="469" y="576"/>
                </a:lnTo>
                <a:lnTo>
                  <a:pt x="456" y="584"/>
                </a:lnTo>
                <a:lnTo>
                  <a:pt x="443" y="592"/>
                </a:lnTo>
                <a:lnTo>
                  <a:pt x="430" y="599"/>
                </a:lnTo>
                <a:lnTo>
                  <a:pt x="417" y="605"/>
                </a:lnTo>
                <a:lnTo>
                  <a:pt x="389" y="615"/>
                </a:lnTo>
                <a:lnTo>
                  <a:pt x="361" y="623"/>
                </a:lnTo>
                <a:lnTo>
                  <a:pt x="332" y="628"/>
                </a:lnTo>
                <a:lnTo>
                  <a:pt x="304" y="629"/>
                </a:lnTo>
                <a:lnTo>
                  <a:pt x="275" y="629"/>
                </a:lnTo>
                <a:lnTo>
                  <a:pt x="246" y="625"/>
                </a:lnTo>
                <a:lnTo>
                  <a:pt x="219" y="619"/>
                </a:lnTo>
                <a:lnTo>
                  <a:pt x="192" y="610"/>
                </a:lnTo>
                <a:lnTo>
                  <a:pt x="166" y="598"/>
                </a:lnTo>
                <a:lnTo>
                  <a:pt x="139" y="584"/>
                </a:lnTo>
                <a:lnTo>
                  <a:pt x="116" y="568"/>
                </a:lnTo>
                <a:lnTo>
                  <a:pt x="93" y="548"/>
                </a:lnTo>
                <a:lnTo>
                  <a:pt x="84" y="538"/>
                </a:lnTo>
                <a:lnTo>
                  <a:pt x="72" y="527"/>
                </a:lnTo>
                <a:lnTo>
                  <a:pt x="64" y="516"/>
                </a:lnTo>
                <a:lnTo>
                  <a:pt x="54" y="504"/>
                </a:lnTo>
                <a:lnTo>
                  <a:pt x="54" y="504"/>
                </a:lnTo>
                <a:lnTo>
                  <a:pt x="54" y="504"/>
                </a:lnTo>
                <a:lnTo>
                  <a:pt x="46" y="491"/>
                </a:lnTo>
                <a:lnTo>
                  <a:pt x="38" y="477"/>
                </a:lnTo>
                <a:lnTo>
                  <a:pt x="31" y="464"/>
                </a:lnTo>
                <a:lnTo>
                  <a:pt x="25" y="451"/>
                </a:lnTo>
                <a:lnTo>
                  <a:pt x="15" y="424"/>
                </a:lnTo>
                <a:lnTo>
                  <a:pt x="8" y="395"/>
                </a:lnTo>
                <a:lnTo>
                  <a:pt x="3" y="367"/>
                </a:lnTo>
                <a:lnTo>
                  <a:pt x="0" y="338"/>
                </a:lnTo>
                <a:lnTo>
                  <a:pt x="2" y="310"/>
                </a:lnTo>
                <a:lnTo>
                  <a:pt x="5" y="281"/>
                </a:lnTo>
                <a:lnTo>
                  <a:pt x="11" y="254"/>
                </a:lnTo>
                <a:lnTo>
                  <a:pt x="20" y="226"/>
                </a:lnTo>
                <a:lnTo>
                  <a:pt x="31" y="200"/>
                </a:lnTo>
                <a:lnTo>
                  <a:pt x="46" y="174"/>
                </a:lnTo>
                <a:lnTo>
                  <a:pt x="62" y="150"/>
                </a:lnTo>
                <a:lnTo>
                  <a:pt x="81" y="128"/>
                </a:lnTo>
                <a:lnTo>
                  <a:pt x="92" y="117"/>
                </a:lnTo>
                <a:lnTo>
                  <a:pt x="103" y="107"/>
                </a:lnTo>
                <a:lnTo>
                  <a:pt x="115" y="98"/>
                </a:lnTo>
                <a:lnTo>
                  <a:pt x="127" y="88"/>
                </a:lnTo>
                <a:lnTo>
                  <a:pt x="177" y="54"/>
                </a:lnTo>
                <a:lnTo>
                  <a:pt x="177" y="54"/>
                </a:lnTo>
                <a:lnTo>
                  <a:pt x="190" y="45"/>
                </a:lnTo>
                <a:lnTo>
                  <a:pt x="203" y="37"/>
                </a:lnTo>
                <a:lnTo>
                  <a:pt x="217" y="30"/>
                </a:lnTo>
                <a:lnTo>
                  <a:pt x="230" y="24"/>
                </a:lnTo>
                <a:lnTo>
                  <a:pt x="258" y="14"/>
                </a:lnTo>
                <a:lnTo>
                  <a:pt x="285" y="6"/>
                </a:lnTo>
                <a:lnTo>
                  <a:pt x="313" y="1"/>
                </a:lnTo>
                <a:lnTo>
                  <a:pt x="342" y="0"/>
                </a:lnTo>
                <a:lnTo>
                  <a:pt x="371" y="0"/>
                </a:lnTo>
                <a:lnTo>
                  <a:pt x="399" y="4"/>
                </a:lnTo>
                <a:lnTo>
                  <a:pt x="428" y="10"/>
                </a:lnTo>
                <a:lnTo>
                  <a:pt x="455" y="19"/>
                </a:lnTo>
                <a:lnTo>
                  <a:pt x="481" y="31"/>
                </a:lnTo>
                <a:lnTo>
                  <a:pt x="506" y="45"/>
                </a:lnTo>
                <a:lnTo>
                  <a:pt x="530" y="61"/>
                </a:lnTo>
                <a:lnTo>
                  <a:pt x="552" y="81"/>
                </a:lnTo>
                <a:lnTo>
                  <a:pt x="563" y="91"/>
                </a:lnTo>
                <a:lnTo>
                  <a:pt x="573" y="102"/>
                </a:lnTo>
                <a:lnTo>
                  <a:pt x="583" y="113"/>
                </a:lnTo>
                <a:lnTo>
                  <a:pt x="592" y="126"/>
                </a:lnTo>
                <a:lnTo>
                  <a:pt x="592" y="126"/>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87" name="Freeform 54">
            <a:extLst>
              <a:ext uri="{FF2B5EF4-FFF2-40B4-BE49-F238E27FC236}">
                <a16:creationId xmlns:a16="http://schemas.microsoft.com/office/drawing/2014/main" id="{44E71709-3905-4797-AB10-6695FEDD9717}"/>
              </a:ext>
            </a:extLst>
          </p:cNvPr>
          <p:cNvSpPr>
            <a:spLocks/>
          </p:cNvSpPr>
          <p:nvPr/>
        </p:nvSpPr>
        <p:spPr bwMode="auto">
          <a:xfrm>
            <a:off x="8098354" y="5049845"/>
            <a:ext cx="627540" cy="1418241"/>
          </a:xfrm>
          <a:custGeom>
            <a:avLst/>
            <a:gdLst/>
            <a:ahLst/>
            <a:cxnLst>
              <a:cxn ang="0">
                <a:pos x="898" y="1973"/>
              </a:cxn>
              <a:cxn ang="0">
                <a:pos x="872" y="1736"/>
              </a:cxn>
              <a:cxn ang="0">
                <a:pos x="836" y="1539"/>
              </a:cxn>
              <a:cxn ang="0">
                <a:pos x="800" y="1385"/>
              </a:cxn>
              <a:cxn ang="0">
                <a:pos x="753" y="1232"/>
              </a:cxn>
              <a:cxn ang="0">
                <a:pos x="696" y="1088"/>
              </a:cxn>
              <a:cxn ang="0">
                <a:pos x="627" y="960"/>
              </a:cxn>
              <a:cxn ang="0">
                <a:pos x="561" y="872"/>
              </a:cxn>
              <a:cxn ang="0">
                <a:pos x="518" y="828"/>
              </a:cxn>
              <a:cxn ang="0">
                <a:pos x="471" y="793"/>
              </a:cxn>
              <a:cxn ang="0">
                <a:pos x="421" y="767"/>
              </a:cxn>
              <a:cxn ang="0">
                <a:pos x="385" y="755"/>
              </a:cxn>
              <a:cxn ang="0">
                <a:pos x="452" y="637"/>
              </a:cxn>
              <a:cxn ang="0">
                <a:pos x="501" y="511"/>
              </a:cxn>
              <a:cxn ang="0">
                <a:pos x="530" y="392"/>
              </a:cxn>
              <a:cxn ang="0">
                <a:pos x="540" y="294"/>
              </a:cxn>
              <a:cxn ang="0">
                <a:pos x="534" y="236"/>
              </a:cxn>
              <a:cxn ang="0">
                <a:pos x="523" y="218"/>
              </a:cxn>
              <a:cxn ang="0">
                <a:pos x="581" y="210"/>
              </a:cxn>
              <a:cxn ang="0">
                <a:pos x="668" y="188"/>
              </a:cxn>
              <a:cxn ang="0">
                <a:pos x="771" y="153"/>
              </a:cxn>
              <a:cxn ang="0">
                <a:pos x="725" y="97"/>
              </a:cxn>
              <a:cxn ang="0">
                <a:pos x="676" y="56"/>
              </a:cxn>
              <a:cxn ang="0">
                <a:pos x="626" y="27"/>
              </a:cxn>
              <a:cxn ang="0">
                <a:pos x="575" y="10"/>
              </a:cxn>
              <a:cxn ang="0">
                <a:pos x="524" y="1"/>
              </a:cxn>
              <a:cxn ang="0">
                <a:pos x="445" y="1"/>
              </a:cxn>
              <a:cxn ang="0">
                <a:pos x="339" y="18"/>
              </a:cxn>
              <a:cxn ang="0">
                <a:pos x="302" y="22"/>
              </a:cxn>
              <a:cxn ang="0">
                <a:pos x="308" y="39"/>
              </a:cxn>
              <a:cxn ang="0">
                <a:pos x="303" y="86"/>
              </a:cxn>
              <a:cxn ang="0">
                <a:pos x="271" y="213"/>
              </a:cxn>
              <a:cxn ang="0">
                <a:pos x="201" y="419"/>
              </a:cxn>
              <a:cxn ang="0">
                <a:pos x="39" y="853"/>
              </a:cxn>
              <a:cxn ang="0">
                <a:pos x="18" y="980"/>
              </a:cxn>
              <a:cxn ang="0">
                <a:pos x="80" y="1063"/>
              </a:cxn>
              <a:cxn ang="0">
                <a:pos x="170" y="1217"/>
              </a:cxn>
              <a:cxn ang="0">
                <a:pos x="348" y="1545"/>
              </a:cxn>
              <a:cxn ang="0">
                <a:pos x="432" y="1687"/>
              </a:cxn>
              <a:cxn ang="0">
                <a:pos x="522" y="1814"/>
              </a:cxn>
              <a:cxn ang="0">
                <a:pos x="617" y="1920"/>
              </a:cxn>
              <a:cxn ang="0">
                <a:pos x="668" y="1962"/>
              </a:cxn>
              <a:cxn ang="0">
                <a:pos x="719" y="1995"/>
              </a:cxn>
              <a:cxn ang="0">
                <a:pos x="771" y="2019"/>
              </a:cxn>
              <a:cxn ang="0">
                <a:pos x="826" y="2032"/>
              </a:cxn>
              <a:cxn ang="0">
                <a:pos x="882" y="2032"/>
              </a:cxn>
            </a:cxnLst>
            <a:rect l="0" t="0" r="r" b="b"/>
            <a:pathLst>
              <a:path w="901" h="2033">
                <a:moveTo>
                  <a:pt x="901" y="2029"/>
                </a:moveTo>
                <a:lnTo>
                  <a:pt x="901" y="2029"/>
                </a:lnTo>
                <a:lnTo>
                  <a:pt x="898" y="1973"/>
                </a:lnTo>
                <a:lnTo>
                  <a:pt x="892" y="1905"/>
                </a:lnTo>
                <a:lnTo>
                  <a:pt x="883" y="1825"/>
                </a:lnTo>
                <a:lnTo>
                  <a:pt x="872" y="1736"/>
                </a:lnTo>
                <a:lnTo>
                  <a:pt x="856" y="1640"/>
                </a:lnTo>
                <a:lnTo>
                  <a:pt x="847" y="1590"/>
                </a:lnTo>
                <a:lnTo>
                  <a:pt x="836" y="1539"/>
                </a:lnTo>
                <a:lnTo>
                  <a:pt x="825" y="1488"/>
                </a:lnTo>
                <a:lnTo>
                  <a:pt x="812" y="1436"/>
                </a:lnTo>
                <a:lnTo>
                  <a:pt x="800" y="1385"/>
                </a:lnTo>
                <a:lnTo>
                  <a:pt x="785" y="1333"/>
                </a:lnTo>
                <a:lnTo>
                  <a:pt x="770" y="1282"/>
                </a:lnTo>
                <a:lnTo>
                  <a:pt x="753" y="1232"/>
                </a:lnTo>
                <a:lnTo>
                  <a:pt x="735" y="1182"/>
                </a:lnTo>
                <a:lnTo>
                  <a:pt x="717" y="1134"/>
                </a:lnTo>
                <a:lnTo>
                  <a:pt x="696" y="1088"/>
                </a:lnTo>
                <a:lnTo>
                  <a:pt x="675" y="1043"/>
                </a:lnTo>
                <a:lnTo>
                  <a:pt x="652" y="1001"/>
                </a:lnTo>
                <a:lnTo>
                  <a:pt x="627" y="960"/>
                </a:lnTo>
                <a:lnTo>
                  <a:pt x="602" y="923"/>
                </a:lnTo>
                <a:lnTo>
                  <a:pt x="575" y="888"/>
                </a:lnTo>
                <a:lnTo>
                  <a:pt x="561" y="872"/>
                </a:lnTo>
                <a:lnTo>
                  <a:pt x="548" y="855"/>
                </a:lnTo>
                <a:lnTo>
                  <a:pt x="533" y="842"/>
                </a:lnTo>
                <a:lnTo>
                  <a:pt x="518" y="828"/>
                </a:lnTo>
                <a:lnTo>
                  <a:pt x="503" y="816"/>
                </a:lnTo>
                <a:lnTo>
                  <a:pt x="487" y="803"/>
                </a:lnTo>
                <a:lnTo>
                  <a:pt x="471" y="793"/>
                </a:lnTo>
                <a:lnTo>
                  <a:pt x="455" y="783"/>
                </a:lnTo>
                <a:lnTo>
                  <a:pt x="437" y="775"/>
                </a:lnTo>
                <a:lnTo>
                  <a:pt x="421" y="767"/>
                </a:lnTo>
                <a:lnTo>
                  <a:pt x="402" y="761"/>
                </a:lnTo>
                <a:lnTo>
                  <a:pt x="385" y="755"/>
                </a:lnTo>
                <a:lnTo>
                  <a:pt x="385" y="755"/>
                </a:lnTo>
                <a:lnTo>
                  <a:pt x="410" y="717"/>
                </a:lnTo>
                <a:lnTo>
                  <a:pt x="432" y="678"/>
                </a:lnTo>
                <a:lnTo>
                  <a:pt x="452" y="637"/>
                </a:lnTo>
                <a:lnTo>
                  <a:pt x="471" y="594"/>
                </a:lnTo>
                <a:lnTo>
                  <a:pt x="487" y="552"/>
                </a:lnTo>
                <a:lnTo>
                  <a:pt x="501" y="511"/>
                </a:lnTo>
                <a:lnTo>
                  <a:pt x="513" y="470"/>
                </a:lnTo>
                <a:lnTo>
                  <a:pt x="523" y="430"/>
                </a:lnTo>
                <a:lnTo>
                  <a:pt x="530" y="392"/>
                </a:lnTo>
                <a:lnTo>
                  <a:pt x="537" y="356"/>
                </a:lnTo>
                <a:lnTo>
                  <a:pt x="539" y="323"/>
                </a:lnTo>
                <a:lnTo>
                  <a:pt x="540" y="294"/>
                </a:lnTo>
                <a:lnTo>
                  <a:pt x="539" y="267"/>
                </a:lnTo>
                <a:lnTo>
                  <a:pt x="537" y="246"/>
                </a:lnTo>
                <a:lnTo>
                  <a:pt x="534" y="236"/>
                </a:lnTo>
                <a:lnTo>
                  <a:pt x="530" y="229"/>
                </a:lnTo>
                <a:lnTo>
                  <a:pt x="527" y="223"/>
                </a:lnTo>
                <a:lnTo>
                  <a:pt x="523" y="218"/>
                </a:lnTo>
                <a:lnTo>
                  <a:pt x="523" y="218"/>
                </a:lnTo>
                <a:lnTo>
                  <a:pt x="553" y="214"/>
                </a:lnTo>
                <a:lnTo>
                  <a:pt x="581" y="210"/>
                </a:lnTo>
                <a:lnTo>
                  <a:pt x="610" y="204"/>
                </a:lnTo>
                <a:lnTo>
                  <a:pt x="638" y="197"/>
                </a:lnTo>
                <a:lnTo>
                  <a:pt x="668" y="188"/>
                </a:lnTo>
                <a:lnTo>
                  <a:pt x="701" y="177"/>
                </a:lnTo>
                <a:lnTo>
                  <a:pt x="771" y="153"/>
                </a:lnTo>
                <a:lnTo>
                  <a:pt x="771" y="153"/>
                </a:lnTo>
                <a:lnTo>
                  <a:pt x="757" y="133"/>
                </a:lnTo>
                <a:lnTo>
                  <a:pt x="740" y="114"/>
                </a:lnTo>
                <a:lnTo>
                  <a:pt x="725" y="97"/>
                </a:lnTo>
                <a:lnTo>
                  <a:pt x="709" y="82"/>
                </a:lnTo>
                <a:lnTo>
                  <a:pt x="693" y="68"/>
                </a:lnTo>
                <a:lnTo>
                  <a:pt x="676" y="56"/>
                </a:lnTo>
                <a:lnTo>
                  <a:pt x="660" y="45"/>
                </a:lnTo>
                <a:lnTo>
                  <a:pt x="642" y="36"/>
                </a:lnTo>
                <a:lnTo>
                  <a:pt x="626" y="27"/>
                </a:lnTo>
                <a:lnTo>
                  <a:pt x="609" y="21"/>
                </a:lnTo>
                <a:lnTo>
                  <a:pt x="591" y="15"/>
                </a:lnTo>
                <a:lnTo>
                  <a:pt x="575" y="10"/>
                </a:lnTo>
                <a:lnTo>
                  <a:pt x="558" y="6"/>
                </a:lnTo>
                <a:lnTo>
                  <a:pt x="540" y="4"/>
                </a:lnTo>
                <a:lnTo>
                  <a:pt x="524" y="1"/>
                </a:lnTo>
                <a:lnTo>
                  <a:pt x="508" y="0"/>
                </a:lnTo>
                <a:lnTo>
                  <a:pt x="476" y="0"/>
                </a:lnTo>
                <a:lnTo>
                  <a:pt x="445" y="1"/>
                </a:lnTo>
                <a:lnTo>
                  <a:pt x="415" y="5"/>
                </a:lnTo>
                <a:lnTo>
                  <a:pt x="387" y="9"/>
                </a:lnTo>
                <a:lnTo>
                  <a:pt x="339" y="18"/>
                </a:lnTo>
                <a:lnTo>
                  <a:pt x="319" y="21"/>
                </a:lnTo>
                <a:lnTo>
                  <a:pt x="302" y="22"/>
                </a:lnTo>
                <a:lnTo>
                  <a:pt x="302" y="22"/>
                </a:lnTo>
                <a:lnTo>
                  <a:pt x="304" y="26"/>
                </a:lnTo>
                <a:lnTo>
                  <a:pt x="305" y="29"/>
                </a:lnTo>
                <a:lnTo>
                  <a:pt x="308" y="39"/>
                </a:lnTo>
                <a:lnTo>
                  <a:pt x="308" y="51"/>
                </a:lnTo>
                <a:lnTo>
                  <a:pt x="307" y="67"/>
                </a:lnTo>
                <a:lnTo>
                  <a:pt x="303" y="86"/>
                </a:lnTo>
                <a:lnTo>
                  <a:pt x="299" y="107"/>
                </a:lnTo>
                <a:lnTo>
                  <a:pt x="287" y="156"/>
                </a:lnTo>
                <a:lnTo>
                  <a:pt x="271" y="213"/>
                </a:lnTo>
                <a:lnTo>
                  <a:pt x="251" y="277"/>
                </a:lnTo>
                <a:lnTo>
                  <a:pt x="227" y="346"/>
                </a:lnTo>
                <a:lnTo>
                  <a:pt x="201" y="419"/>
                </a:lnTo>
                <a:lnTo>
                  <a:pt x="146" y="571"/>
                </a:lnTo>
                <a:lnTo>
                  <a:pt x="90" y="719"/>
                </a:lnTo>
                <a:lnTo>
                  <a:pt x="39" y="853"/>
                </a:lnTo>
                <a:lnTo>
                  <a:pt x="0" y="960"/>
                </a:lnTo>
                <a:lnTo>
                  <a:pt x="0" y="960"/>
                </a:lnTo>
                <a:lnTo>
                  <a:pt x="18" y="980"/>
                </a:lnTo>
                <a:lnTo>
                  <a:pt x="38" y="1005"/>
                </a:lnTo>
                <a:lnTo>
                  <a:pt x="59" y="1032"/>
                </a:lnTo>
                <a:lnTo>
                  <a:pt x="80" y="1063"/>
                </a:lnTo>
                <a:lnTo>
                  <a:pt x="102" y="1098"/>
                </a:lnTo>
                <a:lnTo>
                  <a:pt x="124" y="1135"/>
                </a:lnTo>
                <a:lnTo>
                  <a:pt x="170" y="1217"/>
                </a:lnTo>
                <a:lnTo>
                  <a:pt x="268" y="1401"/>
                </a:lnTo>
                <a:lnTo>
                  <a:pt x="320" y="1498"/>
                </a:lnTo>
                <a:lnTo>
                  <a:pt x="348" y="1545"/>
                </a:lnTo>
                <a:lnTo>
                  <a:pt x="375" y="1594"/>
                </a:lnTo>
                <a:lnTo>
                  <a:pt x="404" y="1641"/>
                </a:lnTo>
                <a:lnTo>
                  <a:pt x="432" y="1687"/>
                </a:lnTo>
                <a:lnTo>
                  <a:pt x="462" y="1731"/>
                </a:lnTo>
                <a:lnTo>
                  <a:pt x="492" y="1774"/>
                </a:lnTo>
                <a:lnTo>
                  <a:pt x="522" y="1814"/>
                </a:lnTo>
                <a:lnTo>
                  <a:pt x="554" y="1852"/>
                </a:lnTo>
                <a:lnTo>
                  <a:pt x="585" y="1887"/>
                </a:lnTo>
                <a:lnTo>
                  <a:pt x="617" y="1920"/>
                </a:lnTo>
                <a:lnTo>
                  <a:pt x="635" y="1935"/>
                </a:lnTo>
                <a:lnTo>
                  <a:pt x="651" y="1949"/>
                </a:lnTo>
                <a:lnTo>
                  <a:pt x="668" y="1962"/>
                </a:lnTo>
                <a:lnTo>
                  <a:pt x="684" y="1974"/>
                </a:lnTo>
                <a:lnTo>
                  <a:pt x="702" y="1986"/>
                </a:lnTo>
                <a:lnTo>
                  <a:pt x="719" y="1995"/>
                </a:lnTo>
                <a:lnTo>
                  <a:pt x="737" y="2004"/>
                </a:lnTo>
                <a:lnTo>
                  <a:pt x="754" y="2012"/>
                </a:lnTo>
                <a:lnTo>
                  <a:pt x="771" y="2019"/>
                </a:lnTo>
                <a:lnTo>
                  <a:pt x="790" y="2024"/>
                </a:lnTo>
                <a:lnTo>
                  <a:pt x="808" y="2028"/>
                </a:lnTo>
                <a:lnTo>
                  <a:pt x="826" y="2032"/>
                </a:lnTo>
                <a:lnTo>
                  <a:pt x="845" y="2033"/>
                </a:lnTo>
                <a:lnTo>
                  <a:pt x="863" y="2033"/>
                </a:lnTo>
                <a:lnTo>
                  <a:pt x="882" y="2032"/>
                </a:lnTo>
                <a:lnTo>
                  <a:pt x="901" y="2029"/>
                </a:lnTo>
                <a:lnTo>
                  <a:pt x="901" y="2029"/>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pic>
        <p:nvPicPr>
          <p:cNvPr id="88" name="Picture 113">
            <a:extLst>
              <a:ext uri="{FF2B5EF4-FFF2-40B4-BE49-F238E27FC236}">
                <a16:creationId xmlns:a16="http://schemas.microsoft.com/office/drawing/2014/main" id="{9D9C08B8-E171-44F6-937D-1D469670D6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428504" y="6110376"/>
            <a:ext cx="733832" cy="733832"/>
          </a:xfrm>
          <a:prstGeom prst="rect">
            <a:avLst/>
          </a:prstGeom>
        </p:spPr>
      </p:pic>
      <p:sp>
        <p:nvSpPr>
          <p:cNvPr id="92" name="Freeform 43">
            <a:extLst>
              <a:ext uri="{FF2B5EF4-FFF2-40B4-BE49-F238E27FC236}">
                <a16:creationId xmlns:a16="http://schemas.microsoft.com/office/drawing/2014/main" id="{CE20CC89-29EB-4686-B477-6D258B60BC2B}"/>
              </a:ext>
            </a:extLst>
          </p:cNvPr>
          <p:cNvSpPr>
            <a:spLocks/>
          </p:cNvSpPr>
          <p:nvPr/>
        </p:nvSpPr>
        <p:spPr bwMode="auto">
          <a:xfrm>
            <a:off x="3416624" y="6715156"/>
            <a:ext cx="102499" cy="66937"/>
          </a:xfrm>
          <a:custGeom>
            <a:avLst/>
            <a:gdLst/>
            <a:ahLst/>
            <a:cxnLst>
              <a:cxn ang="0">
                <a:pos x="149" y="0"/>
              </a:cxn>
              <a:cxn ang="0">
                <a:pos x="0" y="98"/>
              </a:cxn>
              <a:cxn ang="0">
                <a:pos x="0" y="98"/>
              </a:cxn>
              <a:cxn ang="0">
                <a:pos x="21" y="91"/>
              </a:cxn>
              <a:cxn ang="0">
                <a:pos x="42" y="81"/>
              </a:cxn>
              <a:cxn ang="0">
                <a:pos x="62" y="71"/>
              </a:cxn>
              <a:cxn ang="0">
                <a:pos x="82" y="59"/>
              </a:cxn>
              <a:cxn ang="0">
                <a:pos x="99" y="46"/>
              </a:cxn>
              <a:cxn ang="0">
                <a:pos x="117" y="31"/>
              </a:cxn>
              <a:cxn ang="0">
                <a:pos x="134" y="16"/>
              </a:cxn>
              <a:cxn ang="0">
                <a:pos x="149" y="0"/>
              </a:cxn>
              <a:cxn ang="0">
                <a:pos x="149" y="0"/>
              </a:cxn>
            </a:cxnLst>
            <a:rect l="0" t="0" r="r" b="b"/>
            <a:pathLst>
              <a:path w="149" h="98">
                <a:moveTo>
                  <a:pt x="149" y="0"/>
                </a:moveTo>
                <a:lnTo>
                  <a:pt x="0" y="98"/>
                </a:lnTo>
                <a:lnTo>
                  <a:pt x="0" y="98"/>
                </a:lnTo>
                <a:lnTo>
                  <a:pt x="21" y="91"/>
                </a:lnTo>
                <a:lnTo>
                  <a:pt x="42" y="81"/>
                </a:lnTo>
                <a:lnTo>
                  <a:pt x="62" y="71"/>
                </a:lnTo>
                <a:lnTo>
                  <a:pt x="82" y="59"/>
                </a:lnTo>
                <a:lnTo>
                  <a:pt x="99" y="46"/>
                </a:lnTo>
                <a:lnTo>
                  <a:pt x="117" y="31"/>
                </a:lnTo>
                <a:lnTo>
                  <a:pt x="134" y="16"/>
                </a:lnTo>
                <a:lnTo>
                  <a:pt x="149" y="0"/>
                </a:lnTo>
                <a:lnTo>
                  <a:pt x="149" y="0"/>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106" name="Group 80">
            <a:extLst>
              <a:ext uri="{FF2B5EF4-FFF2-40B4-BE49-F238E27FC236}">
                <a16:creationId xmlns:a16="http://schemas.microsoft.com/office/drawing/2014/main" id="{361F8AD4-D667-4180-B824-0655C72E1FB1}"/>
              </a:ext>
            </a:extLst>
          </p:cNvPr>
          <p:cNvGrpSpPr/>
          <p:nvPr/>
        </p:nvGrpSpPr>
        <p:grpSpPr>
          <a:xfrm>
            <a:off x="3277078" y="3942028"/>
            <a:ext cx="679836" cy="972688"/>
            <a:chOff x="2979738" y="2930525"/>
            <a:chExt cx="515938" cy="738188"/>
          </a:xfrm>
        </p:grpSpPr>
        <p:sp>
          <p:nvSpPr>
            <p:cNvPr id="107" name="Freeform 46">
              <a:extLst>
                <a:ext uri="{FF2B5EF4-FFF2-40B4-BE49-F238E27FC236}">
                  <a16:creationId xmlns:a16="http://schemas.microsoft.com/office/drawing/2014/main" id="{EB63F265-89D4-4BD6-85E1-4751455A0CBC}"/>
                </a:ext>
              </a:extLst>
            </p:cNvPr>
            <p:cNvSpPr>
              <a:spLocks/>
            </p:cNvSpPr>
            <p:nvPr/>
          </p:nvSpPr>
          <p:spPr bwMode="auto">
            <a:xfrm>
              <a:off x="2979738" y="2930525"/>
              <a:ext cx="515938" cy="738188"/>
            </a:xfrm>
            <a:custGeom>
              <a:avLst/>
              <a:gdLst/>
              <a:ahLst/>
              <a:cxnLst>
                <a:cxn ang="0">
                  <a:pos x="888" y="132"/>
                </a:cxn>
                <a:cxn ang="0">
                  <a:pos x="862" y="103"/>
                </a:cxn>
                <a:cxn ang="0">
                  <a:pos x="833" y="79"/>
                </a:cxn>
                <a:cxn ang="0">
                  <a:pos x="802" y="57"/>
                </a:cxn>
                <a:cxn ang="0">
                  <a:pos x="771" y="40"/>
                </a:cxn>
                <a:cxn ang="0">
                  <a:pos x="737" y="25"/>
                </a:cxn>
                <a:cxn ang="0">
                  <a:pos x="703" y="14"/>
                </a:cxn>
                <a:cxn ang="0">
                  <a:pos x="668" y="5"/>
                </a:cxn>
                <a:cxn ang="0">
                  <a:pos x="632" y="1"/>
                </a:cxn>
                <a:cxn ang="0">
                  <a:pos x="596" y="0"/>
                </a:cxn>
                <a:cxn ang="0">
                  <a:pos x="560" y="1"/>
                </a:cxn>
                <a:cxn ang="0">
                  <a:pos x="524" y="7"/>
                </a:cxn>
                <a:cxn ang="0">
                  <a:pos x="489" y="16"/>
                </a:cxn>
                <a:cxn ang="0">
                  <a:pos x="454" y="30"/>
                </a:cxn>
                <a:cxn ang="0">
                  <a:pos x="422" y="46"/>
                </a:cxn>
                <a:cxn ang="0">
                  <a:pos x="389" y="66"/>
                </a:cxn>
                <a:cxn ang="0">
                  <a:pos x="360" y="89"/>
                </a:cxn>
                <a:cxn ang="0">
                  <a:pos x="0" y="1396"/>
                </a:cxn>
                <a:cxn ang="0">
                  <a:pos x="845" y="660"/>
                </a:cxn>
                <a:cxn ang="0">
                  <a:pos x="873" y="633"/>
                </a:cxn>
                <a:cxn ang="0">
                  <a:pos x="896" y="604"/>
                </a:cxn>
                <a:cxn ang="0">
                  <a:pos x="918" y="574"/>
                </a:cxn>
                <a:cxn ang="0">
                  <a:pos x="936" y="542"/>
                </a:cxn>
                <a:cxn ang="0">
                  <a:pos x="951" y="508"/>
                </a:cxn>
                <a:cxn ang="0">
                  <a:pos x="962" y="475"/>
                </a:cxn>
                <a:cxn ang="0">
                  <a:pos x="970" y="439"/>
                </a:cxn>
                <a:cxn ang="0">
                  <a:pos x="975" y="404"/>
                </a:cxn>
                <a:cxn ang="0">
                  <a:pos x="976" y="368"/>
                </a:cxn>
                <a:cxn ang="0">
                  <a:pos x="974" y="332"/>
                </a:cxn>
                <a:cxn ang="0">
                  <a:pos x="969" y="296"/>
                </a:cxn>
                <a:cxn ang="0">
                  <a:pos x="959" y="261"/>
                </a:cxn>
                <a:cxn ang="0">
                  <a:pos x="946" y="226"/>
                </a:cxn>
                <a:cxn ang="0">
                  <a:pos x="930" y="194"/>
                </a:cxn>
                <a:cxn ang="0">
                  <a:pos x="910" y="161"/>
                </a:cxn>
                <a:cxn ang="0">
                  <a:pos x="888" y="132"/>
                </a:cxn>
              </a:cxnLst>
              <a:rect l="0" t="0" r="r" b="b"/>
              <a:pathLst>
                <a:path w="976" h="1396">
                  <a:moveTo>
                    <a:pt x="888" y="132"/>
                  </a:moveTo>
                  <a:lnTo>
                    <a:pt x="888" y="132"/>
                  </a:lnTo>
                  <a:lnTo>
                    <a:pt x="874" y="117"/>
                  </a:lnTo>
                  <a:lnTo>
                    <a:pt x="862" y="103"/>
                  </a:lnTo>
                  <a:lnTo>
                    <a:pt x="847" y="91"/>
                  </a:lnTo>
                  <a:lnTo>
                    <a:pt x="833" y="79"/>
                  </a:lnTo>
                  <a:lnTo>
                    <a:pt x="818" y="68"/>
                  </a:lnTo>
                  <a:lnTo>
                    <a:pt x="802" y="57"/>
                  </a:lnTo>
                  <a:lnTo>
                    <a:pt x="787" y="48"/>
                  </a:lnTo>
                  <a:lnTo>
                    <a:pt x="771" y="40"/>
                  </a:lnTo>
                  <a:lnTo>
                    <a:pt x="754" y="32"/>
                  </a:lnTo>
                  <a:lnTo>
                    <a:pt x="737" y="25"/>
                  </a:lnTo>
                  <a:lnTo>
                    <a:pt x="720" y="19"/>
                  </a:lnTo>
                  <a:lnTo>
                    <a:pt x="703" y="14"/>
                  </a:lnTo>
                  <a:lnTo>
                    <a:pt x="685" y="9"/>
                  </a:lnTo>
                  <a:lnTo>
                    <a:pt x="668" y="5"/>
                  </a:lnTo>
                  <a:lnTo>
                    <a:pt x="649" y="2"/>
                  </a:lnTo>
                  <a:lnTo>
                    <a:pt x="632" y="1"/>
                  </a:lnTo>
                  <a:lnTo>
                    <a:pt x="613" y="0"/>
                  </a:lnTo>
                  <a:lnTo>
                    <a:pt x="596" y="0"/>
                  </a:lnTo>
                  <a:lnTo>
                    <a:pt x="577" y="0"/>
                  </a:lnTo>
                  <a:lnTo>
                    <a:pt x="560" y="1"/>
                  </a:lnTo>
                  <a:lnTo>
                    <a:pt x="542" y="4"/>
                  </a:lnTo>
                  <a:lnTo>
                    <a:pt x="524" y="7"/>
                  </a:lnTo>
                  <a:lnTo>
                    <a:pt x="506" y="11"/>
                  </a:lnTo>
                  <a:lnTo>
                    <a:pt x="489" y="16"/>
                  </a:lnTo>
                  <a:lnTo>
                    <a:pt x="471" y="22"/>
                  </a:lnTo>
                  <a:lnTo>
                    <a:pt x="454" y="30"/>
                  </a:lnTo>
                  <a:lnTo>
                    <a:pt x="438" y="37"/>
                  </a:lnTo>
                  <a:lnTo>
                    <a:pt x="422" y="46"/>
                  </a:lnTo>
                  <a:lnTo>
                    <a:pt x="406" y="55"/>
                  </a:lnTo>
                  <a:lnTo>
                    <a:pt x="389" y="66"/>
                  </a:lnTo>
                  <a:lnTo>
                    <a:pt x="374" y="77"/>
                  </a:lnTo>
                  <a:lnTo>
                    <a:pt x="360" y="89"/>
                  </a:lnTo>
                  <a:lnTo>
                    <a:pt x="0" y="403"/>
                  </a:lnTo>
                  <a:lnTo>
                    <a:pt x="0" y="1396"/>
                  </a:lnTo>
                  <a:lnTo>
                    <a:pt x="845" y="660"/>
                  </a:lnTo>
                  <a:lnTo>
                    <a:pt x="845" y="660"/>
                  </a:lnTo>
                  <a:lnTo>
                    <a:pt x="859" y="646"/>
                  </a:lnTo>
                  <a:lnTo>
                    <a:pt x="873" y="633"/>
                  </a:lnTo>
                  <a:lnTo>
                    <a:pt x="885" y="619"/>
                  </a:lnTo>
                  <a:lnTo>
                    <a:pt x="896" y="604"/>
                  </a:lnTo>
                  <a:lnTo>
                    <a:pt x="908" y="589"/>
                  </a:lnTo>
                  <a:lnTo>
                    <a:pt x="918" y="574"/>
                  </a:lnTo>
                  <a:lnTo>
                    <a:pt x="928" y="558"/>
                  </a:lnTo>
                  <a:lnTo>
                    <a:pt x="936" y="542"/>
                  </a:lnTo>
                  <a:lnTo>
                    <a:pt x="944" y="526"/>
                  </a:lnTo>
                  <a:lnTo>
                    <a:pt x="951" y="508"/>
                  </a:lnTo>
                  <a:lnTo>
                    <a:pt x="956" y="492"/>
                  </a:lnTo>
                  <a:lnTo>
                    <a:pt x="962" y="475"/>
                  </a:lnTo>
                  <a:lnTo>
                    <a:pt x="966" y="457"/>
                  </a:lnTo>
                  <a:lnTo>
                    <a:pt x="970" y="439"/>
                  </a:lnTo>
                  <a:lnTo>
                    <a:pt x="972" y="421"/>
                  </a:lnTo>
                  <a:lnTo>
                    <a:pt x="975" y="404"/>
                  </a:lnTo>
                  <a:lnTo>
                    <a:pt x="976" y="385"/>
                  </a:lnTo>
                  <a:lnTo>
                    <a:pt x="976" y="368"/>
                  </a:lnTo>
                  <a:lnTo>
                    <a:pt x="975" y="349"/>
                  </a:lnTo>
                  <a:lnTo>
                    <a:pt x="974" y="332"/>
                  </a:lnTo>
                  <a:lnTo>
                    <a:pt x="971" y="314"/>
                  </a:lnTo>
                  <a:lnTo>
                    <a:pt x="969" y="296"/>
                  </a:lnTo>
                  <a:lnTo>
                    <a:pt x="964" y="278"/>
                  </a:lnTo>
                  <a:lnTo>
                    <a:pt x="959" y="261"/>
                  </a:lnTo>
                  <a:lnTo>
                    <a:pt x="954" y="244"/>
                  </a:lnTo>
                  <a:lnTo>
                    <a:pt x="946" y="226"/>
                  </a:lnTo>
                  <a:lnTo>
                    <a:pt x="939" y="210"/>
                  </a:lnTo>
                  <a:lnTo>
                    <a:pt x="930" y="194"/>
                  </a:lnTo>
                  <a:lnTo>
                    <a:pt x="921" y="178"/>
                  </a:lnTo>
                  <a:lnTo>
                    <a:pt x="910" y="161"/>
                  </a:lnTo>
                  <a:lnTo>
                    <a:pt x="899" y="147"/>
                  </a:lnTo>
                  <a:lnTo>
                    <a:pt x="888" y="132"/>
                  </a:lnTo>
                  <a:lnTo>
                    <a:pt x="888" y="132"/>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08" name="Freeform 47">
              <a:extLst>
                <a:ext uri="{FF2B5EF4-FFF2-40B4-BE49-F238E27FC236}">
                  <a16:creationId xmlns:a16="http://schemas.microsoft.com/office/drawing/2014/main" id="{3F250B63-166A-4AA0-B3E2-EB474DC43B1B}"/>
                </a:ext>
              </a:extLst>
            </p:cNvPr>
            <p:cNvSpPr>
              <a:spLocks/>
            </p:cNvSpPr>
            <p:nvPr/>
          </p:nvSpPr>
          <p:spPr bwMode="auto">
            <a:xfrm>
              <a:off x="3051175" y="3170238"/>
              <a:ext cx="173038" cy="258763"/>
            </a:xfrm>
            <a:custGeom>
              <a:avLst/>
              <a:gdLst/>
              <a:ahLst/>
              <a:cxnLst>
                <a:cxn ang="0">
                  <a:pos x="18" y="0"/>
                </a:cxn>
                <a:cxn ang="0">
                  <a:pos x="18" y="0"/>
                </a:cxn>
                <a:cxn ang="0">
                  <a:pos x="19" y="24"/>
                </a:cxn>
                <a:cxn ang="0">
                  <a:pos x="21" y="51"/>
                </a:cxn>
                <a:cxn ang="0">
                  <a:pos x="23" y="74"/>
                </a:cxn>
                <a:cxn ang="0">
                  <a:pos x="27" y="98"/>
                </a:cxn>
                <a:cxn ang="0">
                  <a:pos x="31" y="121"/>
                </a:cxn>
                <a:cxn ang="0">
                  <a:pos x="36" y="144"/>
                </a:cxn>
                <a:cxn ang="0">
                  <a:pos x="42" y="166"/>
                </a:cxn>
                <a:cxn ang="0">
                  <a:pos x="48" y="187"/>
                </a:cxn>
                <a:cxn ang="0">
                  <a:pos x="55" y="207"/>
                </a:cxn>
                <a:cxn ang="0">
                  <a:pos x="63" y="227"/>
                </a:cxn>
                <a:cxn ang="0">
                  <a:pos x="72" y="246"/>
                </a:cxn>
                <a:cxn ang="0">
                  <a:pos x="80" y="264"/>
                </a:cxn>
                <a:cxn ang="0">
                  <a:pos x="90" y="283"/>
                </a:cxn>
                <a:cxn ang="0">
                  <a:pos x="100" y="299"/>
                </a:cxn>
                <a:cxn ang="0">
                  <a:pos x="110" y="315"/>
                </a:cxn>
                <a:cxn ang="0">
                  <a:pos x="121" y="332"/>
                </a:cxn>
                <a:cxn ang="0">
                  <a:pos x="145" y="360"/>
                </a:cxn>
                <a:cxn ang="0">
                  <a:pos x="169" y="388"/>
                </a:cxn>
                <a:cxn ang="0">
                  <a:pos x="195" y="410"/>
                </a:cxn>
                <a:cxn ang="0">
                  <a:pos x="221" y="431"/>
                </a:cxn>
                <a:cxn ang="0">
                  <a:pos x="247" y="448"/>
                </a:cxn>
                <a:cxn ang="0">
                  <a:pos x="274" y="462"/>
                </a:cxn>
                <a:cxn ang="0">
                  <a:pos x="300" y="473"/>
                </a:cxn>
                <a:cxn ang="0">
                  <a:pos x="328" y="482"/>
                </a:cxn>
                <a:cxn ang="0">
                  <a:pos x="328" y="482"/>
                </a:cxn>
                <a:cxn ang="0">
                  <a:pos x="305" y="486"/>
                </a:cxn>
                <a:cxn ang="0">
                  <a:pos x="283" y="487"/>
                </a:cxn>
                <a:cxn ang="0">
                  <a:pos x="262" y="488"/>
                </a:cxn>
                <a:cxn ang="0">
                  <a:pos x="242" y="488"/>
                </a:cxn>
                <a:cxn ang="0">
                  <a:pos x="222" y="486"/>
                </a:cxn>
                <a:cxn ang="0">
                  <a:pos x="203" y="482"/>
                </a:cxn>
                <a:cxn ang="0">
                  <a:pos x="185" y="478"/>
                </a:cxn>
                <a:cxn ang="0">
                  <a:pos x="167" y="472"/>
                </a:cxn>
                <a:cxn ang="0">
                  <a:pos x="150" y="466"/>
                </a:cxn>
                <a:cxn ang="0">
                  <a:pos x="134" y="457"/>
                </a:cxn>
                <a:cxn ang="0">
                  <a:pos x="119" y="448"/>
                </a:cxn>
                <a:cxn ang="0">
                  <a:pos x="104" y="437"/>
                </a:cxn>
                <a:cxn ang="0">
                  <a:pos x="90" y="426"/>
                </a:cxn>
                <a:cxn ang="0">
                  <a:pos x="78" y="412"/>
                </a:cxn>
                <a:cxn ang="0">
                  <a:pos x="67" y="399"/>
                </a:cxn>
                <a:cxn ang="0">
                  <a:pos x="55" y="384"/>
                </a:cxn>
                <a:cxn ang="0">
                  <a:pos x="46" y="366"/>
                </a:cxn>
                <a:cxn ang="0">
                  <a:pos x="36" y="349"/>
                </a:cxn>
                <a:cxn ang="0">
                  <a:pos x="28" y="330"/>
                </a:cxn>
                <a:cxn ang="0">
                  <a:pos x="21" y="312"/>
                </a:cxn>
                <a:cxn ang="0">
                  <a:pos x="14" y="291"/>
                </a:cxn>
                <a:cxn ang="0">
                  <a:pos x="9" y="269"/>
                </a:cxn>
                <a:cxn ang="0">
                  <a:pos x="6" y="246"/>
                </a:cxn>
                <a:cxn ang="0">
                  <a:pos x="2" y="222"/>
                </a:cxn>
                <a:cxn ang="0">
                  <a:pos x="1" y="199"/>
                </a:cxn>
                <a:cxn ang="0">
                  <a:pos x="0" y="172"/>
                </a:cxn>
                <a:cxn ang="0">
                  <a:pos x="0" y="146"/>
                </a:cxn>
                <a:cxn ang="0">
                  <a:pos x="1" y="118"/>
                </a:cxn>
                <a:cxn ang="0">
                  <a:pos x="3" y="90"/>
                </a:cxn>
                <a:cxn ang="0">
                  <a:pos x="7" y="61"/>
                </a:cxn>
                <a:cxn ang="0">
                  <a:pos x="12" y="31"/>
                </a:cxn>
                <a:cxn ang="0">
                  <a:pos x="18" y="0"/>
                </a:cxn>
                <a:cxn ang="0">
                  <a:pos x="18" y="0"/>
                </a:cxn>
              </a:cxnLst>
              <a:rect l="0" t="0" r="r" b="b"/>
              <a:pathLst>
                <a:path w="328" h="488">
                  <a:moveTo>
                    <a:pt x="18" y="0"/>
                  </a:moveTo>
                  <a:lnTo>
                    <a:pt x="18" y="0"/>
                  </a:lnTo>
                  <a:lnTo>
                    <a:pt x="19" y="24"/>
                  </a:lnTo>
                  <a:lnTo>
                    <a:pt x="21" y="51"/>
                  </a:lnTo>
                  <a:lnTo>
                    <a:pt x="23" y="74"/>
                  </a:lnTo>
                  <a:lnTo>
                    <a:pt x="27" y="98"/>
                  </a:lnTo>
                  <a:lnTo>
                    <a:pt x="31" y="121"/>
                  </a:lnTo>
                  <a:lnTo>
                    <a:pt x="36" y="144"/>
                  </a:lnTo>
                  <a:lnTo>
                    <a:pt x="42" y="166"/>
                  </a:lnTo>
                  <a:lnTo>
                    <a:pt x="48" y="187"/>
                  </a:lnTo>
                  <a:lnTo>
                    <a:pt x="55" y="207"/>
                  </a:lnTo>
                  <a:lnTo>
                    <a:pt x="63" y="227"/>
                  </a:lnTo>
                  <a:lnTo>
                    <a:pt x="72" y="246"/>
                  </a:lnTo>
                  <a:lnTo>
                    <a:pt x="80" y="264"/>
                  </a:lnTo>
                  <a:lnTo>
                    <a:pt x="90" y="283"/>
                  </a:lnTo>
                  <a:lnTo>
                    <a:pt x="100" y="299"/>
                  </a:lnTo>
                  <a:lnTo>
                    <a:pt x="110" y="315"/>
                  </a:lnTo>
                  <a:lnTo>
                    <a:pt x="121" y="332"/>
                  </a:lnTo>
                  <a:lnTo>
                    <a:pt x="145" y="360"/>
                  </a:lnTo>
                  <a:lnTo>
                    <a:pt x="169" y="388"/>
                  </a:lnTo>
                  <a:lnTo>
                    <a:pt x="195" y="410"/>
                  </a:lnTo>
                  <a:lnTo>
                    <a:pt x="221" y="431"/>
                  </a:lnTo>
                  <a:lnTo>
                    <a:pt x="247" y="448"/>
                  </a:lnTo>
                  <a:lnTo>
                    <a:pt x="274" y="462"/>
                  </a:lnTo>
                  <a:lnTo>
                    <a:pt x="300" y="473"/>
                  </a:lnTo>
                  <a:lnTo>
                    <a:pt x="328" y="482"/>
                  </a:lnTo>
                  <a:lnTo>
                    <a:pt x="328" y="482"/>
                  </a:lnTo>
                  <a:lnTo>
                    <a:pt x="305" y="486"/>
                  </a:lnTo>
                  <a:lnTo>
                    <a:pt x="283" y="487"/>
                  </a:lnTo>
                  <a:lnTo>
                    <a:pt x="262" y="488"/>
                  </a:lnTo>
                  <a:lnTo>
                    <a:pt x="242" y="488"/>
                  </a:lnTo>
                  <a:lnTo>
                    <a:pt x="222" y="486"/>
                  </a:lnTo>
                  <a:lnTo>
                    <a:pt x="203" y="482"/>
                  </a:lnTo>
                  <a:lnTo>
                    <a:pt x="185" y="478"/>
                  </a:lnTo>
                  <a:lnTo>
                    <a:pt x="167" y="472"/>
                  </a:lnTo>
                  <a:lnTo>
                    <a:pt x="150" y="466"/>
                  </a:lnTo>
                  <a:lnTo>
                    <a:pt x="134" y="457"/>
                  </a:lnTo>
                  <a:lnTo>
                    <a:pt x="119" y="448"/>
                  </a:lnTo>
                  <a:lnTo>
                    <a:pt x="104" y="437"/>
                  </a:lnTo>
                  <a:lnTo>
                    <a:pt x="90" y="426"/>
                  </a:lnTo>
                  <a:lnTo>
                    <a:pt x="78" y="412"/>
                  </a:lnTo>
                  <a:lnTo>
                    <a:pt x="67" y="399"/>
                  </a:lnTo>
                  <a:lnTo>
                    <a:pt x="55" y="384"/>
                  </a:lnTo>
                  <a:lnTo>
                    <a:pt x="46" y="366"/>
                  </a:lnTo>
                  <a:lnTo>
                    <a:pt x="36" y="349"/>
                  </a:lnTo>
                  <a:lnTo>
                    <a:pt x="28" y="330"/>
                  </a:lnTo>
                  <a:lnTo>
                    <a:pt x="21" y="312"/>
                  </a:lnTo>
                  <a:lnTo>
                    <a:pt x="14" y="291"/>
                  </a:lnTo>
                  <a:lnTo>
                    <a:pt x="9" y="269"/>
                  </a:lnTo>
                  <a:lnTo>
                    <a:pt x="6" y="246"/>
                  </a:lnTo>
                  <a:lnTo>
                    <a:pt x="2" y="222"/>
                  </a:lnTo>
                  <a:lnTo>
                    <a:pt x="1" y="199"/>
                  </a:lnTo>
                  <a:lnTo>
                    <a:pt x="0" y="172"/>
                  </a:lnTo>
                  <a:lnTo>
                    <a:pt x="0" y="146"/>
                  </a:lnTo>
                  <a:lnTo>
                    <a:pt x="1" y="118"/>
                  </a:lnTo>
                  <a:lnTo>
                    <a:pt x="3" y="90"/>
                  </a:lnTo>
                  <a:lnTo>
                    <a:pt x="7" y="61"/>
                  </a:lnTo>
                  <a:lnTo>
                    <a:pt x="12" y="31"/>
                  </a:lnTo>
                  <a:lnTo>
                    <a:pt x="18" y="0"/>
                  </a:lnTo>
                  <a:lnTo>
                    <a:pt x="18"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109" name="Freeform 43">
            <a:extLst>
              <a:ext uri="{FF2B5EF4-FFF2-40B4-BE49-F238E27FC236}">
                <a16:creationId xmlns:a16="http://schemas.microsoft.com/office/drawing/2014/main" id="{CC1600FB-0E5E-4BCD-9CFB-440F3C8D8B07}"/>
              </a:ext>
            </a:extLst>
          </p:cNvPr>
          <p:cNvSpPr>
            <a:spLocks/>
          </p:cNvSpPr>
          <p:nvPr/>
        </p:nvSpPr>
        <p:spPr bwMode="auto">
          <a:xfrm>
            <a:off x="3111824" y="6410356"/>
            <a:ext cx="102499" cy="66937"/>
          </a:xfrm>
          <a:custGeom>
            <a:avLst/>
            <a:gdLst/>
            <a:ahLst/>
            <a:cxnLst>
              <a:cxn ang="0">
                <a:pos x="149" y="0"/>
              </a:cxn>
              <a:cxn ang="0">
                <a:pos x="0" y="98"/>
              </a:cxn>
              <a:cxn ang="0">
                <a:pos x="0" y="98"/>
              </a:cxn>
              <a:cxn ang="0">
                <a:pos x="21" y="91"/>
              </a:cxn>
              <a:cxn ang="0">
                <a:pos x="42" y="81"/>
              </a:cxn>
              <a:cxn ang="0">
                <a:pos x="62" y="71"/>
              </a:cxn>
              <a:cxn ang="0">
                <a:pos x="82" y="59"/>
              </a:cxn>
              <a:cxn ang="0">
                <a:pos x="99" y="46"/>
              </a:cxn>
              <a:cxn ang="0">
                <a:pos x="117" y="31"/>
              </a:cxn>
              <a:cxn ang="0">
                <a:pos x="134" y="16"/>
              </a:cxn>
              <a:cxn ang="0">
                <a:pos x="149" y="0"/>
              </a:cxn>
              <a:cxn ang="0">
                <a:pos x="149" y="0"/>
              </a:cxn>
            </a:cxnLst>
            <a:rect l="0" t="0" r="r" b="b"/>
            <a:pathLst>
              <a:path w="149" h="98">
                <a:moveTo>
                  <a:pt x="149" y="0"/>
                </a:moveTo>
                <a:lnTo>
                  <a:pt x="0" y="98"/>
                </a:lnTo>
                <a:lnTo>
                  <a:pt x="0" y="98"/>
                </a:lnTo>
                <a:lnTo>
                  <a:pt x="21" y="91"/>
                </a:lnTo>
                <a:lnTo>
                  <a:pt x="42" y="81"/>
                </a:lnTo>
                <a:lnTo>
                  <a:pt x="62" y="71"/>
                </a:lnTo>
                <a:lnTo>
                  <a:pt x="82" y="59"/>
                </a:lnTo>
                <a:lnTo>
                  <a:pt x="99" y="46"/>
                </a:lnTo>
                <a:lnTo>
                  <a:pt x="117" y="31"/>
                </a:lnTo>
                <a:lnTo>
                  <a:pt x="134" y="16"/>
                </a:lnTo>
                <a:lnTo>
                  <a:pt x="149" y="0"/>
                </a:lnTo>
                <a:lnTo>
                  <a:pt x="149" y="0"/>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0" name="Freeform 44">
            <a:extLst>
              <a:ext uri="{FF2B5EF4-FFF2-40B4-BE49-F238E27FC236}">
                <a16:creationId xmlns:a16="http://schemas.microsoft.com/office/drawing/2014/main" id="{B939BD80-8681-45B0-B4A4-663604FA3B23}"/>
              </a:ext>
            </a:extLst>
          </p:cNvPr>
          <p:cNvSpPr>
            <a:spLocks/>
          </p:cNvSpPr>
          <p:nvPr/>
        </p:nvSpPr>
        <p:spPr bwMode="auto">
          <a:xfrm>
            <a:off x="103813" y="5136449"/>
            <a:ext cx="3008011" cy="1721553"/>
          </a:xfrm>
          <a:custGeom>
            <a:avLst/>
            <a:gdLst/>
            <a:ahLst/>
            <a:cxnLst>
              <a:cxn ang="0">
                <a:pos x="1784" y="1943"/>
              </a:cxn>
              <a:cxn ang="0">
                <a:pos x="1784" y="1943"/>
              </a:cxn>
              <a:cxn ang="0">
                <a:pos x="1765" y="1942"/>
              </a:cxn>
              <a:cxn ang="0">
                <a:pos x="1748" y="1940"/>
              </a:cxn>
              <a:cxn ang="0">
                <a:pos x="1730" y="1939"/>
              </a:cxn>
              <a:cxn ang="0">
                <a:pos x="1714" y="1935"/>
              </a:cxn>
              <a:cxn ang="0">
                <a:pos x="1697" y="1932"/>
              </a:cxn>
              <a:cxn ang="0">
                <a:pos x="1680" y="1927"/>
              </a:cxn>
              <a:cxn ang="0">
                <a:pos x="1664" y="1922"/>
              </a:cxn>
              <a:cxn ang="0">
                <a:pos x="1649" y="1916"/>
              </a:cxn>
              <a:cxn ang="0">
                <a:pos x="1633" y="1908"/>
              </a:cxn>
              <a:cxn ang="0">
                <a:pos x="1618" y="1901"/>
              </a:cxn>
              <a:cxn ang="0">
                <a:pos x="1605" y="1893"/>
              </a:cxn>
              <a:cxn ang="0">
                <a:pos x="1590" y="1883"/>
              </a:cxn>
              <a:cxn ang="0">
                <a:pos x="1577" y="1875"/>
              </a:cxn>
              <a:cxn ang="0">
                <a:pos x="1564" y="1863"/>
              </a:cxn>
              <a:cxn ang="0">
                <a:pos x="1551" y="1853"/>
              </a:cxn>
              <a:cxn ang="0">
                <a:pos x="1539" y="1841"/>
              </a:cxn>
              <a:cxn ang="0">
                <a:pos x="1528" y="1830"/>
              </a:cxn>
              <a:cxn ang="0">
                <a:pos x="1516" y="1817"/>
              </a:cxn>
              <a:cxn ang="0">
                <a:pos x="1506" y="1804"/>
              </a:cxn>
              <a:cxn ang="0">
                <a:pos x="1496" y="1790"/>
              </a:cxn>
              <a:cxn ang="0">
                <a:pos x="1488" y="1776"/>
              </a:cxn>
              <a:cxn ang="0">
                <a:pos x="1480" y="1761"/>
              </a:cxn>
              <a:cxn ang="0">
                <a:pos x="1472" y="1746"/>
              </a:cxn>
              <a:cxn ang="0">
                <a:pos x="1465" y="1732"/>
              </a:cxn>
              <a:cxn ang="0">
                <a:pos x="1459" y="1717"/>
              </a:cxn>
              <a:cxn ang="0">
                <a:pos x="1453" y="1700"/>
              </a:cxn>
              <a:cxn ang="0">
                <a:pos x="1449" y="1683"/>
              </a:cxn>
              <a:cxn ang="0">
                <a:pos x="1446" y="1667"/>
              </a:cxn>
              <a:cxn ang="0">
                <a:pos x="1442" y="1649"/>
              </a:cxn>
              <a:cxn ang="0">
                <a:pos x="1439" y="1632"/>
              </a:cxn>
              <a:cxn ang="0">
                <a:pos x="1438" y="1615"/>
              </a:cxn>
              <a:cxn ang="0">
                <a:pos x="1438" y="1597"/>
              </a:cxn>
              <a:cxn ang="0">
                <a:pos x="1438" y="110"/>
              </a:cxn>
              <a:cxn ang="0">
                <a:pos x="1213" y="0"/>
              </a:cxn>
              <a:cxn ang="0">
                <a:pos x="0" y="2470"/>
              </a:cxn>
              <a:cxn ang="0">
                <a:pos x="2110" y="2470"/>
              </a:cxn>
              <a:cxn ang="0">
                <a:pos x="2657" y="2470"/>
              </a:cxn>
              <a:cxn ang="0">
                <a:pos x="3480" y="2470"/>
              </a:cxn>
              <a:cxn ang="0">
                <a:pos x="4313" y="1925"/>
              </a:cxn>
              <a:cxn ang="0">
                <a:pos x="4313" y="1925"/>
              </a:cxn>
              <a:cxn ang="0">
                <a:pos x="4287" y="1933"/>
              </a:cxn>
              <a:cxn ang="0">
                <a:pos x="4261" y="1938"/>
              </a:cxn>
              <a:cxn ang="0">
                <a:pos x="4233" y="1942"/>
              </a:cxn>
              <a:cxn ang="0">
                <a:pos x="4205" y="1943"/>
              </a:cxn>
              <a:cxn ang="0">
                <a:pos x="1784" y="1943"/>
              </a:cxn>
            </a:cxnLst>
            <a:rect l="0" t="0" r="r" b="b"/>
            <a:pathLst>
              <a:path w="4313" h="2470">
                <a:moveTo>
                  <a:pt x="1784" y="1943"/>
                </a:moveTo>
                <a:lnTo>
                  <a:pt x="1784" y="1943"/>
                </a:lnTo>
                <a:lnTo>
                  <a:pt x="1765" y="1942"/>
                </a:lnTo>
                <a:lnTo>
                  <a:pt x="1748" y="1940"/>
                </a:lnTo>
                <a:lnTo>
                  <a:pt x="1730" y="1939"/>
                </a:lnTo>
                <a:lnTo>
                  <a:pt x="1714" y="1935"/>
                </a:lnTo>
                <a:lnTo>
                  <a:pt x="1697" y="1932"/>
                </a:lnTo>
                <a:lnTo>
                  <a:pt x="1680" y="1927"/>
                </a:lnTo>
                <a:lnTo>
                  <a:pt x="1664" y="1922"/>
                </a:lnTo>
                <a:lnTo>
                  <a:pt x="1649" y="1916"/>
                </a:lnTo>
                <a:lnTo>
                  <a:pt x="1633" y="1908"/>
                </a:lnTo>
                <a:lnTo>
                  <a:pt x="1618" y="1901"/>
                </a:lnTo>
                <a:lnTo>
                  <a:pt x="1605" y="1893"/>
                </a:lnTo>
                <a:lnTo>
                  <a:pt x="1590" y="1883"/>
                </a:lnTo>
                <a:lnTo>
                  <a:pt x="1577" y="1875"/>
                </a:lnTo>
                <a:lnTo>
                  <a:pt x="1564" y="1863"/>
                </a:lnTo>
                <a:lnTo>
                  <a:pt x="1551" y="1853"/>
                </a:lnTo>
                <a:lnTo>
                  <a:pt x="1539" y="1841"/>
                </a:lnTo>
                <a:lnTo>
                  <a:pt x="1528" y="1830"/>
                </a:lnTo>
                <a:lnTo>
                  <a:pt x="1516" y="1817"/>
                </a:lnTo>
                <a:lnTo>
                  <a:pt x="1506" y="1804"/>
                </a:lnTo>
                <a:lnTo>
                  <a:pt x="1496" y="1790"/>
                </a:lnTo>
                <a:lnTo>
                  <a:pt x="1488" y="1776"/>
                </a:lnTo>
                <a:lnTo>
                  <a:pt x="1480" y="1761"/>
                </a:lnTo>
                <a:lnTo>
                  <a:pt x="1472" y="1746"/>
                </a:lnTo>
                <a:lnTo>
                  <a:pt x="1465" y="1732"/>
                </a:lnTo>
                <a:lnTo>
                  <a:pt x="1459" y="1717"/>
                </a:lnTo>
                <a:lnTo>
                  <a:pt x="1453" y="1700"/>
                </a:lnTo>
                <a:lnTo>
                  <a:pt x="1449" y="1683"/>
                </a:lnTo>
                <a:lnTo>
                  <a:pt x="1446" y="1667"/>
                </a:lnTo>
                <a:lnTo>
                  <a:pt x="1442" y="1649"/>
                </a:lnTo>
                <a:lnTo>
                  <a:pt x="1439" y="1632"/>
                </a:lnTo>
                <a:lnTo>
                  <a:pt x="1438" y="1615"/>
                </a:lnTo>
                <a:lnTo>
                  <a:pt x="1438" y="1597"/>
                </a:lnTo>
                <a:lnTo>
                  <a:pt x="1438" y="110"/>
                </a:lnTo>
                <a:lnTo>
                  <a:pt x="1213" y="0"/>
                </a:lnTo>
                <a:lnTo>
                  <a:pt x="0" y="2470"/>
                </a:lnTo>
                <a:lnTo>
                  <a:pt x="2110" y="2470"/>
                </a:lnTo>
                <a:lnTo>
                  <a:pt x="2657" y="2470"/>
                </a:lnTo>
                <a:lnTo>
                  <a:pt x="3480" y="2470"/>
                </a:lnTo>
                <a:lnTo>
                  <a:pt x="4313" y="1925"/>
                </a:lnTo>
                <a:lnTo>
                  <a:pt x="4313" y="1925"/>
                </a:lnTo>
                <a:lnTo>
                  <a:pt x="4287" y="1933"/>
                </a:lnTo>
                <a:lnTo>
                  <a:pt x="4261" y="1938"/>
                </a:lnTo>
                <a:lnTo>
                  <a:pt x="4233" y="1942"/>
                </a:lnTo>
                <a:lnTo>
                  <a:pt x="4205" y="1943"/>
                </a:lnTo>
                <a:lnTo>
                  <a:pt x="1784" y="194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1" name="Freeform 45">
            <a:extLst>
              <a:ext uri="{FF2B5EF4-FFF2-40B4-BE49-F238E27FC236}">
                <a16:creationId xmlns:a16="http://schemas.microsoft.com/office/drawing/2014/main" id="{14B3A3AF-969A-4EE3-ADB0-D3CC1CDDBDAC}"/>
              </a:ext>
            </a:extLst>
          </p:cNvPr>
          <p:cNvSpPr>
            <a:spLocks/>
          </p:cNvSpPr>
          <p:nvPr/>
        </p:nvSpPr>
        <p:spPr bwMode="auto">
          <a:xfrm>
            <a:off x="3214323" y="5858119"/>
            <a:ext cx="343056" cy="552236"/>
          </a:xfrm>
          <a:custGeom>
            <a:avLst/>
            <a:gdLst/>
            <a:ahLst/>
            <a:cxnLst>
              <a:cxn ang="0">
                <a:pos x="440" y="167"/>
              </a:cxn>
              <a:cxn ang="0">
                <a:pos x="440" y="167"/>
              </a:cxn>
              <a:cxn ang="0">
                <a:pos x="424" y="145"/>
              </a:cxn>
              <a:cxn ang="0">
                <a:pos x="406" y="125"/>
              </a:cxn>
              <a:cxn ang="0">
                <a:pos x="389" y="107"/>
              </a:cxn>
              <a:cxn ang="0">
                <a:pos x="369" y="90"/>
              </a:cxn>
              <a:cxn ang="0">
                <a:pos x="349" y="74"/>
              </a:cxn>
              <a:cxn ang="0">
                <a:pos x="328" y="60"/>
              </a:cxn>
              <a:cxn ang="0">
                <a:pos x="306" y="48"/>
              </a:cxn>
              <a:cxn ang="0">
                <a:pos x="283" y="36"/>
              </a:cxn>
              <a:cxn ang="0">
                <a:pos x="260" y="26"/>
              </a:cxn>
              <a:cxn ang="0">
                <a:pos x="236" y="18"/>
              </a:cxn>
              <a:cxn ang="0">
                <a:pos x="213" y="12"/>
              </a:cxn>
              <a:cxn ang="0">
                <a:pos x="188" y="7"/>
              </a:cxn>
              <a:cxn ang="0">
                <a:pos x="163" y="3"/>
              </a:cxn>
              <a:cxn ang="0">
                <a:pos x="138" y="2"/>
              </a:cxn>
              <a:cxn ang="0">
                <a:pos x="113" y="0"/>
              </a:cxn>
              <a:cxn ang="0">
                <a:pos x="88" y="2"/>
              </a:cxn>
              <a:cxn ang="0">
                <a:pos x="88" y="562"/>
              </a:cxn>
              <a:cxn ang="0">
                <a:pos x="88" y="562"/>
              </a:cxn>
              <a:cxn ang="0">
                <a:pos x="88" y="578"/>
              </a:cxn>
              <a:cxn ang="0">
                <a:pos x="87" y="595"/>
              </a:cxn>
              <a:cxn ang="0">
                <a:pos x="85" y="611"/>
              </a:cxn>
              <a:cxn ang="0">
                <a:pos x="82" y="627"/>
              </a:cxn>
              <a:cxn ang="0">
                <a:pos x="75" y="658"/>
              </a:cxn>
              <a:cxn ang="0">
                <a:pos x="65" y="688"/>
              </a:cxn>
              <a:cxn ang="0">
                <a:pos x="52" y="716"/>
              </a:cxn>
              <a:cxn ang="0">
                <a:pos x="37" y="744"/>
              </a:cxn>
              <a:cxn ang="0">
                <a:pos x="20" y="769"/>
              </a:cxn>
              <a:cxn ang="0">
                <a:pos x="0" y="792"/>
              </a:cxn>
              <a:cxn ang="0">
                <a:pos x="272" y="614"/>
              </a:cxn>
              <a:cxn ang="0">
                <a:pos x="272" y="614"/>
              </a:cxn>
              <a:cxn ang="0">
                <a:pos x="303" y="591"/>
              </a:cxn>
              <a:cxn ang="0">
                <a:pos x="333" y="566"/>
              </a:cxn>
              <a:cxn ang="0">
                <a:pos x="361" y="540"/>
              </a:cxn>
              <a:cxn ang="0">
                <a:pos x="387" y="515"/>
              </a:cxn>
              <a:cxn ang="0">
                <a:pos x="410" y="489"/>
              </a:cxn>
              <a:cxn ang="0">
                <a:pos x="431" y="462"/>
              </a:cxn>
              <a:cxn ang="0">
                <a:pos x="450" y="435"/>
              </a:cxn>
              <a:cxn ang="0">
                <a:pos x="459" y="422"/>
              </a:cxn>
              <a:cxn ang="0">
                <a:pos x="465" y="407"/>
              </a:cxn>
              <a:cxn ang="0">
                <a:pos x="472" y="393"/>
              </a:cxn>
              <a:cxn ang="0">
                <a:pos x="477" y="380"/>
              </a:cxn>
              <a:cxn ang="0">
                <a:pos x="482" y="365"/>
              </a:cxn>
              <a:cxn ang="0">
                <a:pos x="486" y="351"/>
              </a:cxn>
              <a:cxn ang="0">
                <a:pos x="489" y="336"/>
              </a:cxn>
              <a:cxn ang="0">
                <a:pos x="490" y="321"/>
              </a:cxn>
              <a:cxn ang="0">
                <a:pos x="490" y="307"/>
              </a:cxn>
              <a:cxn ang="0">
                <a:pos x="490" y="292"/>
              </a:cxn>
              <a:cxn ang="0">
                <a:pos x="487" y="276"/>
              </a:cxn>
              <a:cxn ang="0">
                <a:pos x="485" y="261"/>
              </a:cxn>
              <a:cxn ang="0">
                <a:pos x="481" y="246"/>
              </a:cxn>
              <a:cxn ang="0">
                <a:pos x="475" y="230"/>
              </a:cxn>
              <a:cxn ang="0">
                <a:pos x="469" y="214"/>
              </a:cxn>
              <a:cxn ang="0">
                <a:pos x="460" y="199"/>
              </a:cxn>
              <a:cxn ang="0">
                <a:pos x="451" y="183"/>
              </a:cxn>
              <a:cxn ang="0">
                <a:pos x="440" y="167"/>
              </a:cxn>
              <a:cxn ang="0">
                <a:pos x="440" y="167"/>
              </a:cxn>
            </a:cxnLst>
            <a:rect l="0" t="0" r="r" b="b"/>
            <a:pathLst>
              <a:path w="490" h="792">
                <a:moveTo>
                  <a:pt x="440" y="167"/>
                </a:moveTo>
                <a:lnTo>
                  <a:pt x="440" y="167"/>
                </a:lnTo>
                <a:lnTo>
                  <a:pt x="424" y="145"/>
                </a:lnTo>
                <a:lnTo>
                  <a:pt x="406" y="125"/>
                </a:lnTo>
                <a:lnTo>
                  <a:pt x="389" y="107"/>
                </a:lnTo>
                <a:lnTo>
                  <a:pt x="369" y="90"/>
                </a:lnTo>
                <a:lnTo>
                  <a:pt x="349" y="74"/>
                </a:lnTo>
                <a:lnTo>
                  <a:pt x="328" y="60"/>
                </a:lnTo>
                <a:lnTo>
                  <a:pt x="306" y="48"/>
                </a:lnTo>
                <a:lnTo>
                  <a:pt x="283" y="36"/>
                </a:lnTo>
                <a:lnTo>
                  <a:pt x="260" y="26"/>
                </a:lnTo>
                <a:lnTo>
                  <a:pt x="236" y="18"/>
                </a:lnTo>
                <a:lnTo>
                  <a:pt x="213" y="12"/>
                </a:lnTo>
                <a:lnTo>
                  <a:pt x="188" y="7"/>
                </a:lnTo>
                <a:lnTo>
                  <a:pt x="163" y="3"/>
                </a:lnTo>
                <a:lnTo>
                  <a:pt x="138" y="2"/>
                </a:lnTo>
                <a:lnTo>
                  <a:pt x="113" y="0"/>
                </a:lnTo>
                <a:lnTo>
                  <a:pt x="88" y="2"/>
                </a:lnTo>
                <a:lnTo>
                  <a:pt x="88" y="562"/>
                </a:lnTo>
                <a:lnTo>
                  <a:pt x="88" y="562"/>
                </a:lnTo>
                <a:lnTo>
                  <a:pt x="88" y="578"/>
                </a:lnTo>
                <a:lnTo>
                  <a:pt x="87" y="595"/>
                </a:lnTo>
                <a:lnTo>
                  <a:pt x="85" y="611"/>
                </a:lnTo>
                <a:lnTo>
                  <a:pt x="82" y="627"/>
                </a:lnTo>
                <a:lnTo>
                  <a:pt x="75" y="658"/>
                </a:lnTo>
                <a:lnTo>
                  <a:pt x="65" y="688"/>
                </a:lnTo>
                <a:lnTo>
                  <a:pt x="52" y="716"/>
                </a:lnTo>
                <a:lnTo>
                  <a:pt x="37" y="744"/>
                </a:lnTo>
                <a:lnTo>
                  <a:pt x="20" y="769"/>
                </a:lnTo>
                <a:lnTo>
                  <a:pt x="0" y="792"/>
                </a:lnTo>
                <a:lnTo>
                  <a:pt x="272" y="614"/>
                </a:lnTo>
                <a:lnTo>
                  <a:pt x="272" y="614"/>
                </a:lnTo>
                <a:lnTo>
                  <a:pt x="303" y="591"/>
                </a:lnTo>
                <a:lnTo>
                  <a:pt x="333" y="566"/>
                </a:lnTo>
                <a:lnTo>
                  <a:pt x="361" y="540"/>
                </a:lnTo>
                <a:lnTo>
                  <a:pt x="387" y="515"/>
                </a:lnTo>
                <a:lnTo>
                  <a:pt x="410" y="489"/>
                </a:lnTo>
                <a:lnTo>
                  <a:pt x="431" y="462"/>
                </a:lnTo>
                <a:lnTo>
                  <a:pt x="450" y="435"/>
                </a:lnTo>
                <a:lnTo>
                  <a:pt x="459" y="422"/>
                </a:lnTo>
                <a:lnTo>
                  <a:pt x="465" y="407"/>
                </a:lnTo>
                <a:lnTo>
                  <a:pt x="472" y="393"/>
                </a:lnTo>
                <a:lnTo>
                  <a:pt x="477" y="380"/>
                </a:lnTo>
                <a:lnTo>
                  <a:pt x="482" y="365"/>
                </a:lnTo>
                <a:lnTo>
                  <a:pt x="486" y="351"/>
                </a:lnTo>
                <a:lnTo>
                  <a:pt x="489" y="336"/>
                </a:lnTo>
                <a:lnTo>
                  <a:pt x="490" y="321"/>
                </a:lnTo>
                <a:lnTo>
                  <a:pt x="490" y="307"/>
                </a:lnTo>
                <a:lnTo>
                  <a:pt x="490" y="292"/>
                </a:lnTo>
                <a:lnTo>
                  <a:pt x="487" y="276"/>
                </a:lnTo>
                <a:lnTo>
                  <a:pt x="485" y="261"/>
                </a:lnTo>
                <a:lnTo>
                  <a:pt x="481" y="246"/>
                </a:lnTo>
                <a:lnTo>
                  <a:pt x="475" y="230"/>
                </a:lnTo>
                <a:lnTo>
                  <a:pt x="469" y="214"/>
                </a:lnTo>
                <a:lnTo>
                  <a:pt x="460" y="199"/>
                </a:lnTo>
                <a:lnTo>
                  <a:pt x="451" y="183"/>
                </a:lnTo>
                <a:lnTo>
                  <a:pt x="440" y="167"/>
                </a:lnTo>
                <a:lnTo>
                  <a:pt x="440" y="167"/>
                </a:lnTo>
                <a:close/>
              </a:path>
            </a:pathLst>
          </a:custGeom>
          <a:solidFill>
            <a:srgbClr val="FFD7B7"/>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2" name="Freeform 49">
            <a:extLst>
              <a:ext uri="{FF2B5EF4-FFF2-40B4-BE49-F238E27FC236}">
                <a16:creationId xmlns:a16="http://schemas.microsoft.com/office/drawing/2014/main" id="{375C27E7-D2E7-44B0-9C85-5F96082E9F08}"/>
              </a:ext>
            </a:extLst>
          </p:cNvPr>
          <p:cNvSpPr>
            <a:spLocks/>
          </p:cNvSpPr>
          <p:nvPr/>
        </p:nvSpPr>
        <p:spPr bwMode="auto">
          <a:xfrm>
            <a:off x="145650" y="5036041"/>
            <a:ext cx="960137" cy="1742472"/>
          </a:xfrm>
          <a:custGeom>
            <a:avLst/>
            <a:gdLst/>
            <a:ahLst/>
            <a:cxnLst>
              <a:cxn ang="0">
                <a:pos x="519" y="2499"/>
              </a:cxn>
              <a:cxn ang="0">
                <a:pos x="1349" y="210"/>
              </a:cxn>
              <a:cxn ang="0">
                <a:pos x="1358" y="187"/>
              </a:cxn>
              <a:cxn ang="0">
                <a:pos x="1371" y="143"/>
              </a:cxn>
              <a:cxn ang="0">
                <a:pos x="1377" y="107"/>
              </a:cxn>
              <a:cxn ang="0">
                <a:pos x="1378" y="76"/>
              </a:cxn>
              <a:cxn ang="0">
                <a:pos x="1372" y="51"/>
              </a:cxn>
              <a:cxn ang="0">
                <a:pos x="1362" y="32"/>
              </a:cxn>
              <a:cxn ang="0">
                <a:pos x="1347" y="17"/>
              </a:cxn>
              <a:cxn ang="0">
                <a:pos x="1327" y="7"/>
              </a:cxn>
              <a:cxn ang="0">
                <a:pos x="1302" y="1"/>
              </a:cxn>
              <a:cxn ang="0">
                <a:pos x="1274" y="0"/>
              </a:cxn>
              <a:cxn ang="0">
                <a:pos x="1225" y="4"/>
              </a:cxn>
              <a:cxn ang="0">
                <a:pos x="1148" y="19"/>
              </a:cxn>
              <a:cxn ang="0">
                <a:pos x="1062" y="42"/>
              </a:cxn>
              <a:cxn ang="0">
                <a:pos x="918" y="87"/>
              </a:cxn>
              <a:cxn ang="0">
                <a:pos x="768" y="136"/>
              </a:cxn>
              <a:cxn ang="0">
                <a:pos x="667" y="165"/>
              </a:cxn>
              <a:cxn ang="0">
                <a:pos x="569" y="189"/>
              </a:cxn>
              <a:cxn ang="0">
                <a:pos x="477" y="203"/>
              </a:cxn>
              <a:cxn ang="0">
                <a:pos x="433" y="206"/>
              </a:cxn>
              <a:cxn ang="0">
                <a:pos x="392" y="205"/>
              </a:cxn>
              <a:cxn ang="0">
                <a:pos x="354" y="201"/>
              </a:cxn>
              <a:cxn ang="0">
                <a:pos x="319" y="194"/>
              </a:cxn>
              <a:cxn ang="0">
                <a:pos x="287" y="182"/>
              </a:cxn>
              <a:cxn ang="0">
                <a:pos x="36" y="1714"/>
              </a:cxn>
              <a:cxn ang="0">
                <a:pos x="20" y="1762"/>
              </a:cxn>
              <a:cxn ang="0">
                <a:pos x="8" y="1810"/>
              </a:cxn>
              <a:cxn ang="0">
                <a:pos x="1" y="1860"/>
              </a:cxn>
              <a:cxn ang="0">
                <a:pos x="0" y="1908"/>
              </a:cxn>
              <a:cxn ang="0">
                <a:pos x="1" y="1957"/>
              </a:cxn>
              <a:cxn ang="0">
                <a:pos x="7" y="2005"/>
              </a:cxn>
              <a:cxn ang="0">
                <a:pos x="17" y="2053"/>
              </a:cxn>
              <a:cxn ang="0">
                <a:pos x="32" y="2099"/>
              </a:cxn>
              <a:cxn ang="0">
                <a:pos x="49" y="2143"/>
              </a:cxn>
              <a:cxn ang="0">
                <a:pos x="72" y="2186"/>
              </a:cxn>
              <a:cxn ang="0">
                <a:pos x="97" y="2225"/>
              </a:cxn>
              <a:cxn ang="0">
                <a:pos x="125" y="2263"/>
              </a:cxn>
              <a:cxn ang="0">
                <a:pos x="158" y="2296"/>
              </a:cxn>
              <a:cxn ang="0">
                <a:pos x="194" y="2327"/>
              </a:cxn>
              <a:cxn ang="0">
                <a:pos x="232" y="2355"/>
              </a:cxn>
              <a:cxn ang="0">
                <a:pos x="273" y="2378"/>
              </a:cxn>
            </a:cxnLst>
            <a:rect l="0" t="0" r="r" b="b"/>
            <a:pathLst>
              <a:path w="1378" h="2499">
                <a:moveTo>
                  <a:pt x="273" y="2378"/>
                </a:moveTo>
                <a:lnTo>
                  <a:pt x="519" y="2499"/>
                </a:lnTo>
                <a:lnTo>
                  <a:pt x="642" y="2182"/>
                </a:lnTo>
                <a:lnTo>
                  <a:pt x="1349" y="210"/>
                </a:lnTo>
                <a:lnTo>
                  <a:pt x="1349" y="210"/>
                </a:lnTo>
                <a:lnTo>
                  <a:pt x="1358" y="187"/>
                </a:lnTo>
                <a:lnTo>
                  <a:pt x="1366" y="164"/>
                </a:lnTo>
                <a:lnTo>
                  <a:pt x="1371" y="143"/>
                </a:lnTo>
                <a:lnTo>
                  <a:pt x="1374" y="124"/>
                </a:lnTo>
                <a:lnTo>
                  <a:pt x="1377" y="107"/>
                </a:lnTo>
                <a:lnTo>
                  <a:pt x="1378" y="91"/>
                </a:lnTo>
                <a:lnTo>
                  <a:pt x="1378" y="76"/>
                </a:lnTo>
                <a:lnTo>
                  <a:pt x="1376" y="63"/>
                </a:lnTo>
                <a:lnTo>
                  <a:pt x="1372" y="51"/>
                </a:lnTo>
                <a:lnTo>
                  <a:pt x="1368" y="41"/>
                </a:lnTo>
                <a:lnTo>
                  <a:pt x="1362" y="32"/>
                </a:lnTo>
                <a:lnTo>
                  <a:pt x="1354" y="24"/>
                </a:lnTo>
                <a:lnTo>
                  <a:pt x="1347" y="17"/>
                </a:lnTo>
                <a:lnTo>
                  <a:pt x="1337" y="12"/>
                </a:lnTo>
                <a:lnTo>
                  <a:pt x="1327" y="7"/>
                </a:lnTo>
                <a:lnTo>
                  <a:pt x="1315" y="4"/>
                </a:lnTo>
                <a:lnTo>
                  <a:pt x="1302" y="1"/>
                </a:lnTo>
                <a:lnTo>
                  <a:pt x="1289" y="0"/>
                </a:lnTo>
                <a:lnTo>
                  <a:pt x="1274" y="0"/>
                </a:lnTo>
                <a:lnTo>
                  <a:pt x="1259" y="0"/>
                </a:lnTo>
                <a:lnTo>
                  <a:pt x="1225" y="4"/>
                </a:lnTo>
                <a:lnTo>
                  <a:pt x="1188" y="10"/>
                </a:lnTo>
                <a:lnTo>
                  <a:pt x="1148" y="19"/>
                </a:lnTo>
                <a:lnTo>
                  <a:pt x="1106" y="30"/>
                </a:lnTo>
                <a:lnTo>
                  <a:pt x="1062" y="42"/>
                </a:lnTo>
                <a:lnTo>
                  <a:pt x="1015" y="56"/>
                </a:lnTo>
                <a:lnTo>
                  <a:pt x="918" y="87"/>
                </a:lnTo>
                <a:lnTo>
                  <a:pt x="819" y="119"/>
                </a:lnTo>
                <a:lnTo>
                  <a:pt x="768" y="136"/>
                </a:lnTo>
                <a:lnTo>
                  <a:pt x="717" y="152"/>
                </a:lnTo>
                <a:lnTo>
                  <a:pt x="667" y="165"/>
                </a:lnTo>
                <a:lnTo>
                  <a:pt x="617" y="178"/>
                </a:lnTo>
                <a:lnTo>
                  <a:pt x="569" y="189"/>
                </a:lnTo>
                <a:lnTo>
                  <a:pt x="522" y="196"/>
                </a:lnTo>
                <a:lnTo>
                  <a:pt x="477" y="203"/>
                </a:lnTo>
                <a:lnTo>
                  <a:pt x="455" y="205"/>
                </a:lnTo>
                <a:lnTo>
                  <a:pt x="433" y="206"/>
                </a:lnTo>
                <a:lnTo>
                  <a:pt x="412" y="206"/>
                </a:lnTo>
                <a:lnTo>
                  <a:pt x="392" y="205"/>
                </a:lnTo>
                <a:lnTo>
                  <a:pt x="373" y="204"/>
                </a:lnTo>
                <a:lnTo>
                  <a:pt x="354" y="201"/>
                </a:lnTo>
                <a:lnTo>
                  <a:pt x="335" y="198"/>
                </a:lnTo>
                <a:lnTo>
                  <a:pt x="319" y="194"/>
                </a:lnTo>
                <a:lnTo>
                  <a:pt x="302" y="188"/>
                </a:lnTo>
                <a:lnTo>
                  <a:pt x="287" y="182"/>
                </a:lnTo>
                <a:lnTo>
                  <a:pt x="36" y="1714"/>
                </a:lnTo>
                <a:lnTo>
                  <a:pt x="36" y="1714"/>
                </a:lnTo>
                <a:lnTo>
                  <a:pt x="27" y="1738"/>
                </a:lnTo>
                <a:lnTo>
                  <a:pt x="20" y="1762"/>
                </a:lnTo>
                <a:lnTo>
                  <a:pt x="13" y="1787"/>
                </a:lnTo>
                <a:lnTo>
                  <a:pt x="8" y="1810"/>
                </a:lnTo>
                <a:lnTo>
                  <a:pt x="5" y="1835"/>
                </a:lnTo>
                <a:lnTo>
                  <a:pt x="1" y="1860"/>
                </a:lnTo>
                <a:lnTo>
                  <a:pt x="0" y="1883"/>
                </a:lnTo>
                <a:lnTo>
                  <a:pt x="0" y="1908"/>
                </a:lnTo>
                <a:lnTo>
                  <a:pt x="0" y="1933"/>
                </a:lnTo>
                <a:lnTo>
                  <a:pt x="1" y="1957"/>
                </a:lnTo>
                <a:lnTo>
                  <a:pt x="3" y="1982"/>
                </a:lnTo>
                <a:lnTo>
                  <a:pt x="7" y="2005"/>
                </a:lnTo>
                <a:lnTo>
                  <a:pt x="12" y="2029"/>
                </a:lnTo>
                <a:lnTo>
                  <a:pt x="17" y="2053"/>
                </a:lnTo>
                <a:lnTo>
                  <a:pt x="25" y="2076"/>
                </a:lnTo>
                <a:lnTo>
                  <a:pt x="32" y="2099"/>
                </a:lnTo>
                <a:lnTo>
                  <a:pt x="41" y="2121"/>
                </a:lnTo>
                <a:lnTo>
                  <a:pt x="49" y="2143"/>
                </a:lnTo>
                <a:lnTo>
                  <a:pt x="61" y="2164"/>
                </a:lnTo>
                <a:lnTo>
                  <a:pt x="72" y="2186"/>
                </a:lnTo>
                <a:lnTo>
                  <a:pt x="84" y="2205"/>
                </a:lnTo>
                <a:lnTo>
                  <a:pt x="97" y="2225"/>
                </a:lnTo>
                <a:lnTo>
                  <a:pt x="110" y="2244"/>
                </a:lnTo>
                <a:lnTo>
                  <a:pt x="125" y="2263"/>
                </a:lnTo>
                <a:lnTo>
                  <a:pt x="141" y="2280"/>
                </a:lnTo>
                <a:lnTo>
                  <a:pt x="158" y="2296"/>
                </a:lnTo>
                <a:lnTo>
                  <a:pt x="175" y="2312"/>
                </a:lnTo>
                <a:lnTo>
                  <a:pt x="194" y="2327"/>
                </a:lnTo>
                <a:lnTo>
                  <a:pt x="212" y="2342"/>
                </a:lnTo>
                <a:lnTo>
                  <a:pt x="232" y="2355"/>
                </a:lnTo>
                <a:lnTo>
                  <a:pt x="252" y="2367"/>
                </a:lnTo>
                <a:lnTo>
                  <a:pt x="273" y="2378"/>
                </a:lnTo>
                <a:lnTo>
                  <a:pt x="273" y="237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3" name="Freeform 51">
            <a:extLst>
              <a:ext uri="{FF2B5EF4-FFF2-40B4-BE49-F238E27FC236}">
                <a16:creationId xmlns:a16="http://schemas.microsoft.com/office/drawing/2014/main" id="{61160441-ADB8-47D1-ACB2-920C1EEF7E7B}"/>
              </a:ext>
            </a:extLst>
          </p:cNvPr>
          <p:cNvSpPr>
            <a:spLocks/>
          </p:cNvSpPr>
          <p:nvPr/>
        </p:nvSpPr>
        <p:spPr bwMode="auto">
          <a:xfrm>
            <a:off x="342279" y="4452429"/>
            <a:ext cx="1263448" cy="1033351"/>
          </a:xfrm>
          <a:custGeom>
            <a:avLst/>
            <a:gdLst/>
            <a:ahLst/>
            <a:cxnLst>
              <a:cxn ang="0">
                <a:pos x="111" y="1483"/>
              </a:cxn>
              <a:cxn ang="0">
                <a:pos x="1373" y="935"/>
              </a:cxn>
              <a:cxn ang="0">
                <a:pos x="1417" y="915"/>
              </a:cxn>
              <a:cxn ang="0">
                <a:pos x="1497" y="873"/>
              </a:cxn>
              <a:cxn ang="0">
                <a:pos x="1566" y="827"/>
              </a:cxn>
              <a:cxn ang="0">
                <a:pos x="1626" y="778"/>
              </a:cxn>
              <a:cxn ang="0">
                <a:pos x="1675" y="727"/>
              </a:cxn>
              <a:cxn ang="0">
                <a:pos x="1717" y="675"/>
              </a:cxn>
              <a:cxn ang="0">
                <a:pos x="1750" y="619"/>
              </a:cxn>
              <a:cxn ang="0">
                <a:pos x="1775" y="563"/>
              </a:cxn>
              <a:cxn ang="0">
                <a:pos x="1794" y="505"/>
              </a:cxn>
              <a:cxn ang="0">
                <a:pos x="1805" y="446"/>
              </a:cxn>
              <a:cxn ang="0">
                <a:pos x="1810" y="386"/>
              </a:cxn>
              <a:cxn ang="0">
                <a:pos x="1810" y="326"/>
              </a:cxn>
              <a:cxn ang="0">
                <a:pos x="1805" y="264"/>
              </a:cxn>
              <a:cxn ang="0">
                <a:pos x="1796" y="203"/>
              </a:cxn>
              <a:cxn ang="0">
                <a:pos x="1782" y="142"/>
              </a:cxn>
              <a:cxn ang="0">
                <a:pos x="1756" y="52"/>
              </a:cxn>
              <a:cxn ang="0">
                <a:pos x="1754" y="44"/>
              </a:cxn>
              <a:cxn ang="0">
                <a:pos x="1746" y="29"/>
              </a:cxn>
              <a:cxn ang="0">
                <a:pos x="1736" y="18"/>
              </a:cxn>
              <a:cxn ang="0">
                <a:pos x="1725" y="9"/>
              </a:cxn>
              <a:cxn ang="0">
                <a:pos x="1713" y="3"/>
              </a:cxn>
              <a:cxn ang="0">
                <a:pos x="1699" y="0"/>
              </a:cxn>
              <a:cxn ang="0">
                <a:pos x="1684" y="1"/>
              </a:cxn>
              <a:cxn ang="0">
                <a:pos x="1661" y="8"/>
              </a:cxn>
              <a:cxn ang="0">
                <a:pos x="329" y="586"/>
              </a:cxn>
              <a:cxn ang="0">
                <a:pos x="285" y="608"/>
              </a:cxn>
              <a:cxn ang="0">
                <a:pos x="241" y="634"/>
              </a:cxn>
              <a:cxn ang="0">
                <a:pos x="201" y="664"/>
              </a:cxn>
              <a:cxn ang="0">
                <a:pos x="165" y="696"/>
              </a:cxn>
              <a:cxn ang="0">
                <a:pos x="132" y="732"/>
              </a:cxn>
              <a:cxn ang="0">
                <a:pos x="102" y="771"/>
              </a:cxn>
              <a:cxn ang="0">
                <a:pos x="75" y="812"/>
              </a:cxn>
              <a:cxn ang="0">
                <a:pos x="52" y="854"/>
              </a:cxn>
              <a:cxn ang="0">
                <a:pos x="34" y="898"/>
              </a:cxn>
              <a:cxn ang="0">
                <a:pos x="19" y="944"/>
              </a:cxn>
              <a:cxn ang="0">
                <a:pos x="8" y="990"/>
              </a:cxn>
              <a:cxn ang="0">
                <a:pos x="1" y="1037"/>
              </a:cxn>
              <a:cxn ang="0">
                <a:pos x="0" y="1083"/>
              </a:cxn>
              <a:cxn ang="0">
                <a:pos x="3" y="1130"/>
              </a:cxn>
              <a:cxn ang="0">
                <a:pos x="10" y="1177"/>
              </a:cxn>
              <a:cxn ang="0">
                <a:pos x="24" y="1223"/>
              </a:cxn>
            </a:cxnLst>
            <a:rect l="0" t="0" r="r" b="b"/>
            <a:pathLst>
              <a:path w="1811" h="1483">
                <a:moveTo>
                  <a:pt x="24" y="1223"/>
                </a:moveTo>
                <a:lnTo>
                  <a:pt x="111" y="1483"/>
                </a:lnTo>
                <a:lnTo>
                  <a:pt x="424" y="1348"/>
                </a:lnTo>
                <a:lnTo>
                  <a:pt x="1373" y="935"/>
                </a:lnTo>
                <a:lnTo>
                  <a:pt x="1373" y="935"/>
                </a:lnTo>
                <a:lnTo>
                  <a:pt x="1417" y="915"/>
                </a:lnTo>
                <a:lnTo>
                  <a:pt x="1458" y="894"/>
                </a:lnTo>
                <a:lnTo>
                  <a:pt x="1497" y="873"/>
                </a:lnTo>
                <a:lnTo>
                  <a:pt x="1533" y="850"/>
                </a:lnTo>
                <a:lnTo>
                  <a:pt x="1566" y="827"/>
                </a:lnTo>
                <a:lnTo>
                  <a:pt x="1597" y="803"/>
                </a:lnTo>
                <a:lnTo>
                  <a:pt x="1626" y="778"/>
                </a:lnTo>
                <a:lnTo>
                  <a:pt x="1652" y="753"/>
                </a:lnTo>
                <a:lnTo>
                  <a:pt x="1675" y="727"/>
                </a:lnTo>
                <a:lnTo>
                  <a:pt x="1698" y="701"/>
                </a:lnTo>
                <a:lnTo>
                  <a:pt x="1717" y="675"/>
                </a:lnTo>
                <a:lnTo>
                  <a:pt x="1734" y="648"/>
                </a:lnTo>
                <a:lnTo>
                  <a:pt x="1750" y="619"/>
                </a:lnTo>
                <a:lnTo>
                  <a:pt x="1764" y="592"/>
                </a:lnTo>
                <a:lnTo>
                  <a:pt x="1775" y="563"/>
                </a:lnTo>
                <a:lnTo>
                  <a:pt x="1785" y="535"/>
                </a:lnTo>
                <a:lnTo>
                  <a:pt x="1794" y="505"/>
                </a:lnTo>
                <a:lnTo>
                  <a:pt x="1800" y="476"/>
                </a:lnTo>
                <a:lnTo>
                  <a:pt x="1805" y="446"/>
                </a:lnTo>
                <a:lnTo>
                  <a:pt x="1808" y="417"/>
                </a:lnTo>
                <a:lnTo>
                  <a:pt x="1810" y="386"/>
                </a:lnTo>
                <a:lnTo>
                  <a:pt x="1811" y="356"/>
                </a:lnTo>
                <a:lnTo>
                  <a:pt x="1810" y="326"/>
                </a:lnTo>
                <a:lnTo>
                  <a:pt x="1808" y="295"/>
                </a:lnTo>
                <a:lnTo>
                  <a:pt x="1805" y="264"/>
                </a:lnTo>
                <a:lnTo>
                  <a:pt x="1801" y="234"/>
                </a:lnTo>
                <a:lnTo>
                  <a:pt x="1796" y="203"/>
                </a:lnTo>
                <a:lnTo>
                  <a:pt x="1790" y="173"/>
                </a:lnTo>
                <a:lnTo>
                  <a:pt x="1782" y="142"/>
                </a:lnTo>
                <a:lnTo>
                  <a:pt x="1775" y="112"/>
                </a:lnTo>
                <a:lnTo>
                  <a:pt x="1756" y="52"/>
                </a:lnTo>
                <a:lnTo>
                  <a:pt x="1756" y="52"/>
                </a:lnTo>
                <a:lnTo>
                  <a:pt x="1754" y="44"/>
                </a:lnTo>
                <a:lnTo>
                  <a:pt x="1750" y="36"/>
                </a:lnTo>
                <a:lnTo>
                  <a:pt x="1746" y="29"/>
                </a:lnTo>
                <a:lnTo>
                  <a:pt x="1741" y="22"/>
                </a:lnTo>
                <a:lnTo>
                  <a:pt x="1736" y="18"/>
                </a:lnTo>
                <a:lnTo>
                  <a:pt x="1731" y="13"/>
                </a:lnTo>
                <a:lnTo>
                  <a:pt x="1725" y="9"/>
                </a:lnTo>
                <a:lnTo>
                  <a:pt x="1719" y="5"/>
                </a:lnTo>
                <a:lnTo>
                  <a:pt x="1713" y="3"/>
                </a:lnTo>
                <a:lnTo>
                  <a:pt x="1705" y="1"/>
                </a:lnTo>
                <a:lnTo>
                  <a:pt x="1699" y="0"/>
                </a:lnTo>
                <a:lnTo>
                  <a:pt x="1692" y="0"/>
                </a:lnTo>
                <a:lnTo>
                  <a:pt x="1684" y="1"/>
                </a:lnTo>
                <a:lnTo>
                  <a:pt x="1677" y="3"/>
                </a:lnTo>
                <a:lnTo>
                  <a:pt x="1661" y="8"/>
                </a:lnTo>
                <a:lnTo>
                  <a:pt x="329" y="586"/>
                </a:lnTo>
                <a:lnTo>
                  <a:pt x="329" y="586"/>
                </a:lnTo>
                <a:lnTo>
                  <a:pt x="307" y="596"/>
                </a:lnTo>
                <a:lnTo>
                  <a:pt x="285" y="608"/>
                </a:lnTo>
                <a:lnTo>
                  <a:pt x="262" y="620"/>
                </a:lnTo>
                <a:lnTo>
                  <a:pt x="241" y="634"/>
                </a:lnTo>
                <a:lnTo>
                  <a:pt x="221" y="649"/>
                </a:lnTo>
                <a:lnTo>
                  <a:pt x="201" y="664"/>
                </a:lnTo>
                <a:lnTo>
                  <a:pt x="183" y="680"/>
                </a:lnTo>
                <a:lnTo>
                  <a:pt x="165" y="696"/>
                </a:lnTo>
                <a:lnTo>
                  <a:pt x="148" y="714"/>
                </a:lnTo>
                <a:lnTo>
                  <a:pt x="132" y="732"/>
                </a:lnTo>
                <a:lnTo>
                  <a:pt x="117" y="751"/>
                </a:lnTo>
                <a:lnTo>
                  <a:pt x="102" y="771"/>
                </a:lnTo>
                <a:lnTo>
                  <a:pt x="88" y="791"/>
                </a:lnTo>
                <a:lnTo>
                  <a:pt x="75" y="812"/>
                </a:lnTo>
                <a:lnTo>
                  <a:pt x="63" y="833"/>
                </a:lnTo>
                <a:lnTo>
                  <a:pt x="52" y="854"/>
                </a:lnTo>
                <a:lnTo>
                  <a:pt x="42" y="875"/>
                </a:lnTo>
                <a:lnTo>
                  <a:pt x="34" y="898"/>
                </a:lnTo>
                <a:lnTo>
                  <a:pt x="26" y="920"/>
                </a:lnTo>
                <a:lnTo>
                  <a:pt x="19" y="944"/>
                </a:lnTo>
                <a:lnTo>
                  <a:pt x="12" y="966"/>
                </a:lnTo>
                <a:lnTo>
                  <a:pt x="8" y="990"/>
                </a:lnTo>
                <a:lnTo>
                  <a:pt x="4" y="1013"/>
                </a:lnTo>
                <a:lnTo>
                  <a:pt x="1" y="1037"/>
                </a:lnTo>
                <a:lnTo>
                  <a:pt x="0" y="1061"/>
                </a:lnTo>
                <a:lnTo>
                  <a:pt x="0" y="1083"/>
                </a:lnTo>
                <a:lnTo>
                  <a:pt x="1" y="1107"/>
                </a:lnTo>
                <a:lnTo>
                  <a:pt x="3" y="1130"/>
                </a:lnTo>
                <a:lnTo>
                  <a:pt x="6" y="1154"/>
                </a:lnTo>
                <a:lnTo>
                  <a:pt x="10" y="1177"/>
                </a:lnTo>
                <a:lnTo>
                  <a:pt x="16" y="1200"/>
                </a:lnTo>
                <a:lnTo>
                  <a:pt x="24" y="1223"/>
                </a:lnTo>
                <a:lnTo>
                  <a:pt x="24" y="1223"/>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4" name="Freeform 52">
            <a:extLst>
              <a:ext uri="{FF2B5EF4-FFF2-40B4-BE49-F238E27FC236}">
                <a16:creationId xmlns:a16="http://schemas.microsoft.com/office/drawing/2014/main" id="{8F7ADF0D-0467-422E-B168-247BD7F394D5}"/>
              </a:ext>
            </a:extLst>
          </p:cNvPr>
          <p:cNvSpPr>
            <a:spLocks/>
          </p:cNvSpPr>
          <p:nvPr/>
        </p:nvSpPr>
        <p:spPr bwMode="auto">
          <a:xfrm>
            <a:off x="1093236" y="4446153"/>
            <a:ext cx="476931" cy="269843"/>
          </a:xfrm>
          <a:custGeom>
            <a:avLst/>
            <a:gdLst/>
            <a:ahLst/>
            <a:cxnLst>
              <a:cxn ang="0">
                <a:pos x="678" y="39"/>
              </a:cxn>
              <a:cxn ang="0">
                <a:pos x="678" y="39"/>
              </a:cxn>
              <a:cxn ang="0">
                <a:pos x="674" y="30"/>
              </a:cxn>
              <a:cxn ang="0">
                <a:pos x="670" y="23"/>
              </a:cxn>
              <a:cxn ang="0">
                <a:pos x="666" y="16"/>
              </a:cxn>
              <a:cxn ang="0">
                <a:pos x="661" y="11"/>
              </a:cxn>
              <a:cxn ang="0">
                <a:pos x="656" y="8"/>
              </a:cxn>
              <a:cxn ang="0">
                <a:pos x="651" y="5"/>
              </a:cxn>
              <a:cxn ang="0">
                <a:pos x="645" y="3"/>
              </a:cxn>
              <a:cxn ang="0">
                <a:pos x="640" y="1"/>
              </a:cxn>
              <a:cxn ang="0">
                <a:pos x="629" y="0"/>
              </a:cxn>
              <a:cxn ang="0">
                <a:pos x="618" y="3"/>
              </a:cxn>
              <a:cxn ang="0">
                <a:pos x="608" y="5"/>
              </a:cxn>
              <a:cxn ang="0">
                <a:pos x="599" y="9"/>
              </a:cxn>
              <a:cxn ang="0">
                <a:pos x="0" y="271"/>
              </a:cxn>
              <a:cxn ang="0">
                <a:pos x="0" y="271"/>
              </a:cxn>
              <a:cxn ang="0">
                <a:pos x="11" y="291"/>
              </a:cxn>
              <a:cxn ang="0">
                <a:pos x="24" y="307"/>
              </a:cxn>
              <a:cxn ang="0">
                <a:pos x="37" y="323"/>
              </a:cxn>
              <a:cxn ang="0">
                <a:pos x="51" y="336"/>
              </a:cxn>
              <a:cxn ang="0">
                <a:pos x="67" y="348"/>
              </a:cxn>
              <a:cxn ang="0">
                <a:pos x="83" y="358"/>
              </a:cxn>
              <a:cxn ang="0">
                <a:pos x="101" y="367"/>
              </a:cxn>
              <a:cxn ang="0">
                <a:pos x="119" y="374"/>
              </a:cxn>
              <a:cxn ang="0">
                <a:pos x="138" y="381"/>
              </a:cxn>
              <a:cxn ang="0">
                <a:pos x="158" y="384"/>
              </a:cxn>
              <a:cxn ang="0">
                <a:pos x="178" y="387"/>
              </a:cxn>
              <a:cxn ang="0">
                <a:pos x="199" y="389"/>
              </a:cxn>
              <a:cxn ang="0">
                <a:pos x="220" y="389"/>
              </a:cxn>
              <a:cxn ang="0">
                <a:pos x="243" y="388"/>
              </a:cxn>
              <a:cxn ang="0">
                <a:pos x="265" y="386"/>
              </a:cxn>
              <a:cxn ang="0">
                <a:pos x="287" y="382"/>
              </a:cxn>
              <a:cxn ang="0">
                <a:pos x="311" y="378"/>
              </a:cxn>
              <a:cxn ang="0">
                <a:pos x="333" y="372"/>
              </a:cxn>
              <a:cxn ang="0">
                <a:pos x="357" y="366"/>
              </a:cxn>
              <a:cxn ang="0">
                <a:pos x="380" y="358"/>
              </a:cxn>
              <a:cxn ang="0">
                <a:pos x="404" y="350"/>
              </a:cxn>
              <a:cxn ang="0">
                <a:pos x="428" y="340"/>
              </a:cxn>
              <a:cxn ang="0">
                <a:pos x="451" y="330"/>
              </a:cxn>
              <a:cxn ang="0">
                <a:pos x="475" y="318"/>
              </a:cxn>
              <a:cxn ang="0">
                <a:pos x="521" y="295"/>
              </a:cxn>
              <a:cxn ang="0">
                <a:pos x="564" y="267"/>
              </a:cxn>
              <a:cxn ang="0">
                <a:pos x="608" y="239"/>
              </a:cxn>
              <a:cxn ang="0">
                <a:pos x="648" y="208"/>
              </a:cxn>
              <a:cxn ang="0">
                <a:pos x="648" y="208"/>
              </a:cxn>
              <a:cxn ang="0">
                <a:pos x="654" y="203"/>
              </a:cxn>
              <a:cxn ang="0">
                <a:pos x="659" y="195"/>
              </a:cxn>
              <a:cxn ang="0">
                <a:pos x="664" y="188"/>
              </a:cxn>
              <a:cxn ang="0">
                <a:pos x="669" y="180"/>
              </a:cxn>
              <a:cxn ang="0">
                <a:pos x="676" y="161"/>
              </a:cxn>
              <a:cxn ang="0">
                <a:pos x="683" y="138"/>
              </a:cxn>
              <a:cxn ang="0">
                <a:pos x="686" y="113"/>
              </a:cxn>
              <a:cxn ang="0">
                <a:pos x="686" y="101"/>
              </a:cxn>
              <a:cxn ang="0">
                <a:pos x="686" y="88"/>
              </a:cxn>
              <a:cxn ang="0">
                <a:pos x="685" y="76"/>
              </a:cxn>
              <a:cxn ang="0">
                <a:pos x="684" y="64"/>
              </a:cxn>
              <a:cxn ang="0">
                <a:pos x="681" y="51"/>
              </a:cxn>
              <a:cxn ang="0">
                <a:pos x="678" y="39"/>
              </a:cxn>
              <a:cxn ang="0">
                <a:pos x="678" y="39"/>
              </a:cxn>
            </a:cxnLst>
            <a:rect l="0" t="0" r="r" b="b"/>
            <a:pathLst>
              <a:path w="686" h="389">
                <a:moveTo>
                  <a:pt x="678" y="39"/>
                </a:moveTo>
                <a:lnTo>
                  <a:pt x="678" y="39"/>
                </a:lnTo>
                <a:lnTo>
                  <a:pt x="674" y="30"/>
                </a:lnTo>
                <a:lnTo>
                  <a:pt x="670" y="23"/>
                </a:lnTo>
                <a:lnTo>
                  <a:pt x="666" y="16"/>
                </a:lnTo>
                <a:lnTo>
                  <a:pt x="661" y="11"/>
                </a:lnTo>
                <a:lnTo>
                  <a:pt x="656" y="8"/>
                </a:lnTo>
                <a:lnTo>
                  <a:pt x="651" y="5"/>
                </a:lnTo>
                <a:lnTo>
                  <a:pt x="645" y="3"/>
                </a:lnTo>
                <a:lnTo>
                  <a:pt x="640" y="1"/>
                </a:lnTo>
                <a:lnTo>
                  <a:pt x="629" y="0"/>
                </a:lnTo>
                <a:lnTo>
                  <a:pt x="618" y="3"/>
                </a:lnTo>
                <a:lnTo>
                  <a:pt x="608" y="5"/>
                </a:lnTo>
                <a:lnTo>
                  <a:pt x="599" y="9"/>
                </a:lnTo>
                <a:lnTo>
                  <a:pt x="0" y="271"/>
                </a:lnTo>
                <a:lnTo>
                  <a:pt x="0" y="271"/>
                </a:lnTo>
                <a:lnTo>
                  <a:pt x="11" y="291"/>
                </a:lnTo>
                <a:lnTo>
                  <a:pt x="24" y="307"/>
                </a:lnTo>
                <a:lnTo>
                  <a:pt x="37" y="323"/>
                </a:lnTo>
                <a:lnTo>
                  <a:pt x="51" y="336"/>
                </a:lnTo>
                <a:lnTo>
                  <a:pt x="67" y="348"/>
                </a:lnTo>
                <a:lnTo>
                  <a:pt x="83" y="358"/>
                </a:lnTo>
                <a:lnTo>
                  <a:pt x="101" y="367"/>
                </a:lnTo>
                <a:lnTo>
                  <a:pt x="119" y="374"/>
                </a:lnTo>
                <a:lnTo>
                  <a:pt x="138" y="381"/>
                </a:lnTo>
                <a:lnTo>
                  <a:pt x="158" y="384"/>
                </a:lnTo>
                <a:lnTo>
                  <a:pt x="178" y="387"/>
                </a:lnTo>
                <a:lnTo>
                  <a:pt x="199" y="389"/>
                </a:lnTo>
                <a:lnTo>
                  <a:pt x="220" y="389"/>
                </a:lnTo>
                <a:lnTo>
                  <a:pt x="243" y="388"/>
                </a:lnTo>
                <a:lnTo>
                  <a:pt x="265" y="386"/>
                </a:lnTo>
                <a:lnTo>
                  <a:pt x="287" y="382"/>
                </a:lnTo>
                <a:lnTo>
                  <a:pt x="311" y="378"/>
                </a:lnTo>
                <a:lnTo>
                  <a:pt x="333" y="372"/>
                </a:lnTo>
                <a:lnTo>
                  <a:pt x="357" y="366"/>
                </a:lnTo>
                <a:lnTo>
                  <a:pt x="380" y="358"/>
                </a:lnTo>
                <a:lnTo>
                  <a:pt x="404" y="350"/>
                </a:lnTo>
                <a:lnTo>
                  <a:pt x="428" y="340"/>
                </a:lnTo>
                <a:lnTo>
                  <a:pt x="451" y="330"/>
                </a:lnTo>
                <a:lnTo>
                  <a:pt x="475" y="318"/>
                </a:lnTo>
                <a:lnTo>
                  <a:pt x="521" y="295"/>
                </a:lnTo>
                <a:lnTo>
                  <a:pt x="564" y="267"/>
                </a:lnTo>
                <a:lnTo>
                  <a:pt x="608" y="239"/>
                </a:lnTo>
                <a:lnTo>
                  <a:pt x="648" y="208"/>
                </a:lnTo>
                <a:lnTo>
                  <a:pt x="648" y="208"/>
                </a:lnTo>
                <a:lnTo>
                  <a:pt x="654" y="203"/>
                </a:lnTo>
                <a:lnTo>
                  <a:pt x="659" y="195"/>
                </a:lnTo>
                <a:lnTo>
                  <a:pt x="664" y="188"/>
                </a:lnTo>
                <a:lnTo>
                  <a:pt x="669" y="180"/>
                </a:lnTo>
                <a:lnTo>
                  <a:pt x="676" y="161"/>
                </a:lnTo>
                <a:lnTo>
                  <a:pt x="683" y="138"/>
                </a:lnTo>
                <a:lnTo>
                  <a:pt x="686" y="113"/>
                </a:lnTo>
                <a:lnTo>
                  <a:pt x="686" y="101"/>
                </a:lnTo>
                <a:lnTo>
                  <a:pt x="686" y="88"/>
                </a:lnTo>
                <a:lnTo>
                  <a:pt x="685" y="76"/>
                </a:lnTo>
                <a:lnTo>
                  <a:pt x="684" y="64"/>
                </a:lnTo>
                <a:lnTo>
                  <a:pt x="681" y="51"/>
                </a:lnTo>
                <a:lnTo>
                  <a:pt x="678" y="39"/>
                </a:lnTo>
                <a:lnTo>
                  <a:pt x="678" y="39"/>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nvGrpSpPr>
          <p:cNvPr id="115" name="Group 78">
            <a:extLst>
              <a:ext uri="{FF2B5EF4-FFF2-40B4-BE49-F238E27FC236}">
                <a16:creationId xmlns:a16="http://schemas.microsoft.com/office/drawing/2014/main" id="{A9390815-5C21-4322-940D-6323AD7EC36E}"/>
              </a:ext>
            </a:extLst>
          </p:cNvPr>
          <p:cNvGrpSpPr/>
          <p:nvPr/>
        </p:nvGrpSpPr>
        <p:grpSpPr>
          <a:xfrm>
            <a:off x="524265" y="5090429"/>
            <a:ext cx="686111" cy="1418241"/>
            <a:chOff x="871538" y="3802063"/>
            <a:chExt cx="520700" cy="1076325"/>
          </a:xfrm>
          <a:solidFill>
            <a:schemeClr val="accent3">
              <a:lumMod val="60000"/>
              <a:lumOff val="40000"/>
            </a:schemeClr>
          </a:solidFill>
        </p:grpSpPr>
        <p:sp>
          <p:nvSpPr>
            <p:cNvPr id="116" name="Freeform 50">
              <a:extLst>
                <a:ext uri="{FF2B5EF4-FFF2-40B4-BE49-F238E27FC236}">
                  <a16:creationId xmlns:a16="http://schemas.microsoft.com/office/drawing/2014/main" id="{0249B1D4-F0E7-4392-8878-C584DE22864D}"/>
                </a:ext>
              </a:extLst>
            </p:cNvPr>
            <p:cNvSpPr>
              <a:spLocks/>
            </p:cNvSpPr>
            <p:nvPr/>
          </p:nvSpPr>
          <p:spPr bwMode="auto">
            <a:xfrm>
              <a:off x="1019175" y="3867150"/>
              <a:ext cx="371475" cy="1008063"/>
            </a:xfrm>
            <a:custGeom>
              <a:avLst/>
              <a:gdLst/>
              <a:ahLst/>
              <a:cxnLst>
                <a:cxn ang="0">
                  <a:pos x="693" y="1906"/>
                </a:cxn>
                <a:cxn ang="0">
                  <a:pos x="701" y="1826"/>
                </a:cxn>
                <a:cxn ang="0">
                  <a:pos x="703" y="1728"/>
                </a:cxn>
                <a:cxn ang="0">
                  <a:pos x="696" y="1614"/>
                </a:cxn>
                <a:cxn ang="0">
                  <a:pos x="684" y="1490"/>
                </a:cxn>
                <a:cxn ang="0">
                  <a:pos x="665" y="1358"/>
                </a:cxn>
                <a:cxn ang="0">
                  <a:pos x="638" y="1225"/>
                </a:cxn>
                <a:cxn ang="0">
                  <a:pos x="604" y="1093"/>
                </a:cxn>
                <a:cxn ang="0">
                  <a:pos x="563" y="967"/>
                </a:cxn>
                <a:cxn ang="0">
                  <a:pos x="563" y="30"/>
                </a:cxn>
                <a:cxn ang="0">
                  <a:pos x="546" y="36"/>
                </a:cxn>
                <a:cxn ang="0">
                  <a:pos x="500" y="40"/>
                </a:cxn>
                <a:cxn ang="0">
                  <a:pos x="445" y="37"/>
                </a:cxn>
                <a:cxn ang="0">
                  <a:pos x="353" y="26"/>
                </a:cxn>
                <a:cxn ang="0">
                  <a:pos x="186" y="1"/>
                </a:cxn>
                <a:cxn ang="0">
                  <a:pos x="147" y="0"/>
                </a:cxn>
                <a:cxn ang="0">
                  <a:pos x="152" y="6"/>
                </a:cxn>
                <a:cxn ang="0">
                  <a:pos x="157" y="25"/>
                </a:cxn>
                <a:cxn ang="0">
                  <a:pos x="160" y="52"/>
                </a:cxn>
                <a:cxn ang="0">
                  <a:pos x="157" y="108"/>
                </a:cxn>
                <a:cxn ang="0">
                  <a:pos x="145" y="205"/>
                </a:cxn>
                <a:cxn ang="0">
                  <a:pos x="125" y="320"/>
                </a:cxn>
                <a:cxn ang="0">
                  <a:pos x="97" y="443"/>
                </a:cxn>
                <a:cxn ang="0">
                  <a:pos x="66" y="566"/>
                </a:cxn>
                <a:cxn ang="0">
                  <a:pos x="34" y="683"/>
                </a:cxn>
                <a:cxn ang="0">
                  <a:pos x="0" y="783"/>
                </a:cxn>
                <a:cxn ang="0">
                  <a:pos x="15" y="788"/>
                </a:cxn>
                <a:cxn ang="0">
                  <a:pos x="61" y="810"/>
                </a:cxn>
                <a:cxn ang="0">
                  <a:pos x="123" y="848"/>
                </a:cxn>
                <a:cxn ang="0">
                  <a:pos x="187" y="899"/>
                </a:cxn>
                <a:cxn ang="0">
                  <a:pos x="250" y="960"/>
                </a:cxn>
                <a:cxn ang="0">
                  <a:pos x="312" y="1030"/>
                </a:cxn>
                <a:cxn ang="0">
                  <a:pos x="373" y="1105"/>
                </a:cxn>
                <a:cxn ang="0">
                  <a:pos x="432" y="1187"/>
                </a:cxn>
                <a:cxn ang="0">
                  <a:pos x="485" y="1273"/>
                </a:cxn>
                <a:cxn ang="0">
                  <a:pos x="535" y="1361"/>
                </a:cxn>
                <a:cxn ang="0">
                  <a:pos x="580" y="1450"/>
                </a:cxn>
                <a:cxn ang="0">
                  <a:pos x="619" y="1538"/>
                </a:cxn>
                <a:cxn ang="0">
                  <a:pos x="650" y="1624"/>
                </a:cxn>
                <a:cxn ang="0">
                  <a:pos x="675" y="1705"/>
                </a:cxn>
                <a:cxn ang="0">
                  <a:pos x="690" y="1779"/>
                </a:cxn>
                <a:cxn ang="0">
                  <a:pos x="696" y="1846"/>
                </a:cxn>
                <a:cxn ang="0">
                  <a:pos x="694" y="1892"/>
                </a:cxn>
                <a:cxn ang="0">
                  <a:pos x="693" y="1906"/>
                </a:cxn>
              </a:cxnLst>
              <a:rect l="0" t="0" r="r" b="b"/>
              <a:pathLst>
                <a:path w="703" h="1906">
                  <a:moveTo>
                    <a:pt x="693" y="1906"/>
                  </a:moveTo>
                  <a:lnTo>
                    <a:pt x="693" y="1906"/>
                  </a:lnTo>
                  <a:lnTo>
                    <a:pt x="698" y="1869"/>
                  </a:lnTo>
                  <a:lnTo>
                    <a:pt x="701" y="1826"/>
                  </a:lnTo>
                  <a:lnTo>
                    <a:pt x="703" y="1779"/>
                  </a:lnTo>
                  <a:lnTo>
                    <a:pt x="703" y="1728"/>
                  </a:lnTo>
                  <a:lnTo>
                    <a:pt x="700" y="1672"/>
                  </a:lnTo>
                  <a:lnTo>
                    <a:pt x="696" y="1614"/>
                  </a:lnTo>
                  <a:lnTo>
                    <a:pt x="691" y="1553"/>
                  </a:lnTo>
                  <a:lnTo>
                    <a:pt x="684" y="1490"/>
                  </a:lnTo>
                  <a:lnTo>
                    <a:pt x="675" y="1424"/>
                  </a:lnTo>
                  <a:lnTo>
                    <a:pt x="665" y="1358"/>
                  </a:lnTo>
                  <a:lnTo>
                    <a:pt x="653" y="1291"/>
                  </a:lnTo>
                  <a:lnTo>
                    <a:pt x="638" y="1225"/>
                  </a:lnTo>
                  <a:lnTo>
                    <a:pt x="622" y="1158"/>
                  </a:lnTo>
                  <a:lnTo>
                    <a:pt x="604" y="1093"/>
                  </a:lnTo>
                  <a:lnTo>
                    <a:pt x="585" y="1030"/>
                  </a:lnTo>
                  <a:lnTo>
                    <a:pt x="563" y="967"/>
                  </a:lnTo>
                  <a:lnTo>
                    <a:pt x="563" y="30"/>
                  </a:lnTo>
                  <a:lnTo>
                    <a:pt x="563" y="30"/>
                  </a:lnTo>
                  <a:lnTo>
                    <a:pt x="555" y="34"/>
                  </a:lnTo>
                  <a:lnTo>
                    <a:pt x="546" y="36"/>
                  </a:lnTo>
                  <a:lnTo>
                    <a:pt x="525" y="39"/>
                  </a:lnTo>
                  <a:lnTo>
                    <a:pt x="500" y="40"/>
                  </a:lnTo>
                  <a:lnTo>
                    <a:pt x="474" y="40"/>
                  </a:lnTo>
                  <a:lnTo>
                    <a:pt x="445" y="37"/>
                  </a:lnTo>
                  <a:lnTo>
                    <a:pt x="416" y="35"/>
                  </a:lnTo>
                  <a:lnTo>
                    <a:pt x="353" y="26"/>
                  </a:lnTo>
                  <a:lnTo>
                    <a:pt x="234" y="8"/>
                  </a:lnTo>
                  <a:lnTo>
                    <a:pt x="186" y="1"/>
                  </a:lnTo>
                  <a:lnTo>
                    <a:pt x="164" y="0"/>
                  </a:lnTo>
                  <a:lnTo>
                    <a:pt x="147" y="0"/>
                  </a:lnTo>
                  <a:lnTo>
                    <a:pt x="147" y="0"/>
                  </a:lnTo>
                  <a:lnTo>
                    <a:pt x="152" y="6"/>
                  </a:lnTo>
                  <a:lnTo>
                    <a:pt x="155" y="14"/>
                  </a:lnTo>
                  <a:lnTo>
                    <a:pt x="157" y="25"/>
                  </a:lnTo>
                  <a:lnTo>
                    <a:pt x="158" y="37"/>
                  </a:lnTo>
                  <a:lnTo>
                    <a:pt x="160" y="52"/>
                  </a:lnTo>
                  <a:lnTo>
                    <a:pt x="160" y="70"/>
                  </a:lnTo>
                  <a:lnTo>
                    <a:pt x="157" y="108"/>
                  </a:lnTo>
                  <a:lnTo>
                    <a:pt x="152" y="154"/>
                  </a:lnTo>
                  <a:lnTo>
                    <a:pt x="145" y="205"/>
                  </a:lnTo>
                  <a:lnTo>
                    <a:pt x="136" y="261"/>
                  </a:lnTo>
                  <a:lnTo>
                    <a:pt x="125" y="320"/>
                  </a:lnTo>
                  <a:lnTo>
                    <a:pt x="112" y="381"/>
                  </a:lnTo>
                  <a:lnTo>
                    <a:pt x="97" y="443"/>
                  </a:lnTo>
                  <a:lnTo>
                    <a:pt x="82" y="505"/>
                  </a:lnTo>
                  <a:lnTo>
                    <a:pt x="66" y="566"/>
                  </a:lnTo>
                  <a:lnTo>
                    <a:pt x="50" y="626"/>
                  </a:lnTo>
                  <a:lnTo>
                    <a:pt x="34" y="683"/>
                  </a:lnTo>
                  <a:lnTo>
                    <a:pt x="17" y="736"/>
                  </a:lnTo>
                  <a:lnTo>
                    <a:pt x="0" y="783"/>
                  </a:lnTo>
                  <a:lnTo>
                    <a:pt x="0" y="783"/>
                  </a:lnTo>
                  <a:lnTo>
                    <a:pt x="15" y="788"/>
                  </a:lnTo>
                  <a:lnTo>
                    <a:pt x="30" y="795"/>
                  </a:lnTo>
                  <a:lnTo>
                    <a:pt x="61" y="810"/>
                  </a:lnTo>
                  <a:lnTo>
                    <a:pt x="92" y="827"/>
                  </a:lnTo>
                  <a:lnTo>
                    <a:pt x="123" y="848"/>
                  </a:lnTo>
                  <a:lnTo>
                    <a:pt x="156" y="872"/>
                  </a:lnTo>
                  <a:lnTo>
                    <a:pt x="187" y="899"/>
                  </a:lnTo>
                  <a:lnTo>
                    <a:pt x="219" y="928"/>
                  </a:lnTo>
                  <a:lnTo>
                    <a:pt x="250" y="960"/>
                  </a:lnTo>
                  <a:lnTo>
                    <a:pt x="283" y="994"/>
                  </a:lnTo>
                  <a:lnTo>
                    <a:pt x="312" y="1030"/>
                  </a:lnTo>
                  <a:lnTo>
                    <a:pt x="343" y="1067"/>
                  </a:lnTo>
                  <a:lnTo>
                    <a:pt x="373" y="1105"/>
                  </a:lnTo>
                  <a:lnTo>
                    <a:pt x="403" y="1146"/>
                  </a:lnTo>
                  <a:lnTo>
                    <a:pt x="432" y="1187"/>
                  </a:lnTo>
                  <a:lnTo>
                    <a:pt x="459" y="1230"/>
                  </a:lnTo>
                  <a:lnTo>
                    <a:pt x="485" y="1273"/>
                  </a:lnTo>
                  <a:lnTo>
                    <a:pt x="511" y="1318"/>
                  </a:lnTo>
                  <a:lnTo>
                    <a:pt x="535" y="1361"/>
                  </a:lnTo>
                  <a:lnTo>
                    <a:pt x="558" y="1406"/>
                  </a:lnTo>
                  <a:lnTo>
                    <a:pt x="580" y="1450"/>
                  </a:lnTo>
                  <a:lnTo>
                    <a:pt x="601" y="1495"/>
                  </a:lnTo>
                  <a:lnTo>
                    <a:pt x="619" y="1538"/>
                  </a:lnTo>
                  <a:lnTo>
                    <a:pt x="636" y="1582"/>
                  </a:lnTo>
                  <a:lnTo>
                    <a:pt x="650" y="1624"/>
                  </a:lnTo>
                  <a:lnTo>
                    <a:pt x="664" y="1665"/>
                  </a:lnTo>
                  <a:lnTo>
                    <a:pt x="675" y="1705"/>
                  </a:lnTo>
                  <a:lnTo>
                    <a:pt x="684" y="1742"/>
                  </a:lnTo>
                  <a:lnTo>
                    <a:pt x="690" y="1779"/>
                  </a:lnTo>
                  <a:lnTo>
                    <a:pt x="695" y="1814"/>
                  </a:lnTo>
                  <a:lnTo>
                    <a:pt x="696" y="1846"/>
                  </a:lnTo>
                  <a:lnTo>
                    <a:pt x="696" y="1877"/>
                  </a:lnTo>
                  <a:lnTo>
                    <a:pt x="694" y="1892"/>
                  </a:lnTo>
                  <a:lnTo>
                    <a:pt x="693" y="1906"/>
                  </a:lnTo>
                  <a:lnTo>
                    <a:pt x="693" y="190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7" name="Freeform 53">
              <a:extLst>
                <a:ext uri="{FF2B5EF4-FFF2-40B4-BE49-F238E27FC236}">
                  <a16:creationId xmlns:a16="http://schemas.microsoft.com/office/drawing/2014/main" id="{00238692-8F68-423A-9627-B2C6BC3E38B1}"/>
                </a:ext>
              </a:extLst>
            </p:cNvPr>
            <p:cNvSpPr>
              <a:spLocks/>
            </p:cNvSpPr>
            <p:nvPr/>
          </p:nvSpPr>
          <p:spPr bwMode="auto">
            <a:xfrm>
              <a:off x="920750" y="3802063"/>
              <a:ext cx="471488" cy="1076325"/>
            </a:xfrm>
            <a:custGeom>
              <a:avLst/>
              <a:gdLst/>
              <a:ahLst/>
              <a:cxnLst>
                <a:cxn ang="0">
                  <a:pos x="883" y="2003"/>
                </a:cxn>
                <a:cxn ang="0">
                  <a:pos x="890" y="1906"/>
                </a:cxn>
                <a:cxn ang="0">
                  <a:pos x="888" y="1782"/>
                </a:cxn>
                <a:cxn ang="0">
                  <a:pos x="873" y="1637"/>
                </a:cxn>
                <a:cxn ang="0">
                  <a:pos x="847" y="1483"/>
                </a:cxn>
                <a:cxn ang="0">
                  <a:pos x="808" y="1325"/>
                </a:cxn>
                <a:cxn ang="0">
                  <a:pos x="756" y="1172"/>
                </a:cxn>
                <a:cxn ang="0">
                  <a:pos x="690" y="1031"/>
                </a:cxn>
                <a:cxn ang="0">
                  <a:pos x="624" y="929"/>
                </a:cxn>
                <a:cxn ang="0">
                  <a:pos x="579" y="877"/>
                </a:cxn>
                <a:cxn ang="0">
                  <a:pos x="531" y="833"/>
                </a:cxn>
                <a:cxn ang="0">
                  <a:pos x="479" y="797"/>
                </a:cxn>
                <a:cxn ang="0">
                  <a:pos x="423" y="771"/>
                </a:cxn>
                <a:cxn ang="0">
                  <a:pos x="362" y="755"/>
                </a:cxn>
                <a:cxn ang="0">
                  <a:pos x="408" y="678"/>
                </a:cxn>
                <a:cxn ang="0">
                  <a:pos x="464" y="552"/>
                </a:cxn>
                <a:cxn ang="0">
                  <a:pos x="501" y="430"/>
                </a:cxn>
                <a:cxn ang="0">
                  <a:pos x="520" y="323"/>
                </a:cxn>
                <a:cxn ang="0">
                  <a:pos x="520" y="256"/>
                </a:cxn>
                <a:cxn ang="0">
                  <a:pos x="514" y="229"/>
                </a:cxn>
                <a:cxn ang="0">
                  <a:pos x="505" y="218"/>
                </a:cxn>
                <a:cxn ang="0">
                  <a:pos x="592" y="204"/>
                </a:cxn>
                <a:cxn ang="0">
                  <a:pos x="681" y="177"/>
                </a:cxn>
                <a:cxn ang="0">
                  <a:pos x="736" y="133"/>
                </a:cxn>
                <a:cxn ang="0">
                  <a:pos x="688" y="82"/>
                </a:cxn>
                <a:cxn ang="0">
                  <a:pos x="638" y="45"/>
                </a:cxn>
                <a:cxn ang="0">
                  <a:pos x="587" y="21"/>
                </a:cxn>
                <a:cxn ang="0">
                  <a:pos x="535" y="6"/>
                </a:cxn>
                <a:cxn ang="0">
                  <a:pos x="485" y="0"/>
                </a:cxn>
                <a:cxn ang="0">
                  <a:pos x="392" y="5"/>
                </a:cxn>
                <a:cxn ang="0">
                  <a:pos x="296" y="21"/>
                </a:cxn>
                <a:cxn ang="0">
                  <a:pos x="281" y="26"/>
                </a:cxn>
                <a:cxn ang="0">
                  <a:pos x="286" y="51"/>
                </a:cxn>
                <a:cxn ang="0">
                  <a:pos x="279" y="107"/>
                </a:cxn>
                <a:cxn ang="0">
                  <a:pos x="234" y="277"/>
                </a:cxn>
                <a:cxn ang="0">
                  <a:pos x="137" y="571"/>
                </a:cxn>
                <a:cxn ang="0">
                  <a:pos x="0" y="960"/>
                </a:cxn>
                <a:cxn ang="0">
                  <a:pos x="40" y="1005"/>
                </a:cxn>
                <a:cxn ang="0">
                  <a:pos x="102" y="1098"/>
                </a:cxn>
                <a:cxn ang="0">
                  <a:pos x="215" y="1307"/>
                </a:cxn>
                <a:cxn ang="0">
                  <a:pos x="340" y="1545"/>
                </a:cxn>
                <a:cxn ang="0">
                  <a:pos x="420" y="1687"/>
                </a:cxn>
                <a:cxn ang="0">
                  <a:pos x="507" y="1814"/>
                </a:cxn>
                <a:cxn ang="0">
                  <a:pos x="601" y="1920"/>
                </a:cxn>
                <a:cxn ang="0">
                  <a:pos x="649" y="1962"/>
                </a:cxn>
                <a:cxn ang="0">
                  <a:pos x="699" y="1995"/>
                </a:cxn>
                <a:cxn ang="0">
                  <a:pos x="750" y="2019"/>
                </a:cxn>
                <a:cxn ang="0">
                  <a:pos x="803" y="2032"/>
                </a:cxn>
                <a:cxn ang="0">
                  <a:pos x="859" y="2032"/>
                </a:cxn>
              </a:cxnLst>
              <a:rect l="0" t="0" r="r" b="b"/>
              <a:pathLst>
                <a:path w="890" h="2033">
                  <a:moveTo>
                    <a:pt x="878" y="2029"/>
                  </a:moveTo>
                  <a:lnTo>
                    <a:pt x="878" y="2029"/>
                  </a:lnTo>
                  <a:lnTo>
                    <a:pt x="883" y="2003"/>
                  </a:lnTo>
                  <a:lnTo>
                    <a:pt x="886" y="1974"/>
                  </a:lnTo>
                  <a:lnTo>
                    <a:pt x="889" y="1942"/>
                  </a:lnTo>
                  <a:lnTo>
                    <a:pt x="890" y="1906"/>
                  </a:lnTo>
                  <a:lnTo>
                    <a:pt x="890" y="1867"/>
                  </a:lnTo>
                  <a:lnTo>
                    <a:pt x="889" y="1825"/>
                  </a:lnTo>
                  <a:lnTo>
                    <a:pt x="888" y="1782"/>
                  </a:lnTo>
                  <a:lnTo>
                    <a:pt x="884" y="1736"/>
                  </a:lnTo>
                  <a:lnTo>
                    <a:pt x="879" y="1687"/>
                  </a:lnTo>
                  <a:lnTo>
                    <a:pt x="873" y="1637"/>
                  </a:lnTo>
                  <a:lnTo>
                    <a:pt x="865" y="1588"/>
                  </a:lnTo>
                  <a:lnTo>
                    <a:pt x="857" y="1535"/>
                  </a:lnTo>
                  <a:lnTo>
                    <a:pt x="847" y="1483"/>
                  </a:lnTo>
                  <a:lnTo>
                    <a:pt x="835" y="1430"/>
                  </a:lnTo>
                  <a:lnTo>
                    <a:pt x="823" y="1378"/>
                  </a:lnTo>
                  <a:lnTo>
                    <a:pt x="808" y="1325"/>
                  </a:lnTo>
                  <a:lnTo>
                    <a:pt x="793" y="1273"/>
                  </a:lnTo>
                  <a:lnTo>
                    <a:pt x="776" y="1222"/>
                  </a:lnTo>
                  <a:lnTo>
                    <a:pt x="756" y="1172"/>
                  </a:lnTo>
                  <a:lnTo>
                    <a:pt x="736" y="1123"/>
                  </a:lnTo>
                  <a:lnTo>
                    <a:pt x="714" y="1077"/>
                  </a:lnTo>
                  <a:lnTo>
                    <a:pt x="690" y="1031"/>
                  </a:lnTo>
                  <a:lnTo>
                    <a:pt x="665" y="988"/>
                  </a:lnTo>
                  <a:lnTo>
                    <a:pt x="639" y="949"/>
                  </a:lnTo>
                  <a:lnTo>
                    <a:pt x="624" y="929"/>
                  </a:lnTo>
                  <a:lnTo>
                    <a:pt x="611" y="911"/>
                  </a:lnTo>
                  <a:lnTo>
                    <a:pt x="596" y="894"/>
                  </a:lnTo>
                  <a:lnTo>
                    <a:pt x="579" y="877"/>
                  </a:lnTo>
                  <a:lnTo>
                    <a:pt x="565" y="862"/>
                  </a:lnTo>
                  <a:lnTo>
                    <a:pt x="548" y="847"/>
                  </a:lnTo>
                  <a:lnTo>
                    <a:pt x="531" y="833"/>
                  </a:lnTo>
                  <a:lnTo>
                    <a:pt x="515" y="819"/>
                  </a:lnTo>
                  <a:lnTo>
                    <a:pt x="497" y="807"/>
                  </a:lnTo>
                  <a:lnTo>
                    <a:pt x="479" y="797"/>
                  </a:lnTo>
                  <a:lnTo>
                    <a:pt x="460" y="787"/>
                  </a:lnTo>
                  <a:lnTo>
                    <a:pt x="441" y="778"/>
                  </a:lnTo>
                  <a:lnTo>
                    <a:pt x="423" y="771"/>
                  </a:lnTo>
                  <a:lnTo>
                    <a:pt x="403" y="765"/>
                  </a:lnTo>
                  <a:lnTo>
                    <a:pt x="383" y="760"/>
                  </a:lnTo>
                  <a:lnTo>
                    <a:pt x="362" y="755"/>
                  </a:lnTo>
                  <a:lnTo>
                    <a:pt x="362" y="755"/>
                  </a:lnTo>
                  <a:lnTo>
                    <a:pt x="386" y="717"/>
                  </a:lnTo>
                  <a:lnTo>
                    <a:pt x="408" y="678"/>
                  </a:lnTo>
                  <a:lnTo>
                    <a:pt x="428" y="637"/>
                  </a:lnTo>
                  <a:lnTo>
                    <a:pt x="446" y="594"/>
                  </a:lnTo>
                  <a:lnTo>
                    <a:pt x="464" y="552"/>
                  </a:lnTo>
                  <a:lnTo>
                    <a:pt x="478" y="511"/>
                  </a:lnTo>
                  <a:lnTo>
                    <a:pt x="491" y="470"/>
                  </a:lnTo>
                  <a:lnTo>
                    <a:pt x="501" y="430"/>
                  </a:lnTo>
                  <a:lnTo>
                    <a:pt x="510" y="392"/>
                  </a:lnTo>
                  <a:lnTo>
                    <a:pt x="516" y="356"/>
                  </a:lnTo>
                  <a:lnTo>
                    <a:pt x="520" y="323"/>
                  </a:lnTo>
                  <a:lnTo>
                    <a:pt x="522" y="294"/>
                  </a:lnTo>
                  <a:lnTo>
                    <a:pt x="521" y="267"/>
                  </a:lnTo>
                  <a:lnTo>
                    <a:pt x="520" y="256"/>
                  </a:lnTo>
                  <a:lnTo>
                    <a:pt x="519" y="246"/>
                  </a:lnTo>
                  <a:lnTo>
                    <a:pt x="516" y="236"/>
                  </a:lnTo>
                  <a:lnTo>
                    <a:pt x="514" y="229"/>
                  </a:lnTo>
                  <a:lnTo>
                    <a:pt x="510" y="223"/>
                  </a:lnTo>
                  <a:lnTo>
                    <a:pt x="505" y="218"/>
                  </a:lnTo>
                  <a:lnTo>
                    <a:pt x="505" y="218"/>
                  </a:lnTo>
                  <a:lnTo>
                    <a:pt x="535" y="214"/>
                  </a:lnTo>
                  <a:lnTo>
                    <a:pt x="563" y="210"/>
                  </a:lnTo>
                  <a:lnTo>
                    <a:pt x="592" y="204"/>
                  </a:lnTo>
                  <a:lnTo>
                    <a:pt x="620" y="197"/>
                  </a:lnTo>
                  <a:lnTo>
                    <a:pt x="650" y="188"/>
                  </a:lnTo>
                  <a:lnTo>
                    <a:pt x="681" y="177"/>
                  </a:lnTo>
                  <a:lnTo>
                    <a:pt x="752" y="153"/>
                  </a:lnTo>
                  <a:lnTo>
                    <a:pt x="752" y="153"/>
                  </a:lnTo>
                  <a:lnTo>
                    <a:pt x="736" y="133"/>
                  </a:lnTo>
                  <a:lnTo>
                    <a:pt x="721" y="114"/>
                  </a:lnTo>
                  <a:lnTo>
                    <a:pt x="705" y="97"/>
                  </a:lnTo>
                  <a:lnTo>
                    <a:pt x="688" y="82"/>
                  </a:lnTo>
                  <a:lnTo>
                    <a:pt x="671" y="68"/>
                  </a:lnTo>
                  <a:lnTo>
                    <a:pt x="655" y="56"/>
                  </a:lnTo>
                  <a:lnTo>
                    <a:pt x="638" y="45"/>
                  </a:lnTo>
                  <a:lnTo>
                    <a:pt x="620" y="36"/>
                  </a:lnTo>
                  <a:lnTo>
                    <a:pt x="603" y="27"/>
                  </a:lnTo>
                  <a:lnTo>
                    <a:pt x="587" y="21"/>
                  </a:lnTo>
                  <a:lnTo>
                    <a:pt x="569" y="15"/>
                  </a:lnTo>
                  <a:lnTo>
                    <a:pt x="552" y="10"/>
                  </a:lnTo>
                  <a:lnTo>
                    <a:pt x="535" y="6"/>
                  </a:lnTo>
                  <a:lnTo>
                    <a:pt x="519" y="4"/>
                  </a:lnTo>
                  <a:lnTo>
                    <a:pt x="501" y="1"/>
                  </a:lnTo>
                  <a:lnTo>
                    <a:pt x="485" y="0"/>
                  </a:lnTo>
                  <a:lnTo>
                    <a:pt x="453" y="0"/>
                  </a:lnTo>
                  <a:lnTo>
                    <a:pt x="422" y="1"/>
                  </a:lnTo>
                  <a:lnTo>
                    <a:pt x="392" y="5"/>
                  </a:lnTo>
                  <a:lnTo>
                    <a:pt x="364" y="9"/>
                  </a:lnTo>
                  <a:lnTo>
                    <a:pt x="316" y="18"/>
                  </a:lnTo>
                  <a:lnTo>
                    <a:pt x="296" y="21"/>
                  </a:lnTo>
                  <a:lnTo>
                    <a:pt x="280" y="22"/>
                  </a:lnTo>
                  <a:lnTo>
                    <a:pt x="280" y="22"/>
                  </a:lnTo>
                  <a:lnTo>
                    <a:pt x="281" y="26"/>
                  </a:lnTo>
                  <a:lnTo>
                    <a:pt x="284" y="29"/>
                  </a:lnTo>
                  <a:lnTo>
                    <a:pt x="285" y="39"/>
                  </a:lnTo>
                  <a:lnTo>
                    <a:pt x="286" y="51"/>
                  </a:lnTo>
                  <a:lnTo>
                    <a:pt x="285" y="67"/>
                  </a:lnTo>
                  <a:lnTo>
                    <a:pt x="282" y="86"/>
                  </a:lnTo>
                  <a:lnTo>
                    <a:pt x="279" y="107"/>
                  </a:lnTo>
                  <a:lnTo>
                    <a:pt x="267" y="156"/>
                  </a:lnTo>
                  <a:lnTo>
                    <a:pt x="253" y="213"/>
                  </a:lnTo>
                  <a:lnTo>
                    <a:pt x="234" y="277"/>
                  </a:lnTo>
                  <a:lnTo>
                    <a:pt x="213" y="346"/>
                  </a:lnTo>
                  <a:lnTo>
                    <a:pt x="189" y="419"/>
                  </a:lnTo>
                  <a:lnTo>
                    <a:pt x="137" y="571"/>
                  </a:lnTo>
                  <a:lnTo>
                    <a:pt x="85" y="719"/>
                  </a:lnTo>
                  <a:lnTo>
                    <a:pt x="38" y="853"/>
                  </a:lnTo>
                  <a:lnTo>
                    <a:pt x="0" y="960"/>
                  </a:lnTo>
                  <a:lnTo>
                    <a:pt x="0" y="960"/>
                  </a:lnTo>
                  <a:lnTo>
                    <a:pt x="20" y="980"/>
                  </a:lnTo>
                  <a:lnTo>
                    <a:pt x="40" y="1005"/>
                  </a:lnTo>
                  <a:lnTo>
                    <a:pt x="60" y="1032"/>
                  </a:lnTo>
                  <a:lnTo>
                    <a:pt x="81" y="1063"/>
                  </a:lnTo>
                  <a:lnTo>
                    <a:pt x="102" y="1098"/>
                  </a:lnTo>
                  <a:lnTo>
                    <a:pt x="123" y="1135"/>
                  </a:lnTo>
                  <a:lnTo>
                    <a:pt x="168" y="1217"/>
                  </a:lnTo>
                  <a:lnTo>
                    <a:pt x="215" y="1307"/>
                  </a:lnTo>
                  <a:lnTo>
                    <a:pt x="264" y="1401"/>
                  </a:lnTo>
                  <a:lnTo>
                    <a:pt x="313" y="1498"/>
                  </a:lnTo>
                  <a:lnTo>
                    <a:pt x="340" y="1545"/>
                  </a:lnTo>
                  <a:lnTo>
                    <a:pt x="366" y="1594"/>
                  </a:lnTo>
                  <a:lnTo>
                    <a:pt x="393" y="1641"/>
                  </a:lnTo>
                  <a:lnTo>
                    <a:pt x="420" y="1687"/>
                  </a:lnTo>
                  <a:lnTo>
                    <a:pt x="449" y="1731"/>
                  </a:lnTo>
                  <a:lnTo>
                    <a:pt x="478" y="1774"/>
                  </a:lnTo>
                  <a:lnTo>
                    <a:pt x="507" y="1814"/>
                  </a:lnTo>
                  <a:lnTo>
                    <a:pt x="537" y="1852"/>
                  </a:lnTo>
                  <a:lnTo>
                    <a:pt x="568" y="1887"/>
                  </a:lnTo>
                  <a:lnTo>
                    <a:pt x="601" y="1920"/>
                  </a:lnTo>
                  <a:lnTo>
                    <a:pt x="615" y="1935"/>
                  </a:lnTo>
                  <a:lnTo>
                    <a:pt x="632" y="1949"/>
                  </a:lnTo>
                  <a:lnTo>
                    <a:pt x="649" y="1962"/>
                  </a:lnTo>
                  <a:lnTo>
                    <a:pt x="665" y="1974"/>
                  </a:lnTo>
                  <a:lnTo>
                    <a:pt x="681" y="1986"/>
                  </a:lnTo>
                  <a:lnTo>
                    <a:pt x="699" y="1995"/>
                  </a:lnTo>
                  <a:lnTo>
                    <a:pt x="716" y="2004"/>
                  </a:lnTo>
                  <a:lnTo>
                    <a:pt x="732" y="2012"/>
                  </a:lnTo>
                  <a:lnTo>
                    <a:pt x="750" y="2019"/>
                  </a:lnTo>
                  <a:lnTo>
                    <a:pt x="768" y="2024"/>
                  </a:lnTo>
                  <a:lnTo>
                    <a:pt x="786" y="2028"/>
                  </a:lnTo>
                  <a:lnTo>
                    <a:pt x="803" y="2032"/>
                  </a:lnTo>
                  <a:lnTo>
                    <a:pt x="822" y="2033"/>
                  </a:lnTo>
                  <a:lnTo>
                    <a:pt x="840" y="2033"/>
                  </a:lnTo>
                  <a:lnTo>
                    <a:pt x="859" y="2032"/>
                  </a:lnTo>
                  <a:lnTo>
                    <a:pt x="878" y="2029"/>
                  </a:lnTo>
                  <a:lnTo>
                    <a:pt x="878" y="20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8" name="Freeform 55">
              <a:extLst>
                <a:ext uri="{FF2B5EF4-FFF2-40B4-BE49-F238E27FC236}">
                  <a16:creationId xmlns:a16="http://schemas.microsoft.com/office/drawing/2014/main" id="{8E5D9F06-15F6-4D34-A856-D3835B63ACAB}"/>
                </a:ext>
              </a:extLst>
            </p:cNvPr>
            <p:cNvSpPr>
              <a:spLocks/>
            </p:cNvSpPr>
            <p:nvPr/>
          </p:nvSpPr>
          <p:spPr bwMode="auto">
            <a:xfrm>
              <a:off x="1046163" y="3867150"/>
              <a:ext cx="139700" cy="53975"/>
            </a:xfrm>
            <a:custGeom>
              <a:avLst/>
              <a:gdLst/>
              <a:ahLst/>
              <a:cxnLst>
                <a:cxn ang="0">
                  <a:pos x="0" y="0"/>
                </a:cxn>
                <a:cxn ang="0">
                  <a:pos x="0" y="0"/>
                </a:cxn>
                <a:cxn ang="0">
                  <a:pos x="29" y="20"/>
                </a:cxn>
                <a:cxn ang="0">
                  <a:pos x="56" y="36"/>
                </a:cxn>
                <a:cxn ang="0">
                  <a:pos x="85" y="49"/>
                </a:cxn>
                <a:cxn ang="0">
                  <a:pos x="113" y="60"/>
                </a:cxn>
                <a:cxn ang="0">
                  <a:pos x="146" y="70"/>
                </a:cxn>
                <a:cxn ang="0">
                  <a:pos x="181" y="79"/>
                </a:cxn>
                <a:cxn ang="0">
                  <a:pos x="219" y="86"/>
                </a:cxn>
                <a:cxn ang="0">
                  <a:pos x="264" y="94"/>
                </a:cxn>
                <a:cxn ang="0">
                  <a:pos x="264" y="94"/>
                </a:cxn>
                <a:cxn ang="0">
                  <a:pos x="250" y="96"/>
                </a:cxn>
                <a:cxn ang="0">
                  <a:pos x="235" y="99"/>
                </a:cxn>
                <a:cxn ang="0">
                  <a:pos x="220" y="100"/>
                </a:cxn>
                <a:cxn ang="0">
                  <a:pos x="205" y="101"/>
                </a:cxn>
                <a:cxn ang="0">
                  <a:pos x="188" y="100"/>
                </a:cxn>
                <a:cxn ang="0">
                  <a:pos x="172" y="99"/>
                </a:cxn>
                <a:cxn ang="0">
                  <a:pos x="155" y="96"/>
                </a:cxn>
                <a:cxn ang="0">
                  <a:pos x="137" y="91"/>
                </a:cxn>
                <a:cxn ang="0">
                  <a:pos x="120" y="86"/>
                </a:cxn>
                <a:cxn ang="0">
                  <a:pos x="102" y="79"/>
                </a:cxn>
                <a:cxn ang="0">
                  <a:pos x="85" y="70"/>
                </a:cxn>
                <a:cxn ang="0">
                  <a:pos x="68" y="60"/>
                </a:cxn>
                <a:cxn ang="0">
                  <a:pos x="50" y="49"/>
                </a:cxn>
                <a:cxn ang="0">
                  <a:pos x="34" y="34"/>
                </a:cxn>
                <a:cxn ang="0">
                  <a:pos x="17" y="19"/>
                </a:cxn>
                <a:cxn ang="0">
                  <a:pos x="0" y="0"/>
                </a:cxn>
                <a:cxn ang="0">
                  <a:pos x="0" y="0"/>
                </a:cxn>
              </a:cxnLst>
              <a:rect l="0" t="0" r="r" b="b"/>
              <a:pathLst>
                <a:path w="264" h="101">
                  <a:moveTo>
                    <a:pt x="0" y="0"/>
                  </a:moveTo>
                  <a:lnTo>
                    <a:pt x="0" y="0"/>
                  </a:lnTo>
                  <a:lnTo>
                    <a:pt x="29" y="20"/>
                  </a:lnTo>
                  <a:lnTo>
                    <a:pt x="56" y="36"/>
                  </a:lnTo>
                  <a:lnTo>
                    <a:pt x="85" y="49"/>
                  </a:lnTo>
                  <a:lnTo>
                    <a:pt x="113" y="60"/>
                  </a:lnTo>
                  <a:lnTo>
                    <a:pt x="146" y="70"/>
                  </a:lnTo>
                  <a:lnTo>
                    <a:pt x="181" y="79"/>
                  </a:lnTo>
                  <a:lnTo>
                    <a:pt x="219" y="86"/>
                  </a:lnTo>
                  <a:lnTo>
                    <a:pt x="264" y="94"/>
                  </a:lnTo>
                  <a:lnTo>
                    <a:pt x="264" y="94"/>
                  </a:lnTo>
                  <a:lnTo>
                    <a:pt x="250" y="96"/>
                  </a:lnTo>
                  <a:lnTo>
                    <a:pt x="235" y="99"/>
                  </a:lnTo>
                  <a:lnTo>
                    <a:pt x="220" y="100"/>
                  </a:lnTo>
                  <a:lnTo>
                    <a:pt x="205" y="101"/>
                  </a:lnTo>
                  <a:lnTo>
                    <a:pt x="188" y="100"/>
                  </a:lnTo>
                  <a:lnTo>
                    <a:pt x="172" y="99"/>
                  </a:lnTo>
                  <a:lnTo>
                    <a:pt x="155" y="96"/>
                  </a:lnTo>
                  <a:lnTo>
                    <a:pt x="137" y="91"/>
                  </a:lnTo>
                  <a:lnTo>
                    <a:pt x="120" y="86"/>
                  </a:lnTo>
                  <a:lnTo>
                    <a:pt x="102" y="79"/>
                  </a:lnTo>
                  <a:lnTo>
                    <a:pt x="85" y="70"/>
                  </a:lnTo>
                  <a:lnTo>
                    <a:pt x="68" y="60"/>
                  </a:lnTo>
                  <a:lnTo>
                    <a:pt x="50" y="49"/>
                  </a:lnTo>
                  <a:lnTo>
                    <a:pt x="34" y="34"/>
                  </a:lnTo>
                  <a:lnTo>
                    <a:pt x="17" y="19"/>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19" name="Freeform 56">
              <a:extLst>
                <a:ext uri="{FF2B5EF4-FFF2-40B4-BE49-F238E27FC236}">
                  <a16:creationId xmlns:a16="http://schemas.microsoft.com/office/drawing/2014/main" id="{6C2872D0-64D8-4384-904A-2FB587125DEC}"/>
                </a:ext>
              </a:extLst>
            </p:cNvPr>
            <p:cNvSpPr>
              <a:spLocks/>
            </p:cNvSpPr>
            <p:nvPr/>
          </p:nvSpPr>
          <p:spPr bwMode="auto">
            <a:xfrm>
              <a:off x="871538" y="4167188"/>
              <a:ext cx="241300" cy="38100"/>
            </a:xfrm>
            <a:custGeom>
              <a:avLst/>
              <a:gdLst/>
              <a:ahLst/>
              <a:cxnLst>
                <a:cxn ang="0">
                  <a:pos x="0" y="72"/>
                </a:cxn>
                <a:cxn ang="0">
                  <a:pos x="0" y="72"/>
                </a:cxn>
                <a:cxn ang="0">
                  <a:pos x="26" y="64"/>
                </a:cxn>
                <a:cxn ang="0">
                  <a:pos x="53" y="56"/>
                </a:cxn>
                <a:cxn ang="0">
                  <a:pos x="78" y="51"/>
                </a:cxn>
                <a:cxn ang="0">
                  <a:pos x="104" y="46"/>
                </a:cxn>
                <a:cxn ang="0">
                  <a:pos x="129" y="43"/>
                </a:cxn>
                <a:cxn ang="0">
                  <a:pos x="154" y="40"/>
                </a:cxn>
                <a:cxn ang="0">
                  <a:pos x="180" y="39"/>
                </a:cxn>
                <a:cxn ang="0">
                  <a:pos x="206" y="38"/>
                </a:cxn>
                <a:cxn ang="0">
                  <a:pos x="232" y="38"/>
                </a:cxn>
                <a:cxn ang="0">
                  <a:pos x="260" y="39"/>
                </a:cxn>
                <a:cxn ang="0">
                  <a:pos x="288" y="41"/>
                </a:cxn>
                <a:cxn ang="0">
                  <a:pos x="319" y="45"/>
                </a:cxn>
                <a:cxn ang="0">
                  <a:pos x="384" y="53"/>
                </a:cxn>
                <a:cxn ang="0">
                  <a:pos x="456" y="64"/>
                </a:cxn>
                <a:cxn ang="0">
                  <a:pos x="456" y="64"/>
                </a:cxn>
                <a:cxn ang="0">
                  <a:pos x="436" y="53"/>
                </a:cxn>
                <a:cxn ang="0">
                  <a:pos x="415" y="41"/>
                </a:cxn>
                <a:cxn ang="0">
                  <a:pos x="393" y="31"/>
                </a:cxn>
                <a:cxn ang="0">
                  <a:pos x="368" y="23"/>
                </a:cxn>
                <a:cxn ang="0">
                  <a:pos x="343" y="14"/>
                </a:cxn>
                <a:cxn ang="0">
                  <a:pos x="315" y="8"/>
                </a:cxn>
                <a:cxn ang="0">
                  <a:pos x="288" y="4"/>
                </a:cxn>
                <a:cxn ang="0">
                  <a:pos x="258" y="2"/>
                </a:cxn>
                <a:cxn ang="0">
                  <a:pos x="228" y="0"/>
                </a:cxn>
                <a:cxn ang="0">
                  <a:pos x="197" y="3"/>
                </a:cxn>
                <a:cxn ang="0">
                  <a:pos x="166" y="7"/>
                </a:cxn>
                <a:cxn ang="0">
                  <a:pos x="134" y="14"/>
                </a:cxn>
                <a:cxn ang="0">
                  <a:pos x="100" y="24"/>
                </a:cxn>
                <a:cxn ang="0">
                  <a:pos x="67" y="36"/>
                </a:cxn>
                <a:cxn ang="0">
                  <a:pos x="33" y="53"/>
                </a:cxn>
                <a:cxn ang="0">
                  <a:pos x="0" y="72"/>
                </a:cxn>
                <a:cxn ang="0">
                  <a:pos x="0" y="72"/>
                </a:cxn>
              </a:cxnLst>
              <a:rect l="0" t="0" r="r" b="b"/>
              <a:pathLst>
                <a:path w="456" h="72">
                  <a:moveTo>
                    <a:pt x="0" y="72"/>
                  </a:moveTo>
                  <a:lnTo>
                    <a:pt x="0" y="72"/>
                  </a:lnTo>
                  <a:lnTo>
                    <a:pt x="26" y="64"/>
                  </a:lnTo>
                  <a:lnTo>
                    <a:pt x="53" y="56"/>
                  </a:lnTo>
                  <a:lnTo>
                    <a:pt x="78" y="51"/>
                  </a:lnTo>
                  <a:lnTo>
                    <a:pt x="104" y="46"/>
                  </a:lnTo>
                  <a:lnTo>
                    <a:pt x="129" y="43"/>
                  </a:lnTo>
                  <a:lnTo>
                    <a:pt x="154" y="40"/>
                  </a:lnTo>
                  <a:lnTo>
                    <a:pt x="180" y="39"/>
                  </a:lnTo>
                  <a:lnTo>
                    <a:pt x="206" y="38"/>
                  </a:lnTo>
                  <a:lnTo>
                    <a:pt x="232" y="38"/>
                  </a:lnTo>
                  <a:lnTo>
                    <a:pt x="260" y="39"/>
                  </a:lnTo>
                  <a:lnTo>
                    <a:pt x="288" y="41"/>
                  </a:lnTo>
                  <a:lnTo>
                    <a:pt x="319" y="45"/>
                  </a:lnTo>
                  <a:lnTo>
                    <a:pt x="384" y="53"/>
                  </a:lnTo>
                  <a:lnTo>
                    <a:pt x="456" y="64"/>
                  </a:lnTo>
                  <a:lnTo>
                    <a:pt x="456" y="64"/>
                  </a:lnTo>
                  <a:lnTo>
                    <a:pt x="436" y="53"/>
                  </a:lnTo>
                  <a:lnTo>
                    <a:pt x="415" y="41"/>
                  </a:lnTo>
                  <a:lnTo>
                    <a:pt x="393" y="31"/>
                  </a:lnTo>
                  <a:lnTo>
                    <a:pt x="368" y="23"/>
                  </a:lnTo>
                  <a:lnTo>
                    <a:pt x="343" y="14"/>
                  </a:lnTo>
                  <a:lnTo>
                    <a:pt x="315" y="8"/>
                  </a:lnTo>
                  <a:lnTo>
                    <a:pt x="288" y="4"/>
                  </a:lnTo>
                  <a:lnTo>
                    <a:pt x="258" y="2"/>
                  </a:lnTo>
                  <a:lnTo>
                    <a:pt x="228" y="0"/>
                  </a:lnTo>
                  <a:lnTo>
                    <a:pt x="197" y="3"/>
                  </a:lnTo>
                  <a:lnTo>
                    <a:pt x="166" y="7"/>
                  </a:lnTo>
                  <a:lnTo>
                    <a:pt x="134" y="14"/>
                  </a:lnTo>
                  <a:lnTo>
                    <a:pt x="100" y="24"/>
                  </a:lnTo>
                  <a:lnTo>
                    <a:pt x="67" y="36"/>
                  </a:lnTo>
                  <a:lnTo>
                    <a:pt x="33" y="53"/>
                  </a:lnTo>
                  <a:lnTo>
                    <a:pt x="0" y="72"/>
                  </a:lnTo>
                  <a:lnTo>
                    <a:pt x="0" y="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20" name="Freeform 57">
              <a:extLst>
                <a:ext uri="{FF2B5EF4-FFF2-40B4-BE49-F238E27FC236}">
                  <a16:creationId xmlns:a16="http://schemas.microsoft.com/office/drawing/2014/main" id="{B1D17C65-6050-4D49-B2EF-5355BC8F2BE0}"/>
                </a:ext>
              </a:extLst>
            </p:cNvPr>
            <p:cNvSpPr>
              <a:spLocks/>
            </p:cNvSpPr>
            <p:nvPr/>
          </p:nvSpPr>
          <p:spPr bwMode="auto">
            <a:xfrm>
              <a:off x="890588" y="4198938"/>
              <a:ext cx="222250" cy="98425"/>
            </a:xfrm>
            <a:custGeom>
              <a:avLst/>
              <a:gdLst/>
              <a:ahLst/>
              <a:cxnLst>
                <a:cxn ang="0">
                  <a:pos x="0" y="187"/>
                </a:cxn>
                <a:cxn ang="0">
                  <a:pos x="0" y="187"/>
                </a:cxn>
                <a:cxn ang="0">
                  <a:pos x="22" y="170"/>
                </a:cxn>
                <a:cxn ang="0">
                  <a:pos x="44" y="153"/>
                </a:cxn>
                <a:cxn ang="0">
                  <a:pos x="66" y="138"/>
                </a:cxn>
                <a:cxn ang="0">
                  <a:pos x="87" y="124"/>
                </a:cxn>
                <a:cxn ang="0">
                  <a:pos x="109" y="110"/>
                </a:cxn>
                <a:cxn ang="0">
                  <a:pos x="131" y="98"/>
                </a:cxn>
                <a:cxn ang="0">
                  <a:pos x="154" y="87"/>
                </a:cxn>
                <a:cxn ang="0">
                  <a:pos x="178" y="77"/>
                </a:cxn>
                <a:cxn ang="0">
                  <a:pos x="203" y="67"/>
                </a:cxn>
                <a:cxn ang="0">
                  <a:pos x="229" y="57"/>
                </a:cxn>
                <a:cxn ang="0">
                  <a:pos x="256" y="48"/>
                </a:cxn>
                <a:cxn ang="0">
                  <a:pos x="285" y="40"/>
                </a:cxn>
                <a:cxn ang="0">
                  <a:pos x="348" y="22"/>
                </a:cxn>
                <a:cxn ang="0">
                  <a:pos x="419" y="5"/>
                </a:cxn>
                <a:cxn ang="0">
                  <a:pos x="419" y="5"/>
                </a:cxn>
                <a:cxn ang="0">
                  <a:pos x="397" y="2"/>
                </a:cxn>
                <a:cxn ang="0">
                  <a:pos x="372" y="0"/>
                </a:cxn>
                <a:cxn ang="0">
                  <a:pos x="347" y="0"/>
                </a:cxn>
                <a:cxn ang="0">
                  <a:pos x="322" y="0"/>
                </a:cxn>
                <a:cxn ang="0">
                  <a:pos x="295" y="3"/>
                </a:cxn>
                <a:cxn ang="0">
                  <a:pos x="267" y="7"/>
                </a:cxn>
                <a:cxn ang="0">
                  <a:pos x="240" y="15"/>
                </a:cxn>
                <a:cxn ang="0">
                  <a:pos x="213" y="23"/>
                </a:cxn>
                <a:cxn ang="0">
                  <a:pos x="185" y="35"/>
                </a:cxn>
                <a:cxn ang="0">
                  <a:pos x="157" y="47"/>
                </a:cxn>
                <a:cxn ang="0">
                  <a:pos x="129" y="63"/>
                </a:cxn>
                <a:cxn ang="0">
                  <a:pos x="102" y="82"/>
                </a:cxn>
                <a:cxn ang="0">
                  <a:pos x="76" y="104"/>
                </a:cxn>
                <a:cxn ang="0">
                  <a:pos x="50" y="129"/>
                </a:cxn>
                <a:cxn ang="0">
                  <a:pos x="25" y="156"/>
                </a:cxn>
                <a:cxn ang="0">
                  <a:pos x="0" y="187"/>
                </a:cxn>
                <a:cxn ang="0">
                  <a:pos x="0" y="187"/>
                </a:cxn>
              </a:cxnLst>
              <a:rect l="0" t="0" r="r" b="b"/>
              <a:pathLst>
                <a:path w="419" h="187">
                  <a:moveTo>
                    <a:pt x="0" y="187"/>
                  </a:moveTo>
                  <a:lnTo>
                    <a:pt x="0" y="187"/>
                  </a:lnTo>
                  <a:lnTo>
                    <a:pt x="22" y="170"/>
                  </a:lnTo>
                  <a:lnTo>
                    <a:pt x="44" y="153"/>
                  </a:lnTo>
                  <a:lnTo>
                    <a:pt x="66" y="138"/>
                  </a:lnTo>
                  <a:lnTo>
                    <a:pt x="87" y="124"/>
                  </a:lnTo>
                  <a:lnTo>
                    <a:pt x="109" y="110"/>
                  </a:lnTo>
                  <a:lnTo>
                    <a:pt x="131" y="98"/>
                  </a:lnTo>
                  <a:lnTo>
                    <a:pt x="154" y="87"/>
                  </a:lnTo>
                  <a:lnTo>
                    <a:pt x="178" y="77"/>
                  </a:lnTo>
                  <a:lnTo>
                    <a:pt x="203" y="67"/>
                  </a:lnTo>
                  <a:lnTo>
                    <a:pt x="229" y="57"/>
                  </a:lnTo>
                  <a:lnTo>
                    <a:pt x="256" y="48"/>
                  </a:lnTo>
                  <a:lnTo>
                    <a:pt x="285" y="40"/>
                  </a:lnTo>
                  <a:lnTo>
                    <a:pt x="348" y="22"/>
                  </a:lnTo>
                  <a:lnTo>
                    <a:pt x="419" y="5"/>
                  </a:lnTo>
                  <a:lnTo>
                    <a:pt x="419" y="5"/>
                  </a:lnTo>
                  <a:lnTo>
                    <a:pt x="397" y="2"/>
                  </a:lnTo>
                  <a:lnTo>
                    <a:pt x="372" y="0"/>
                  </a:lnTo>
                  <a:lnTo>
                    <a:pt x="347" y="0"/>
                  </a:lnTo>
                  <a:lnTo>
                    <a:pt x="322" y="0"/>
                  </a:lnTo>
                  <a:lnTo>
                    <a:pt x="295" y="3"/>
                  </a:lnTo>
                  <a:lnTo>
                    <a:pt x="267" y="7"/>
                  </a:lnTo>
                  <a:lnTo>
                    <a:pt x="240" y="15"/>
                  </a:lnTo>
                  <a:lnTo>
                    <a:pt x="213" y="23"/>
                  </a:lnTo>
                  <a:lnTo>
                    <a:pt x="185" y="35"/>
                  </a:lnTo>
                  <a:lnTo>
                    <a:pt x="157" y="47"/>
                  </a:lnTo>
                  <a:lnTo>
                    <a:pt x="129" y="63"/>
                  </a:lnTo>
                  <a:lnTo>
                    <a:pt x="102" y="82"/>
                  </a:lnTo>
                  <a:lnTo>
                    <a:pt x="76" y="104"/>
                  </a:lnTo>
                  <a:lnTo>
                    <a:pt x="50" y="129"/>
                  </a:lnTo>
                  <a:lnTo>
                    <a:pt x="25" y="156"/>
                  </a:lnTo>
                  <a:lnTo>
                    <a:pt x="0" y="187"/>
                  </a:lnTo>
                  <a:lnTo>
                    <a:pt x="0" y="1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grpSp>
      <p:sp>
        <p:nvSpPr>
          <p:cNvPr id="121" name="Freeform 58">
            <a:extLst>
              <a:ext uri="{FF2B5EF4-FFF2-40B4-BE49-F238E27FC236}">
                <a16:creationId xmlns:a16="http://schemas.microsoft.com/office/drawing/2014/main" id="{AE8BE90A-D07C-44D8-B038-A5C94C908165}"/>
              </a:ext>
            </a:extLst>
          </p:cNvPr>
          <p:cNvSpPr>
            <a:spLocks/>
          </p:cNvSpPr>
          <p:nvPr/>
        </p:nvSpPr>
        <p:spPr bwMode="auto">
          <a:xfrm>
            <a:off x="2798054" y="5753529"/>
            <a:ext cx="792793" cy="692387"/>
          </a:xfrm>
          <a:custGeom>
            <a:avLst/>
            <a:gdLst/>
            <a:ahLst/>
            <a:cxnLst>
              <a:cxn ang="0">
                <a:pos x="1078" y="138"/>
              </a:cxn>
              <a:cxn ang="0">
                <a:pos x="1087" y="152"/>
              </a:cxn>
              <a:cxn ang="0">
                <a:pos x="1103" y="181"/>
              </a:cxn>
              <a:cxn ang="0">
                <a:pos x="1115" y="209"/>
              </a:cxn>
              <a:cxn ang="0">
                <a:pos x="1125" y="240"/>
              </a:cxn>
              <a:cxn ang="0">
                <a:pos x="1131" y="270"/>
              </a:cxn>
              <a:cxn ang="0">
                <a:pos x="1135" y="301"/>
              </a:cxn>
              <a:cxn ang="0">
                <a:pos x="1135" y="348"/>
              </a:cxn>
              <a:cxn ang="0">
                <a:pos x="1124" y="409"/>
              </a:cxn>
              <a:cxn ang="0">
                <a:pos x="1109" y="453"/>
              </a:cxn>
              <a:cxn ang="0">
                <a:pos x="1095" y="482"/>
              </a:cxn>
              <a:cxn ang="0">
                <a:pos x="1078" y="508"/>
              </a:cxn>
              <a:cxn ang="0">
                <a:pos x="1059" y="532"/>
              </a:cxn>
              <a:cxn ang="0">
                <a:pos x="1037" y="556"/>
              </a:cxn>
              <a:cxn ang="0">
                <a:pos x="1012" y="577"/>
              </a:cxn>
              <a:cxn ang="0">
                <a:pos x="507" y="934"/>
              </a:cxn>
              <a:cxn ang="0">
                <a:pos x="494" y="944"/>
              </a:cxn>
              <a:cxn ang="0">
                <a:pos x="465" y="959"/>
              </a:cxn>
              <a:cxn ang="0">
                <a:pos x="435" y="973"/>
              </a:cxn>
              <a:cxn ang="0">
                <a:pos x="405" y="981"/>
              </a:cxn>
              <a:cxn ang="0">
                <a:pos x="374" y="989"/>
              </a:cxn>
              <a:cxn ang="0">
                <a:pos x="343" y="992"/>
              </a:cxn>
              <a:cxn ang="0">
                <a:pos x="297" y="991"/>
              </a:cxn>
              <a:cxn ang="0">
                <a:pos x="236" y="981"/>
              </a:cxn>
              <a:cxn ang="0">
                <a:pos x="192" y="965"/>
              </a:cxn>
              <a:cxn ang="0">
                <a:pos x="164" y="951"/>
              </a:cxn>
              <a:cxn ang="0">
                <a:pos x="138" y="935"/>
              </a:cxn>
              <a:cxn ang="0">
                <a:pos x="112" y="915"/>
              </a:cxn>
              <a:cxn ang="0">
                <a:pos x="88" y="893"/>
              </a:cxn>
              <a:cxn ang="0">
                <a:pos x="67" y="869"/>
              </a:cxn>
              <a:cxn ang="0">
                <a:pos x="57" y="856"/>
              </a:cxn>
              <a:cxn ang="0">
                <a:pos x="49" y="842"/>
              </a:cxn>
              <a:cxn ang="0">
                <a:pos x="33" y="813"/>
              </a:cxn>
              <a:cxn ang="0">
                <a:pos x="20" y="784"/>
              </a:cxn>
              <a:cxn ang="0">
                <a:pos x="10" y="754"/>
              </a:cxn>
              <a:cxn ang="0">
                <a:pos x="4" y="723"/>
              </a:cxn>
              <a:cxn ang="0">
                <a:pos x="0" y="692"/>
              </a:cxn>
              <a:cxn ang="0">
                <a:pos x="0" y="646"/>
              </a:cxn>
              <a:cxn ang="0">
                <a:pos x="11" y="585"/>
              </a:cxn>
              <a:cxn ang="0">
                <a:pos x="28" y="541"/>
              </a:cxn>
              <a:cxn ang="0">
                <a:pos x="41" y="513"/>
              </a:cxn>
              <a:cxn ang="0">
                <a:pos x="57" y="486"/>
              </a:cxn>
              <a:cxn ang="0">
                <a:pos x="77" y="462"/>
              </a:cxn>
              <a:cxn ang="0">
                <a:pos x="98" y="438"/>
              </a:cxn>
              <a:cxn ang="0">
                <a:pos x="123" y="416"/>
              </a:cxn>
              <a:cxn ang="0">
                <a:pos x="629" y="59"/>
              </a:cxn>
              <a:cxn ang="0">
                <a:pos x="643" y="50"/>
              </a:cxn>
              <a:cxn ang="0">
                <a:pos x="670" y="34"/>
              </a:cxn>
              <a:cxn ang="0">
                <a:pos x="700" y="22"/>
              </a:cxn>
              <a:cxn ang="0">
                <a:pos x="730" y="12"/>
              </a:cxn>
              <a:cxn ang="0">
                <a:pos x="761" y="5"/>
              </a:cxn>
              <a:cxn ang="0">
                <a:pos x="792" y="2"/>
              </a:cxn>
              <a:cxn ang="0">
                <a:pos x="839" y="2"/>
              </a:cxn>
              <a:cxn ang="0">
                <a:pos x="900" y="13"/>
              </a:cxn>
              <a:cxn ang="0">
                <a:pos x="944" y="28"/>
              </a:cxn>
              <a:cxn ang="0">
                <a:pos x="971" y="41"/>
              </a:cxn>
              <a:cxn ang="0">
                <a:pos x="998" y="59"/>
              </a:cxn>
              <a:cxn ang="0">
                <a:pos x="1023" y="77"/>
              </a:cxn>
              <a:cxn ang="0">
                <a:pos x="1047" y="100"/>
              </a:cxn>
              <a:cxn ang="0">
                <a:pos x="1068" y="125"/>
              </a:cxn>
              <a:cxn ang="0">
                <a:pos x="1078" y="138"/>
              </a:cxn>
            </a:cxnLst>
            <a:rect l="0" t="0" r="r" b="b"/>
            <a:pathLst>
              <a:path w="1136" h="992">
                <a:moveTo>
                  <a:pt x="1078" y="138"/>
                </a:moveTo>
                <a:lnTo>
                  <a:pt x="1078" y="138"/>
                </a:lnTo>
                <a:lnTo>
                  <a:pt x="1078" y="138"/>
                </a:lnTo>
                <a:lnTo>
                  <a:pt x="1087" y="152"/>
                </a:lnTo>
                <a:lnTo>
                  <a:pt x="1095" y="166"/>
                </a:lnTo>
                <a:lnTo>
                  <a:pt x="1103" y="181"/>
                </a:lnTo>
                <a:lnTo>
                  <a:pt x="1110" y="194"/>
                </a:lnTo>
                <a:lnTo>
                  <a:pt x="1115" y="209"/>
                </a:lnTo>
                <a:lnTo>
                  <a:pt x="1121" y="224"/>
                </a:lnTo>
                <a:lnTo>
                  <a:pt x="1125" y="240"/>
                </a:lnTo>
                <a:lnTo>
                  <a:pt x="1129" y="255"/>
                </a:lnTo>
                <a:lnTo>
                  <a:pt x="1131" y="270"/>
                </a:lnTo>
                <a:lnTo>
                  <a:pt x="1134" y="286"/>
                </a:lnTo>
                <a:lnTo>
                  <a:pt x="1135" y="301"/>
                </a:lnTo>
                <a:lnTo>
                  <a:pt x="1136" y="317"/>
                </a:lnTo>
                <a:lnTo>
                  <a:pt x="1135" y="348"/>
                </a:lnTo>
                <a:lnTo>
                  <a:pt x="1131" y="378"/>
                </a:lnTo>
                <a:lnTo>
                  <a:pt x="1124" y="409"/>
                </a:lnTo>
                <a:lnTo>
                  <a:pt x="1115" y="438"/>
                </a:lnTo>
                <a:lnTo>
                  <a:pt x="1109" y="453"/>
                </a:lnTo>
                <a:lnTo>
                  <a:pt x="1101" y="467"/>
                </a:lnTo>
                <a:lnTo>
                  <a:pt x="1095" y="482"/>
                </a:lnTo>
                <a:lnTo>
                  <a:pt x="1087" y="494"/>
                </a:lnTo>
                <a:lnTo>
                  <a:pt x="1078" y="508"/>
                </a:lnTo>
                <a:lnTo>
                  <a:pt x="1069" y="520"/>
                </a:lnTo>
                <a:lnTo>
                  <a:pt x="1059" y="532"/>
                </a:lnTo>
                <a:lnTo>
                  <a:pt x="1048" y="545"/>
                </a:lnTo>
                <a:lnTo>
                  <a:pt x="1037" y="556"/>
                </a:lnTo>
                <a:lnTo>
                  <a:pt x="1024" y="567"/>
                </a:lnTo>
                <a:lnTo>
                  <a:pt x="1012" y="577"/>
                </a:lnTo>
                <a:lnTo>
                  <a:pt x="1000" y="587"/>
                </a:lnTo>
                <a:lnTo>
                  <a:pt x="507" y="934"/>
                </a:lnTo>
                <a:lnTo>
                  <a:pt x="507" y="934"/>
                </a:lnTo>
                <a:lnTo>
                  <a:pt x="494" y="944"/>
                </a:lnTo>
                <a:lnTo>
                  <a:pt x="479" y="951"/>
                </a:lnTo>
                <a:lnTo>
                  <a:pt x="465" y="959"/>
                </a:lnTo>
                <a:lnTo>
                  <a:pt x="450" y="966"/>
                </a:lnTo>
                <a:lnTo>
                  <a:pt x="435" y="973"/>
                </a:lnTo>
                <a:lnTo>
                  <a:pt x="420" y="978"/>
                </a:lnTo>
                <a:lnTo>
                  <a:pt x="405" y="981"/>
                </a:lnTo>
                <a:lnTo>
                  <a:pt x="390" y="985"/>
                </a:lnTo>
                <a:lnTo>
                  <a:pt x="374" y="989"/>
                </a:lnTo>
                <a:lnTo>
                  <a:pt x="359" y="990"/>
                </a:lnTo>
                <a:lnTo>
                  <a:pt x="343" y="992"/>
                </a:lnTo>
                <a:lnTo>
                  <a:pt x="328" y="992"/>
                </a:lnTo>
                <a:lnTo>
                  <a:pt x="297" y="991"/>
                </a:lnTo>
                <a:lnTo>
                  <a:pt x="266" y="988"/>
                </a:lnTo>
                <a:lnTo>
                  <a:pt x="236" y="981"/>
                </a:lnTo>
                <a:lnTo>
                  <a:pt x="207" y="971"/>
                </a:lnTo>
                <a:lnTo>
                  <a:pt x="192" y="965"/>
                </a:lnTo>
                <a:lnTo>
                  <a:pt x="178" y="959"/>
                </a:lnTo>
                <a:lnTo>
                  <a:pt x="164" y="951"/>
                </a:lnTo>
                <a:lnTo>
                  <a:pt x="151" y="944"/>
                </a:lnTo>
                <a:lnTo>
                  <a:pt x="138" y="935"/>
                </a:lnTo>
                <a:lnTo>
                  <a:pt x="125" y="925"/>
                </a:lnTo>
                <a:lnTo>
                  <a:pt x="112" y="915"/>
                </a:lnTo>
                <a:lnTo>
                  <a:pt x="101" y="905"/>
                </a:lnTo>
                <a:lnTo>
                  <a:pt x="88" y="893"/>
                </a:lnTo>
                <a:lnTo>
                  <a:pt x="79" y="882"/>
                </a:lnTo>
                <a:lnTo>
                  <a:pt x="67" y="869"/>
                </a:lnTo>
                <a:lnTo>
                  <a:pt x="57" y="856"/>
                </a:lnTo>
                <a:lnTo>
                  <a:pt x="57" y="856"/>
                </a:lnTo>
                <a:lnTo>
                  <a:pt x="57" y="856"/>
                </a:lnTo>
                <a:lnTo>
                  <a:pt x="49" y="842"/>
                </a:lnTo>
                <a:lnTo>
                  <a:pt x="40" y="828"/>
                </a:lnTo>
                <a:lnTo>
                  <a:pt x="33" y="813"/>
                </a:lnTo>
                <a:lnTo>
                  <a:pt x="26" y="799"/>
                </a:lnTo>
                <a:lnTo>
                  <a:pt x="20" y="784"/>
                </a:lnTo>
                <a:lnTo>
                  <a:pt x="15" y="769"/>
                </a:lnTo>
                <a:lnTo>
                  <a:pt x="10" y="754"/>
                </a:lnTo>
                <a:lnTo>
                  <a:pt x="6" y="739"/>
                </a:lnTo>
                <a:lnTo>
                  <a:pt x="4" y="723"/>
                </a:lnTo>
                <a:lnTo>
                  <a:pt x="1" y="708"/>
                </a:lnTo>
                <a:lnTo>
                  <a:pt x="0" y="692"/>
                </a:lnTo>
                <a:lnTo>
                  <a:pt x="0" y="677"/>
                </a:lnTo>
                <a:lnTo>
                  <a:pt x="0" y="646"/>
                </a:lnTo>
                <a:lnTo>
                  <a:pt x="5" y="615"/>
                </a:lnTo>
                <a:lnTo>
                  <a:pt x="11" y="585"/>
                </a:lnTo>
                <a:lnTo>
                  <a:pt x="21" y="555"/>
                </a:lnTo>
                <a:lnTo>
                  <a:pt x="28" y="541"/>
                </a:lnTo>
                <a:lnTo>
                  <a:pt x="34" y="526"/>
                </a:lnTo>
                <a:lnTo>
                  <a:pt x="41" y="513"/>
                </a:lnTo>
                <a:lnTo>
                  <a:pt x="49" y="499"/>
                </a:lnTo>
                <a:lnTo>
                  <a:pt x="57" y="486"/>
                </a:lnTo>
                <a:lnTo>
                  <a:pt x="67" y="473"/>
                </a:lnTo>
                <a:lnTo>
                  <a:pt x="77" y="462"/>
                </a:lnTo>
                <a:lnTo>
                  <a:pt x="87" y="449"/>
                </a:lnTo>
                <a:lnTo>
                  <a:pt x="98" y="438"/>
                </a:lnTo>
                <a:lnTo>
                  <a:pt x="111" y="427"/>
                </a:lnTo>
                <a:lnTo>
                  <a:pt x="123" y="416"/>
                </a:lnTo>
                <a:lnTo>
                  <a:pt x="137" y="407"/>
                </a:lnTo>
                <a:lnTo>
                  <a:pt x="629" y="59"/>
                </a:lnTo>
                <a:lnTo>
                  <a:pt x="629" y="59"/>
                </a:lnTo>
                <a:lnTo>
                  <a:pt x="643" y="50"/>
                </a:lnTo>
                <a:lnTo>
                  <a:pt x="656" y="41"/>
                </a:lnTo>
                <a:lnTo>
                  <a:pt x="670" y="34"/>
                </a:lnTo>
                <a:lnTo>
                  <a:pt x="685" y="28"/>
                </a:lnTo>
                <a:lnTo>
                  <a:pt x="700" y="22"/>
                </a:lnTo>
                <a:lnTo>
                  <a:pt x="715" y="17"/>
                </a:lnTo>
                <a:lnTo>
                  <a:pt x="730" y="12"/>
                </a:lnTo>
                <a:lnTo>
                  <a:pt x="746" y="8"/>
                </a:lnTo>
                <a:lnTo>
                  <a:pt x="761" y="5"/>
                </a:lnTo>
                <a:lnTo>
                  <a:pt x="777" y="3"/>
                </a:lnTo>
                <a:lnTo>
                  <a:pt x="792" y="2"/>
                </a:lnTo>
                <a:lnTo>
                  <a:pt x="808" y="0"/>
                </a:lnTo>
                <a:lnTo>
                  <a:pt x="839" y="2"/>
                </a:lnTo>
                <a:lnTo>
                  <a:pt x="869" y="5"/>
                </a:lnTo>
                <a:lnTo>
                  <a:pt x="900" y="13"/>
                </a:lnTo>
                <a:lnTo>
                  <a:pt x="929" y="23"/>
                </a:lnTo>
                <a:lnTo>
                  <a:pt x="944" y="28"/>
                </a:lnTo>
                <a:lnTo>
                  <a:pt x="957" y="35"/>
                </a:lnTo>
                <a:lnTo>
                  <a:pt x="971" y="41"/>
                </a:lnTo>
                <a:lnTo>
                  <a:pt x="985" y="50"/>
                </a:lnTo>
                <a:lnTo>
                  <a:pt x="998" y="59"/>
                </a:lnTo>
                <a:lnTo>
                  <a:pt x="1011" y="68"/>
                </a:lnTo>
                <a:lnTo>
                  <a:pt x="1023" y="77"/>
                </a:lnTo>
                <a:lnTo>
                  <a:pt x="1036" y="89"/>
                </a:lnTo>
                <a:lnTo>
                  <a:pt x="1047" y="100"/>
                </a:lnTo>
                <a:lnTo>
                  <a:pt x="1058" y="112"/>
                </a:lnTo>
                <a:lnTo>
                  <a:pt x="1068" y="125"/>
                </a:lnTo>
                <a:lnTo>
                  <a:pt x="1078" y="138"/>
                </a:lnTo>
                <a:lnTo>
                  <a:pt x="1078" y="138"/>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22" name="Freeform 59">
            <a:extLst>
              <a:ext uri="{FF2B5EF4-FFF2-40B4-BE49-F238E27FC236}">
                <a16:creationId xmlns:a16="http://schemas.microsoft.com/office/drawing/2014/main" id="{91013FED-3B52-46DA-AE47-E715B2A8EAA8}"/>
              </a:ext>
            </a:extLst>
          </p:cNvPr>
          <p:cNvSpPr>
            <a:spLocks/>
          </p:cNvSpPr>
          <p:nvPr/>
        </p:nvSpPr>
        <p:spPr bwMode="auto">
          <a:xfrm>
            <a:off x="2844074" y="5991995"/>
            <a:ext cx="412085" cy="403719"/>
          </a:xfrm>
          <a:custGeom>
            <a:avLst/>
            <a:gdLst/>
            <a:ahLst/>
            <a:cxnLst>
              <a:cxn ang="0">
                <a:pos x="543" y="115"/>
              </a:cxn>
              <a:cxn ang="0">
                <a:pos x="558" y="140"/>
              </a:cxn>
              <a:cxn ang="0">
                <a:pos x="580" y="190"/>
              </a:cxn>
              <a:cxn ang="0">
                <a:pos x="591" y="242"/>
              </a:cxn>
              <a:cxn ang="0">
                <a:pos x="591" y="294"/>
              </a:cxn>
              <a:cxn ang="0">
                <a:pos x="583" y="347"/>
              </a:cxn>
              <a:cxn ang="0">
                <a:pos x="564" y="395"/>
              </a:cxn>
              <a:cxn ang="0">
                <a:pos x="536" y="441"/>
              </a:cxn>
              <a:cxn ang="0">
                <a:pos x="498" y="480"/>
              </a:cxn>
              <a:cxn ang="0">
                <a:pos x="431" y="529"/>
              </a:cxn>
              <a:cxn ang="0">
                <a:pos x="408" y="544"/>
              </a:cxn>
              <a:cxn ang="0">
                <a:pos x="358" y="567"/>
              </a:cxn>
              <a:cxn ang="0">
                <a:pos x="306" y="577"/>
              </a:cxn>
              <a:cxn ang="0">
                <a:pos x="252" y="578"/>
              </a:cxn>
              <a:cxn ang="0">
                <a:pos x="201" y="569"/>
              </a:cxn>
              <a:cxn ang="0">
                <a:pos x="151" y="551"/>
              </a:cxn>
              <a:cxn ang="0">
                <a:pos x="107" y="522"/>
              </a:cxn>
              <a:cxn ang="0">
                <a:pos x="67" y="485"/>
              </a:cxn>
              <a:cxn ang="0">
                <a:pos x="50" y="462"/>
              </a:cxn>
              <a:cxn ang="0">
                <a:pos x="35" y="439"/>
              </a:cxn>
              <a:cxn ang="0">
                <a:pos x="14" y="389"/>
              </a:cxn>
              <a:cxn ang="0">
                <a:pos x="2" y="338"/>
              </a:cxn>
              <a:cxn ang="0">
                <a:pos x="1" y="284"/>
              </a:cxn>
              <a:cxn ang="0">
                <a:pos x="10" y="234"/>
              </a:cxn>
              <a:cxn ang="0">
                <a:pos x="28" y="184"/>
              </a:cxn>
              <a:cxn ang="0">
                <a:pos x="57" y="139"/>
              </a:cxn>
              <a:cxn ang="0">
                <a:pos x="94" y="99"/>
              </a:cxn>
              <a:cxn ang="0">
                <a:pos x="163" y="50"/>
              </a:cxn>
              <a:cxn ang="0">
                <a:pos x="186" y="35"/>
              </a:cxn>
              <a:cxn ang="0">
                <a:pos x="236" y="12"/>
              </a:cxn>
              <a:cxn ang="0">
                <a:pos x="288" y="1"/>
              </a:cxn>
              <a:cxn ang="0">
                <a:pos x="340" y="1"/>
              </a:cxn>
              <a:cxn ang="0">
                <a:pos x="393" y="10"/>
              </a:cxn>
              <a:cxn ang="0">
                <a:pos x="441" y="28"/>
              </a:cxn>
              <a:cxn ang="0">
                <a:pos x="487" y="57"/>
              </a:cxn>
              <a:cxn ang="0">
                <a:pos x="527" y="94"/>
              </a:cxn>
              <a:cxn ang="0">
                <a:pos x="543" y="115"/>
              </a:cxn>
            </a:cxnLst>
            <a:rect l="0" t="0" r="r" b="b"/>
            <a:pathLst>
              <a:path w="593" h="579">
                <a:moveTo>
                  <a:pt x="543" y="115"/>
                </a:moveTo>
                <a:lnTo>
                  <a:pt x="543" y="115"/>
                </a:lnTo>
                <a:lnTo>
                  <a:pt x="543" y="115"/>
                </a:lnTo>
                <a:lnTo>
                  <a:pt x="558" y="140"/>
                </a:lnTo>
                <a:lnTo>
                  <a:pt x="570" y="164"/>
                </a:lnTo>
                <a:lnTo>
                  <a:pt x="580" y="190"/>
                </a:lnTo>
                <a:lnTo>
                  <a:pt x="587" y="215"/>
                </a:lnTo>
                <a:lnTo>
                  <a:pt x="591" y="242"/>
                </a:lnTo>
                <a:lnTo>
                  <a:pt x="593" y="268"/>
                </a:lnTo>
                <a:lnTo>
                  <a:pt x="591" y="294"/>
                </a:lnTo>
                <a:lnTo>
                  <a:pt x="589" y="321"/>
                </a:lnTo>
                <a:lnTo>
                  <a:pt x="583" y="347"/>
                </a:lnTo>
                <a:lnTo>
                  <a:pt x="574" y="372"/>
                </a:lnTo>
                <a:lnTo>
                  <a:pt x="564" y="395"/>
                </a:lnTo>
                <a:lnTo>
                  <a:pt x="552" y="419"/>
                </a:lnTo>
                <a:lnTo>
                  <a:pt x="536" y="441"/>
                </a:lnTo>
                <a:lnTo>
                  <a:pt x="518" y="461"/>
                </a:lnTo>
                <a:lnTo>
                  <a:pt x="498" y="480"/>
                </a:lnTo>
                <a:lnTo>
                  <a:pt x="477" y="497"/>
                </a:lnTo>
                <a:lnTo>
                  <a:pt x="431" y="529"/>
                </a:lnTo>
                <a:lnTo>
                  <a:pt x="431" y="529"/>
                </a:lnTo>
                <a:lnTo>
                  <a:pt x="408" y="544"/>
                </a:lnTo>
                <a:lnTo>
                  <a:pt x="383" y="557"/>
                </a:lnTo>
                <a:lnTo>
                  <a:pt x="358" y="567"/>
                </a:lnTo>
                <a:lnTo>
                  <a:pt x="332" y="573"/>
                </a:lnTo>
                <a:lnTo>
                  <a:pt x="306" y="577"/>
                </a:lnTo>
                <a:lnTo>
                  <a:pt x="278" y="579"/>
                </a:lnTo>
                <a:lnTo>
                  <a:pt x="252" y="578"/>
                </a:lnTo>
                <a:lnTo>
                  <a:pt x="226" y="575"/>
                </a:lnTo>
                <a:lnTo>
                  <a:pt x="201" y="569"/>
                </a:lnTo>
                <a:lnTo>
                  <a:pt x="175" y="560"/>
                </a:lnTo>
                <a:lnTo>
                  <a:pt x="151" y="551"/>
                </a:lnTo>
                <a:lnTo>
                  <a:pt x="128" y="537"/>
                </a:lnTo>
                <a:lnTo>
                  <a:pt x="107" y="522"/>
                </a:lnTo>
                <a:lnTo>
                  <a:pt x="86" y="505"/>
                </a:lnTo>
                <a:lnTo>
                  <a:pt x="67" y="485"/>
                </a:lnTo>
                <a:lnTo>
                  <a:pt x="50" y="462"/>
                </a:lnTo>
                <a:lnTo>
                  <a:pt x="50" y="462"/>
                </a:lnTo>
                <a:lnTo>
                  <a:pt x="50" y="462"/>
                </a:lnTo>
                <a:lnTo>
                  <a:pt x="35" y="439"/>
                </a:lnTo>
                <a:lnTo>
                  <a:pt x="22" y="415"/>
                </a:lnTo>
                <a:lnTo>
                  <a:pt x="14" y="389"/>
                </a:lnTo>
                <a:lnTo>
                  <a:pt x="6" y="364"/>
                </a:lnTo>
                <a:lnTo>
                  <a:pt x="2" y="338"/>
                </a:lnTo>
                <a:lnTo>
                  <a:pt x="0" y="311"/>
                </a:lnTo>
                <a:lnTo>
                  <a:pt x="1" y="284"/>
                </a:lnTo>
                <a:lnTo>
                  <a:pt x="5" y="258"/>
                </a:lnTo>
                <a:lnTo>
                  <a:pt x="10" y="234"/>
                </a:lnTo>
                <a:lnTo>
                  <a:pt x="18" y="207"/>
                </a:lnTo>
                <a:lnTo>
                  <a:pt x="28" y="184"/>
                </a:lnTo>
                <a:lnTo>
                  <a:pt x="42" y="160"/>
                </a:lnTo>
                <a:lnTo>
                  <a:pt x="57" y="139"/>
                </a:lnTo>
                <a:lnTo>
                  <a:pt x="74" y="118"/>
                </a:lnTo>
                <a:lnTo>
                  <a:pt x="94" y="99"/>
                </a:lnTo>
                <a:lnTo>
                  <a:pt x="117" y="82"/>
                </a:lnTo>
                <a:lnTo>
                  <a:pt x="163" y="50"/>
                </a:lnTo>
                <a:lnTo>
                  <a:pt x="163" y="50"/>
                </a:lnTo>
                <a:lnTo>
                  <a:pt x="186" y="35"/>
                </a:lnTo>
                <a:lnTo>
                  <a:pt x="211" y="22"/>
                </a:lnTo>
                <a:lnTo>
                  <a:pt x="236" y="12"/>
                </a:lnTo>
                <a:lnTo>
                  <a:pt x="262" y="6"/>
                </a:lnTo>
                <a:lnTo>
                  <a:pt x="288" y="1"/>
                </a:lnTo>
                <a:lnTo>
                  <a:pt x="314" y="0"/>
                </a:lnTo>
                <a:lnTo>
                  <a:pt x="340" y="1"/>
                </a:lnTo>
                <a:lnTo>
                  <a:pt x="367" y="4"/>
                </a:lnTo>
                <a:lnTo>
                  <a:pt x="393" y="10"/>
                </a:lnTo>
                <a:lnTo>
                  <a:pt x="417" y="18"/>
                </a:lnTo>
                <a:lnTo>
                  <a:pt x="441" y="28"/>
                </a:lnTo>
                <a:lnTo>
                  <a:pt x="465" y="42"/>
                </a:lnTo>
                <a:lnTo>
                  <a:pt x="487" y="57"/>
                </a:lnTo>
                <a:lnTo>
                  <a:pt x="507" y="74"/>
                </a:lnTo>
                <a:lnTo>
                  <a:pt x="527" y="94"/>
                </a:lnTo>
                <a:lnTo>
                  <a:pt x="543" y="115"/>
                </a:lnTo>
                <a:lnTo>
                  <a:pt x="543" y="115"/>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23" name="Freeform 60">
            <a:extLst>
              <a:ext uri="{FF2B5EF4-FFF2-40B4-BE49-F238E27FC236}">
                <a16:creationId xmlns:a16="http://schemas.microsoft.com/office/drawing/2014/main" id="{1C03C1F1-3463-4476-A9DF-81E4AEE429A6}"/>
              </a:ext>
            </a:extLst>
          </p:cNvPr>
          <p:cNvSpPr>
            <a:spLocks/>
          </p:cNvSpPr>
          <p:nvPr/>
        </p:nvSpPr>
        <p:spPr bwMode="auto">
          <a:xfrm>
            <a:off x="3053254" y="4860331"/>
            <a:ext cx="861823" cy="761416"/>
          </a:xfrm>
          <a:custGeom>
            <a:avLst/>
            <a:gdLst/>
            <a:ahLst/>
            <a:cxnLst>
              <a:cxn ang="0">
                <a:pos x="1167" y="160"/>
              </a:cxn>
              <a:cxn ang="0">
                <a:pos x="1197" y="209"/>
              </a:cxn>
              <a:cxn ang="0">
                <a:pos x="1218" y="260"/>
              </a:cxn>
              <a:cxn ang="0">
                <a:pos x="1230" y="314"/>
              </a:cxn>
              <a:cxn ang="0">
                <a:pos x="1235" y="367"/>
              </a:cxn>
              <a:cxn ang="0">
                <a:pos x="1232" y="422"/>
              </a:cxn>
              <a:cxn ang="0">
                <a:pos x="1222" y="474"/>
              </a:cxn>
              <a:cxn ang="0">
                <a:pos x="1203" y="525"/>
              </a:cxn>
              <a:cxn ang="0">
                <a:pos x="1178" y="574"/>
              </a:cxn>
              <a:cxn ang="0">
                <a:pos x="1146" y="618"/>
              </a:cxn>
              <a:cxn ang="0">
                <a:pos x="1106" y="658"/>
              </a:cxn>
              <a:cxn ang="0">
                <a:pos x="589" y="1025"/>
              </a:cxn>
              <a:cxn ang="0">
                <a:pos x="557" y="1045"/>
              </a:cxn>
              <a:cxn ang="0">
                <a:pos x="507" y="1068"/>
              </a:cxn>
              <a:cxn ang="0">
                <a:pos x="454" y="1084"/>
              </a:cxn>
              <a:cxn ang="0">
                <a:pos x="400" y="1092"/>
              </a:cxn>
              <a:cxn ang="0">
                <a:pos x="345" y="1092"/>
              </a:cxn>
              <a:cxn ang="0">
                <a:pos x="292" y="1083"/>
              </a:cxn>
              <a:cxn ang="0">
                <a:pos x="240" y="1068"/>
              </a:cxn>
              <a:cxn ang="0">
                <a:pos x="191" y="1045"/>
              </a:cxn>
              <a:cxn ang="0">
                <a:pos x="145" y="1015"/>
              </a:cxn>
              <a:cxn ang="0">
                <a:pos x="104" y="978"/>
              </a:cxn>
              <a:cxn ang="0">
                <a:pos x="67" y="934"/>
              </a:cxn>
              <a:cxn ang="0">
                <a:pos x="57" y="918"/>
              </a:cxn>
              <a:cxn ang="0">
                <a:pos x="31" y="868"/>
              </a:cxn>
              <a:cxn ang="0">
                <a:pos x="12" y="815"/>
              </a:cxn>
              <a:cxn ang="0">
                <a:pos x="2" y="761"/>
              </a:cxn>
              <a:cxn ang="0">
                <a:pos x="0" y="708"/>
              </a:cxn>
              <a:cxn ang="0">
                <a:pos x="6" y="654"/>
              </a:cxn>
              <a:cxn ang="0">
                <a:pos x="19" y="602"/>
              </a:cxn>
              <a:cxn ang="0">
                <a:pos x="40" y="551"/>
              </a:cxn>
              <a:cxn ang="0">
                <a:pos x="67" y="504"/>
              </a:cxn>
              <a:cxn ang="0">
                <a:pos x="102" y="462"/>
              </a:cxn>
              <a:cxn ang="0">
                <a:pos x="144" y="423"/>
              </a:cxn>
              <a:cxn ang="0">
                <a:pos x="646" y="69"/>
              </a:cxn>
              <a:cxn ang="0">
                <a:pos x="695" y="39"/>
              </a:cxn>
              <a:cxn ang="0">
                <a:pos x="746" y="18"/>
              </a:cxn>
              <a:cxn ang="0">
                <a:pos x="799" y="5"/>
              </a:cxn>
              <a:cxn ang="0">
                <a:pos x="854" y="0"/>
              </a:cxn>
              <a:cxn ang="0">
                <a:pos x="907" y="4"/>
              </a:cxn>
              <a:cxn ang="0">
                <a:pos x="961" y="14"/>
              </a:cxn>
              <a:cxn ang="0">
                <a:pos x="1012" y="33"/>
              </a:cxn>
              <a:cxn ang="0">
                <a:pos x="1060" y="58"/>
              </a:cxn>
              <a:cxn ang="0">
                <a:pos x="1104" y="90"/>
              </a:cxn>
              <a:cxn ang="0">
                <a:pos x="1143" y="130"/>
              </a:cxn>
              <a:cxn ang="0">
                <a:pos x="1167" y="160"/>
              </a:cxn>
            </a:cxnLst>
            <a:rect l="0" t="0" r="r" b="b"/>
            <a:pathLst>
              <a:path w="1235" h="1093">
                <a:moveTo>
                  <a:pt x="1167" y="160"/>
                </a:moveTo>
                <a:lnTo>
                  <a:pt x="1167" y="160"/>
                </a:lnTo>
                <a:lnTo>
                  <a:pt x="1167" y="160"/>
                </a:lnTo>
                <a:lnTo>
                  <a:pt x="1178" y="176"/>
                </a:lnTo>
                <a:lnTo>
                  <a:pt x="1188" y="192"/>
                </a:lnTo>
                <a:lnTo>
                  <a:pt x="1197" y="209"/>
                </a:lnTo>
                <a:lnTo>
                  <a:pt x="1204" y="225"/>
                </a:lnTo>
                <a:lnTo>
                  <a:pt x="1212" y="243"/>
                </a:lnTo>
                <a:lnTo>
                  <a:pt x="1218" y="260"/>
                </a:lnTo>
                <a:lnTo>
                  <a:pt x="1223" y="278"/>
                </a:lnTo>
                <a:lnTo>
                  <a:pt x="1227" y="296"/>
                </a:lnTo>
                <a:lnTo>
                  <a:pt x="1230" y="314"/>
                </a:lnTo>
                <a:lnTo>
                  <a:pt x="1233" y="331"/>
                </a:lnTo>
                <a:lnTo>
                  <a:pt x="1234" y="350"/>
                </a:lnTo>
                <a:lnTo>
                  <a:pt x="1235" y="367"/>
                </a:lnTo>
                <a:lnTo>
                  <a:pt x="1234" y="386"/>
                </a:lnTo>
                <a:lnTo>
                  <a:pt x="1234" y="403"/>
                </a:lnTo>
                <a:lnTo>
                  <a:pt x="1232" y="422"/>
                </a:lnTo>
                <a:lnTo>
                  <a:pt x="1229" y="439"/>
                </a:lnTo>
                <a:lnTo>
                  <a:pt x="1225" y="457"/>
                </a:lnTo>
                <a:lnTo>
                  <a:pt x="1222" y="474"/>
                </a:lnTo>
                <a:lnTo>
                  <a:pt x="1215" y="491"/>
                </a:lnTo>
                <a:lnTo>
                  <a:pt x="1210" y="509"/>
                </a:lnTo>
                <a:lnTo>
                  <a:pt x="1203" y="525"/>
                </a:lnTo>
                <a:lnTo>
                  <a:pt x="1196" y="542"/>
                </a:lnTo>
                <a:lnTo>
                  <a:pt x="1187" y="559"/>
                </a:lnTo>
                <a:lnTo>
                  <a:pt x="1178" y="574"/>
                </a:lnTo>
                <a:lnTo>
                  <a:pt x="1168" y="588"/>
                </a:lnTo>
                <a:lnTo>
                  <a:pt x="1157" y="603"/>
                </a:lnTo>
                <a:lnTo>
                  <a:pt x="1146" y="618"/>
                </a:lnTo>
                <a:lnTo>
                  <a:pt x="1133" y="632"/>
                </a:lnTo>
                <a:lnTo>
                  <a:pt x="1120" y="646"/>
                </a:lnTo>
                <a:lnTo>
                  <a:pt x="1106" y="658"/>
                </a:lnTo>
                <a:lnTo>
                  <a:pt x="1091" y="671"/>
                </a:lnTo>
                <a:lnTo>
                  <a:pt x="1076" y="682"/>
                </a:lnTo>
                <a:lnTo>
                  <a:pt x="589" y="1025"/>
                </a:lnTo>
                <a:lnTo>
                  <a:pt x="589" y="1025"/>
                </a:lnTo>
                <a:lnTo>
                  <a:pt x="573" y="1036"/>
                </a:lnTo>
                <a:lnTo>
                  <a:pt x="557" y="1045"/>
                </a:lnTo>
                <a:lnTo>
                  <a:pt x="541" y="1055"/>
                </a:lnTo>
                <a:lnTo>
                  <a:pt x="523" y="1062"/>
                </a:lnTo>
                <a:lnTo>
                  <a:pt x="507" y="1068"/>
                </a:lnTo>
                <a:lnTo>
                  <a:pt x="488" y="1075"/>
                </a:lnTo>
                <a:lnTo>
                  <a:pt x="471" y="1081"/>
                </a:lnTo>
                <a:lnTo>
                  <a:pt x="454" y="1084"/>
                </a:lnTo>
                <a:lnTo>
                  <a:pt x="436" y="1088"/>
                </a:lnTo>
                <a:lnTo>
                  <a:pt x="418" y="1091"/>
                </a:lnTo>
                <a:lnTo>
                  <a:pt x="400" y="1092"/>
                </a:lnTo>
                <a:lnTo>
                  <a:pt x="381" y="1093"/>
                </a:lnTo>
                <a:lnTo>
                  <a:pt x="364" y="1092"/>
                </a:lnTo>
                <a:lnTo>
                  <a:pt x="345" y="1092"/>
                </a:lnTo>
                <a:lnTo>
                  <a:pt x="328" y="1089"/>
                </a:lnTo>
                <a:lnTo>
                  <a:pt x="309" y="1087"/>
                </a:lnTo>
                <a:lnTo>
                  <a:pt x="292" y="1083"/>
                </a:lnTo>
                <a:lnTo>
                  <a:pt x="275" y="1080"/>
                </a:lnTo>
                <a:lnTo>
                  <a:pt x="257" y="1073"/>
                </a:lnTo>
                <a:lnTo>
                  <a:pt x="240" y="1068"/>
                </a:lnTo>
                <a:lnTo>
                  <a:pt x="224" y="1061"/>
                </a:lnTo>
                <a:lnTo>
                  <a:pt x="207" y="1053"/>
                </a:lnTo>
                <a:lnTo>
                  <a:pt x="191" y="1045"/>
                </a:lnTo>
                <a:lnTo>
                  <a:pt x="175" y="1036"/>
                </a:lnTo>
                <a:lnTo>
                  <a:pt x="160" y="1026"/>
                </a:lnTo>
                <a:lnTo>
                  <a:pt x="145" y="1015"/>
                </a:lnTo>
                <a:lnTo>
                  <a:pt x="130" y="1004"/>
                </a:lnTo>
                <a:lnTo>
                  <a:pt x="117" y="991"/>
                </a:lnTo>
                <a:lnTo>
                  <a:pt x="104" y="978"/>
                </a:lnTo>
                <a:lnTo>
                  <a:pt x="91" y="964"/>
                </a:lnTo>
                <a:lnTo>
                  <a:pt x="79" y="949"/>
                </a:lnTo>
                <a:lnTo>
                  <a:pt x="67" y="934"/>
                </a:lnTo>
                <a:lnTo>
                  <a:pt x="67" y="934"/>
                </a:lnTo>
                <a:lnTo>
                  <a:pt x="67" y="934"/>
                </a:lnTo>
                <a:lnTo>
                  <a:pt x="57" y="918"/>
                </a:lnTo>
                <a:lnTo>
                  <a:pt x="47" y="902"/>
                </a:lnTo>
                <a:lnTo>
                  <a:pt x="38" y="884"/>
                </a:lnTo>
                <a:lnTo>
                  <a:pt x="31" y="868"/>
                </a:lnTo>
                <a:lnTo>
                  <a:pt x="23" y="851"/>
                </a:lnTo>
                <a:lnTo>
                  <a:pt x="17" y="833"/>
                </a:lnTo>
                <a:lnTo>
                  <a:pt x="12" y="815"/>
                </a:lnTo>
                <a:lnTo>
                  <a:pt x="9" y="797"/>
                </a:lnTo>
                <a:lnTo>
                  <a:pt x="5" y="780"/>
                </a:lnTo>
                <a:lnTo>
                  <a:pt x="2" y="761"/>
                </a:lnTo>
                <a:lnTo>
                  <a:pt x="1" y="744"/>
                </a:lnTo>
                <a:lnTo>
                  <a:pt x="0" y="725"/>
                </a:lnTo>
                <a:lnTo>
                  <a:pt x="0" y="708"/>
                </a:lnTo>
                <a:lnTo>
                  <a:pt x="1" y="689"/>
                </a:lnTo>
                <a:lnTo>
                  <a:pt x="4" y="672"/>
                </a:lnTo>
                <a:lnTo>
                  <a:pt x="6" y="654"/>
                </a:lnTo>
                <a:lnTo>
                  <a:pt x="10" y="636"/>
                </a:lnTo>
                <a:lnTo>
                  <a:pt x="14" y="618"/>
                </a:lnTo>
                <a:lnTo>
                  <a:pt x="19" y="602"/>
                </a:lnTo>
                <a:lnTo>
                  <a:pt x="25" y="585"/>
                </a:lnTo>
                <a:lnTo>
                  <a:pt x="32" y="567"/>
                </a:lnTo>
                <a:lnTo>
                  <a:pt x="40" y="551"/>
                </a:lnTo>
                <a:lnTo>
                  <a:pt x="48" y="535"/>
                </a:lnTo>
                <a:lnTo>
                  <a:pt x="57" y="520"/>
                </a:lnTo>
                <a:lnTo>
                  <a:pt x="67" y="504"/>
                </a:lnTo>
                <a:lnTo>
                  <a:pt x="78" y="489"/>
                </a:lnTo>
                <a:lnTo>
                  <a:pt x="89" y="475"/>
                </a:lnTo>
                <a:lnTo>
                  <a:pt x="102" y="462"/>
                </a:lnTo>
                <a:lnTo>
                  <a:pt x="115" y="448"/>
                </a:lnTo>
                <a:lnTo>
                  <a:pt x="129" y="436"/>
                </a:lnTo>
                <a:lnTo>
                  <a:pt x="144" y="423"/>
                </a:lnTo>
                <a:lnTo>
                  <a:pt x="159" y="412"/>
                </a:lnTo>
                <a:lnTo>
                  <a:pt x="646" y="69"/>
                </a:lnTo>
                <a:lnTo>
                  <a:pt x="646" y="69"/>
                </a:lnTo>
                <a:lnTo>
                  <a:pt x="661" y="58"/>
                </a:lnTo>
                <a:lnTo>
                  <a:pt x="679" y="48"/>
                </a:lnTo>
                <a:lnTo>
                  <a:pt x="695" y="39"/>
                </a:lnTo>
                <a:lnTo>
                  <a:pt x="712" y="31"/>
                </a:lnTo>
                <a:lnTo>
                  <a:pt x="728" y="24"/>
                </a:lnTo>
                <a:lnTo>
                  <a:pt x="746" y="18"/>
                </a:lnTo>
                <a:lnTo>
                  <a:pt x="764" y="13"/>
                </a:lnTo>
                <a:lnTo>
                  <a:pt x="782" y="9"/>
                </a:lnTo>
                <a:lnTo>
                  <a:pt x="799" y="5"/>
                </a:lnTo>
                <a:lnTo>
                  <a:pt x="818" y="3"/>
                </a:lnTo>
                <a:lnTo>
                  <a:pt x="835" y="2"/>
                </a:lnTo>
                <a:lnTo>
                  <a:pt x="854" y="0"/>
                </a:lnTo>
                <a:lnTo>
                  <a:pt x="871" y="0"/>
                </a:lnTo>
                <a:lnTo>
                  <a:pt x="890" y="2"/>
                </a:lnTo>
                <a:lnTo>
                  <a:pt x="907" y="4"/>
                </a:lnTo>
                <a:lnTo>
                  <a:pt x="926" y="7"/>
                </a:lnTo>
                <a:lnTo>
                  <a:pt x="943" y="10"/>
                </a:lnTo>
                <a:lnTo>
                  <a:pt x="961" y="14"/>
                </a:lnTo>
                <a:lnTo>
                  <a:pt x="978" y="19"/>
                </a:lnTo>
                <a:lnTo>
                  <a:pt x="994" y="25"/>
                </a:lnTo>
                <a:lnTo>
                  <a:pt x="1012" y="33"/>
                </a:lnTo>
                <a:lnTo>
                  <a:pt x="1028" y="40"/>
                </a:lnTo>
                <a:lnTo>
                  <a:pt x="1044" y="49"/>
                </a:lnTo>
                <a:lnTo>
                  <a:pt x="1060" y="58"/>
                </a:lnTo>
                <a:lnTo>
                  <a:pt x="1075" y="68"/>
                </a:lnTo>
                <a:lnTo>
                  <a:pt x="1090" y="79"/>
                </a:lnTo>
                <a:lnTo>
                  <a:pt x="1104" y="90"/>
                </a:lnTo>
                <a:lnTo>
                  <a:pt x="1119" y="102"/>
                </a:lnTo>
                <a:lnTo>
                  <a:pt x="1131" y="116"/>
                </a:lnTo>
                <a:lnTo>
                  <a:pt x="1143" y="130"/>
                </a:lnTo>
                <a:lnTo>
                  <a:pt x="1156" y="145"/>
                </a:lnTo>
                <a:lnTo>
                  <a:pt x="1167" y="160"/>
                </a:lnTo>
                <a:lnTo>
                  <a:pt x="1167" y="160"/>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24" name="Freeform 61">
            <a:extLst>
              <a:ext uri="{FF2B5EF4-FFF2-40B4-BE49-F238E27FC236}">
                <a16:creationId xmlns:a16="http://schemas.microsoft.com/office/drawing/2014/main" id="{7139A6DC-C70D-4736-BEB0-C90AA19D70A3}"/>
              </a:ext>
            </a:extLst>
          </p:cNvPr>
          <p:cNvSpPr>
            <a:spLocks/>
          </p:cNvSpPr>
          <p:nvPr/>
        </p:nvSpPr>
        <p:spPr bwMode="auto">
          <a:xfrm>
            <a:off x="3097183" y="5130172"/>
            <a:ext cx="449739" cy="437187"/>
          </a:xfrm>
          <a:custGeom>
            <a:avLst/>
            <a:gdLst/>
            <a:ahLst/>
            <a:cxnLst>
              <a:cxn ang="0">
                <a:pos x="592" y="126"/>
              </a:cxn>
              <a:cxn ang="0">
                <a:pos x="601" y="138"/>
              </a:cxn>
              <a:cxn ang="0">
                <a:pos x="616" y="165"/>
              </a:cxn>
              <a:cxn ang="0">
                <a:pos x="632" y="206"/>
              </a:cxn>
              <a:cxn ang="0">
                <a:pos x="644" y="262"/>
              </a:cxn>
              <a:cxn ang="0">
                <a:pos x="644" y="320"/>
              </a:cxn>
              <a:cxn ang="0">
                <a:pos x="634" y="377"/>
              </a:cxn>
              <a:cxn ang="0">
                <a:pos x="614" y="430"/>
              </a:cxn>
              <a:cxn ang="0">
                <a:pos x="583" y="479"/>
              </a:cxn>
              <a:cxn ang="0">
                <a:pos x="555" y="512"/>
              </a:cxn>
              <a:cxn ang="0">
                <a:pos x="531" y="532"/>
              </a:cxn>
              <a:cxn ang="0">
                <a:pos x="469" y="576"/>
              </a:cxn>
              <a:cxn ang="0">
                <a:pos x="456" y="584"/>
              </a:cxn>
              <a:cxn ang="0">
                <a:pos x="430" y="599"/>
              </a:cxn>
              <a:cxn ang="0">
                <a:pos x="389" y="615"/>
              </a:cxn>
              <a:cxn ang="0">
                <a:pos x="332" y="628"/>
              </a:cxn>
              <a:cxn ang="0">
                <a:pos x="275" y="629"/>
              </a:cxn>
              <a:cxn ang="0">
                <a:pos x="219" y="619"/>
              </a:cxn>
              <a:cxn ang="0">
                <a:pos x="166" y="598"/>
              </a:cxn>
              <a:cxn ang="0">
                <a:pos x="116" y="568"/>
              </a:cxn>
              <a:cxn ang="0">
                <a:pos x="84" y="538"/>
              </a:cxn>
              <a:cxn ang="0">
                <a:pos x="64" y="516"/>
              </a:cxn>
              <a:cxn ang="0">
                <a:pos x="54" y="504"/>
              </a:cxn>
              <a:cxn ang="0">
                <a:pos x="46" y="491"/>
              </a:cxn>
              <a:cxn ang="0">
                <a:pos x="31" y="464"/>
              </a:cxn>
              <a:cxn ang="0">
                <a:pos x="15" y="424"/>
              </a:cxn>
              <a:cxn ang="0">
                <a:pos x="3" y="367"/>
              </a:cxn>
              <a:cxn ang="0">
                <a:pos x="2" y="310"/>
              </a:cxn>
              <a:cxn ang="0">
                <a:pos x="11" y="254"/>
              </a:cxn>
              <a:cxn ang="0">
                <a:pos x="31" y="200"/>
              </a:cxn>
              <a:cxn ang="0">
                <a:pos x="62" y="150"/>
              </a:cxn>
              <a:cxn ang="0">
                <a:pos x="92" y="117"/>
              </a:cxn>
              <a:cxn ang="0">
                <a:pos x="115" y="98"/>
              </a:cxn>
              <a:cxn ang="0">
                <a:pos x="177" y="54"/>
              </a:cxn>
              <a:cxn ang="0">
                <a:pos x="190" y="45"/>
              </a:cxn>
              <a:cxn ang="0">
                <a:pos x="217" y="30"/>
              </a:cxn>
              <a:cxn ang="0">
                <a:pos x="258" y="14"/>
              </a:cxn>
              <a:cxn ang="0">
                <a:pos x="313" y="1"/>
              </a:cxn>
              <a:cxn ang="0">
                <a:pos x="371" y="0"/>
              </a:cxn>
              <a:cxn ang="0">
                <a:pos x="428" y="10"/>
              </a:cxn>
              <a:cxn ang="0">
                <a:pos x="481" y="31"/>
              </a:cxn>
              <a:cxn ang="0">
                <a:pos x="530" y="61"/>
              </a:cxn>
              <a:cxn ang="0">
                <a:pos x="563" y="91"/>
              </a:cxn>
              <a:cxn ang="0">
                <a:pos x="583" y="113"/>
              </a:cxn>
              <a:cxn ang="0">
                <a:pos x="592" y="126"/>
              </a:cxn>
            </a:cxnLst>
            <a:rect l="0" t="0" r="r" b="b"/>
            <a:pathLst>
              <a:path w="645" h="629">
                <a:moveTo>
                  <a:pt x="592" y="126"/>
                </a:moveTo>
                <a:lnTo>
                  <a:pt x="592" y="126"/>
                </a:lnTo>
                <a:lnTo>
                  <a:pt x="592" y="126"/>
                </a:lnTo>
                <a:lnTo>
                  <a:pt x="601" y="138"/>
                </a:lnTo>
                <a:lnTo>
                  <a:pt x="608" y="152"/>
                </a:lnTo>
                <a:lnTo>
                  <a:pt x="616" y="165"/>
                </a:lnTo>
                <a:lnTo>
                  <a:pt x="622" y="178"/>
                </a:lnTo>
                <a:lnTo>
                  <a:pt x="632" y="206"/>
                </a:lnTo>
                <a:lnTo>
                  <a:pt x="639" y="234"/>
                </a:lnTo>
                <a:lnTo>
                  <a:pt x="644" y="262"/>
                </a:lnTo>
                <a:lnTo>
                  <a:pt x="645" y="291"/>
                </a:lnTo>
                <a:lnTo>
                  <a:pt x="644" y="320"/>
                </a:lnTo>
                <a:lnTo>
                  <a:pt x="640" y="348"/>
                </a:lnTo>
                <a:lnTo>
                  <a:pt x="634" y="377"/>
                </a:lnTo>
                <a:lnTo>
                  <a:pt x="625" y="404"/>
                </a:lnTo>
                <a:lnTo>
                  <a:pt x="614" y="430"/>
                </a:lnTo>
                <a:lnTo>
                  <a:pt x="601" y="455"/>
                </a:lnTo>
                <a:lnTo>
                  <a:pt x="583" y="479"/>
                </a:lnTo>
                <a:lnTo>
                  <a:pt x="565" y="501"/>
                </a:lnTo>
                <a:lnTo>
                  <a:pt x="555" y="512"/>
                </a:lnTo>
                <a:lnTo>
                  <a:pt x="543" y="522"/>
                </a:lnTo>
                <a:lnTo>
                  <a:pt x="531" y="532"/>
                </a:lnTo>
                <a:lnTo>
                  <a:pt x="520" y="541"/>
                </a:lnTo>
                <a:lnTo>
                  <a:pt x="469" y="576"/>
                </a:lnTo>
                <a:lnTo>
                  <a:pt x="469" y="576"/>
                </a:lnTo>
                <a:lnTo>
                  <a:pt x="456" y="584"/>
                </a:lnTo>
                <a:lnTo>
                  <a:pt x="443" y="592"/>
                </a:lnTo>
                <a:lnTo>
                  <a:pt x="430" y="599"/>
                </a:lnTo>
                <a:lnTo>
                  <a:pt x="417" y="605"/>
                </a:lnTo>
                <a:lnTo>
                  <a:pt x="389" y="615"/>
                </a:lnTo>
                <a:lnTo>
                  <a:pt x="361" y="623"/>
                </a:lnTo>
                <a:lnTo>
                  <a:pt x="332" y="628"/>
                </a:lnTo>
                <a:lnTo>
                  <a:pt x="304" y="629"/>
                </a:lnTo>
                <a:lnTo>
                  <a:pt x="275" y="629"/>
                </a:lnTo>
                <a:lnTo>
                  <a:pt x="246" y="625"/>
                </a:lnTo>
                <a:lnTo>
                  <a:pt x="219" y="619"/>
                </a:lnTo>
                <a:lnTo>
                  <a:pt x="192" y="610"/>
                </a:lnTo>
                <a:lnTo>
                  <a:pt x="166" y="598"/>
                </a:lnTo>
                <a:lnTo>
                  <a:pt x="139" y="584"/>
                </a:lnTo>
                <a:lnTo>
                  <a:pt x="116" y="568"/>
                </a:lnTo>
                <a:lnTo>
                  <a:pt x="93" y="548"/>
                </a:lnTo>
                <a:lnTo>
                  <a:pt x="84" y="538"/>
                </a:lnTo>
                <a:lnTo>
                  <a:pt x="72" y="527"/>
                </a:lnTo>
                <a:lnTo>
                  <a:pt x="64" y="516"/>
                </a:lnTo>
                <a:lnTo>
                  <a:pt x="54" y="504"/>
                </a:lnTo>
                <a:lnTo>
                  <a:pt x="54" y="504"/>
                </a:lnTo>
                <a:lnTo>
                  <a:pt x="54" y="504"/>
                </a:lnTo>
                <a:lnTo>
                  <a:pt x="46" y="491"/>
                </a:lnTo>
                <a:lnTo>
                  <a:pt x="38" y="477"/>
                </a:lnTo>
                <a:lnTo>
                  <a:pt x="31" y="464"/>
                </a:lnTo>
                <a:lnTo>
                  <a:pt x="25" y="451"/>
                </a:lnTo>
                <a:lnTo>
                  <a:pt x="15" y="424"/>
                </a:lnTo>
                <a:lnTo>
                  <a:pt x="8" y="395"/>
                </a:lnTo>
                <a:lnTo>
                  <a:pt x="3" y="367"/>
                </a:lnTo>
                <a:lnTo>
                  <a:pt x="0" y="338"/>
                </a:lnTo>
                <a:lnTo>
                  <a:pt x="2" y="310"/>
                </a:lnTo>
                <a:lnTo>
                  <a:pt x="5" y="281"/>
                </a:lnTo>
                <a:lnTo>
                  <a:pt x="11" y="254"/>
                </a:lnTo>
                <a:lnTo>
                  <a:pt x="20" y="226"/>
                </a:lnTo>
                <a:lnTo>
                  <a:pt x="31" y="200"/>
                </a:lnTo>
                <a:lnTo>
                  <a:pt x="46" y="174"/>
                </a:lnTo>
                <a:lnTo>
                  <a:pt x="62" y="150"/>
                </a:lnTo>
                <a:lnTo>
                  <a:pt x="81" y="128"/>
                </a:lnTo>
                <a:lnTo>
                  <a:pt x="92" y="117"/>
                </a:lnTo>
                <a:lnTo>
                  <a:pt x="103" y="107"/>
                </a:lnTo>
                <a:lnTo>
                  <a:pt x="115" y="98"/>
                </a:lnTo>
                <a:lnTo>
                  <a:pt x="127" y="88"/>
                </a:lnTo>
                <a:lnTo>
                  <a:pt x="177" y="54"/>
                </a:lnTo>
                <a:lnTo>
                  <a:pt x="177" y="54"/>
                </a:lnTo>
                <a:lnTo>
                  <a:pt x="190" y="45"/>
                </a:lnTo>
                <a:lnTo>
                  <a:pt x="203" y="37"/>
                </a:lnTo>
                <a:lnTo>
                  <a:pt x="217" y="30"/>
                </a:lnTo>
                <a:lnTo>
                  <a:pt x="230" y="24"/>
                </a:lnTo>
                <a:lnTo>
                  <a:pt x="258" y="14"/>
                </a:lnTo>
                <a:lnTo>
                  <a:pt x="285" y="6"/>
                </a:lnTo>
                <a:lnTo>
                  <a:pt x="313" y="1"/>
                </a:lnTo>
                <a:lnTo>
                  <a:pt x="342" y="0"/>
                </a:lnTo>
                <a:lnTo>
                  <a:pt x="371" y="0"/>
                </a:lnTo>
                <a:lnTo>
                  <a:pt x="399" y="4"/>
                </a:lnTo>
                <a:lnTo>
                  <a:pt x="428" y="10"/>
                </a:lnTo>
                <a:lnTo>
                  <a:pt x="455" y="19"/>
                </a:lnTo>
                <a:lnTo>
                  <a:pt x="481" y="31"/>
                </a:lnTo>
                <a:lnTo>
                  <a:pt x="506" y="45"/>
                </a:lnTo>
                <a:lnTo>
                  <a:pt x="530" y="61"/>
                </a:lnTo>
                <a:lnTo>
                  <a:pt x="552" y="81"/>
                </a:lnTo>
                <a:lnTo>
                  <a:pt x="563" y="91"/>
                </a:lnTo>
                <a:lnTo>
                  <a:pt x="573" y="102"/>
                </a:lnTo>
                <a:lnTo>
                  <a:pt x="583" y="113"/>
                </a:lnTo>
                <a:lnTo>
                  <a:pt x="592" y="126"/>
                </a:lnTo>
                <a:lnTo>
                  <a:pt x="592" y="126"/>
                </a:lnTo>
                <a:close/>
              </a:path>
            </a:pathLst>
          </a:custGeom>
          <a:solidFill>
            <a:schemeClr val="accent3">
              <a:lumMod val="20000"/>
              <a:lumOff val="8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
        <p:nvSpPr>
          <p:cNvPr id="125" name="Freeform 54">
            <a:extLst>
              <a:ext uri="{FF2B5EF4-FFF2-40B4-BE49-F238E27FC236}">
                <a16:creationId xmlns:a16="http://schemas.microsoft.com/office/drawing/2014/main" id="{53F0B2E5-34A5-4977-ADE0-D658A0C97458}"/>
              </a:ext>
            </a:extLst>
          </p:cNvPr>
          <p:cNvSpPr>
            <a:spLocks/>
          </p:cNvSpPr>
          <p:nvPr/>
        </p:nvSpPr>
        <p:spPr bwMode="auto">
          <a:xfrm>
            <a:off x="574467" y="5090429"/>
            <a:ext cx="627540" cy="1418241"/>
          </a:xfrm>
          <a:custGeom>
            <a:avLst/>
            <a:gdLst/>
            <a:ahLst/>
            <a:cxnLst>
              <a:cxn ang="0">
                <a:pos x="898" y="1973"/>
              </a:cxn>
              <a:cxn ang="0">
                <a:pos x="872" y="1736"/>
              </a:cxn>
              <a:cxn ang="0">
                <a:pos x="836" y="1539"/>
              </a:cxn>
              <a:cxn ang="0">
                <a:pos x="800" y="1385"/>
              </a:cxn>
              <a:cxn ang="0">
                <a:pos x="753" y="1232"/>
              </a:cxn>
              <a:cxn ang="0">
                <a:pos x="696" y="1088"/>
              </a:cxn>
              <a:cxn ang="0">
                <a:pos x="627" y="960"/>
              </a:cxn>
              <a:cxn ang="0">
                <a:pos x="561" y="872"/>
              </a:cxn>
              <a:cxn ang="0">
                <a:pos x="518" y="828"/>
              </a:cxn>
              <a:cxn ang="0">
                <a:pos x="471" y="793"/>
              </a:cxn>
              <a:cxn ang="0">
                <a:pos x="421" y="767"/>
              </a:cxn>
              <a:cxn ang="0">
                <a:pos x="385" y="755"/>
              </a:cxn>
              <a:cxn ang="0">
                <a:pos x="452" y="637"/>
              </a:cxn>
              <a:cxn ang="0">
                <a:pos x="501" y="511"/>
              </a:cxn>
              <a:cxn ang="0">
                <a:pos x="530" y="392"/>
              </a:cxn>
              <a:cxn ang="0">
                <a:pos x="540" y="294"/>
              </a:cxn>
              <a:cxn ang="0">
                <a:pos x="534" y="236"/>
              </a:cxn>
              <a:cxn ang="0">
                <a:pos x="523" y="218"/>
              </a:cxn>
              <a:cxn ang="0">
                <a:pos x="581" y="210"/>
              </a:cxn>
              <a:cxn ang="0">
                <a:pos x="668" y="188"/>
              </a:cxn>
              <a:cxn ang="0">
                <a:pos x="771" y="153"/>
              </a:cxn>
              <a:cxn ang="0">
                <a:pos x="725" y="97"/>
              </a:cxn>
              <a:cxn ang="0">
                <a:pos x="676" y="56"/>
              </a:cxn>
              <a:cxn ang="0">
                <a:pos x="626" y="27"/>
              </a:cxn>
              <a:cxn ang="0">
                <a:pos x="575" y="10"/>
              </a:cxn>
              <a:cxn ang="0">
                <a:pos x="524" y="1"/>
              </a:cxn>
              <a:cxn ang="0">
                <a:pos x="445" y="1"/>
              </a:cxn>
              <a:cxn ang="0">
                <a:pos x="339" y="18"/>
              </a:cxn>
              <a:cxn ang="0">
                <a:pos x="302" y="22"/>
              </a:cxn>
              <a:cxn ang="0">
                <a:pos x="308" y="39"/>
              </a:cxn>
              <a:cxn ang="0">
                <a:pos x="303" y="86"/>
              </a:cxn>
              <a:cxn ang="0">
                <a:pos x="271" y="213"/>
              </a:cxn>
              <a:cxn ang="0">
                <a:pos x="201" y="419"/>
              </a:cxn>
              <a:cxn ang="0">
                <a:pos x="39" y="853"/>
              </a:cxn>
              <a:cxn ang="0">
                <a:pos x="18" y="980"/>
              </a:cxn>
              <a:cxn ang="0">
                <a:pos x="80" y="1063"/>
              </a:cxn>
              <a:cxn ang="0">
                <a:pos x="170" y="1217"/>
              </a:cxn>
              <a:cxn ang="0">
                <a:pos x="348" y="1545"/>
              </a:cxn>
              <a:cxn ang="0">
                <a:pos x="432" y="1687"/>
              </a:cxn>
              <a:cxn ang="0">
                <a:pos x="522" y="1814"/>
              </a:cxn>
              <a:cxn ang="0">
                <a:pos x="617" y="1920"/>
              </a:cxn>
              <a:cxn ang="0">
                <a:pos x="668" y="1962"/>
              </a:cxn>
              <a:cxn ang="0">
                <a:pos x="719" y="1995"/>
              </a:cxn>
              <a:cxn ang="0">
                <a:pos x="771" y="2019"/>
              </a:cxn>
              <a:cxn ang="0">
                <a:pos x="826" y="2032"/>
              </a:cxn>
              <a:cxn ang="0">
                <a:pos x="882" y="2032"/>
              </a:cxn>
            </a:cxnLst>
            <a:rect l="0" t="0" r="r" b="b"/>
            <a:pathLst>
              <a:path w="901" h="2033">
                <a:moveTo>
                  <a:pt x="901" y="2029"/>
                </a:moveTo>
                <a:lnTo>
                  <a:pt x="901" y="2029"/>
                </a:lnTo>
                <a:lnTo>
                  <a:pt x="898" y="1973"/>
                </a:lnTo>
                <a:lnTo>
                  <a:pt x="892" y="1905"/>
                </a:lnTo>
                <a:lnTo>
                  <a:pt x="883" y="1825"/>
                </a:lnTo>
                <a:lnTo>
                  <a:pt x="872" y="1736"/>
                </a:lnTo>
                <a:lnTo>
                  <a:pt x="856" y="1640"/>
                </a:lnTo>
                <a:lnTo>
                  <a:pt x="847" y="1590"/>
                </a:lnTo>
                <a:lnTo>
                  <a:pt x="836" y="1539"/>
                </a:lnTo>
                <a:lnTo>
                  <a:pt x="825" y="1488"/>
                </a:lnTo>
                <a:lnTo>
                  <a:pt x="812" y="1436"/>
                </a:lnTo>
                <a:lnTo>
                  <a:pt x="800" y="1385"/>
                </a:lnTo>
                <a:lnTo>
                  <a:pt x="785" y="1333"/>
                </a:lnTo>
                <a:lnTo>
                  <a:pt x="770" y="1282"/>
                </a:lnTo>
                <a:lnTo>
                  <a:pt x="753" y="1232"/>
                </a:lnTo>
                <a:lnTo>
                  <a:pt x="735" y="1182"/>
                </a:lnTo>
                <a:lnTo>
                  <a:pt x="717" y="1134"/>
                </a:lnTo>
                <a:lnTo>
                  <a:pt x="696" y="1088"/>
                </a:lnTo>
                <a:lnTo>
                  <a:pt x="675" y="1043"/>
                </a:lnTo>
                <a:lnTo>
                  <a:pt x="652" y="1001"/>
                </a:lnTo>
                <a:lnTo>
                  <a:pt x="627" y="960"/>
                </a:lnTo>
                <a:lnTo>
                  <a:pt x="602" y="923"/>
                </a:lnTo>
                <a:lnTo>
                  <a:pt x="575" y="888"/>
                </a:lnTo>
                <a:lnTo>
                  <a:pt x="561" y="872"/>
                </a:lnTo>
                <a:lnTo>
                  <a:pt x="548" y="855"/>
                </a:lnTo>
                <a:lnTo>
                  <a:pt x="533" y="842"/>
                </a:lnTo>
                <a:lnTo>
                  <a:pt x="518" y="828"/>
                </a:lnTo>
                <a:lnTo>
                  <a:pt x="503" y="816"/>
                </a:lnTo>
                <a:lnTo>
                  <a:pt x="487" y="803"/>
                </a:lnTo>
                <a:lnTo>
                  <a:pt x="471" y="793"/>
                </a:lnTo>
                <a:lnTo>
                  <a:pt x="455" y="783"/>
                </a:lnTo>
                <a:lnTo>
                  <a:pt x="437" y="775"/>
                </a:lnTo>
                <a:lnTo>
                  <a:pt x="421" y="767"/>
                </a:lnTo>
                <a:lnTo>
                  <a:pt x="402" y="761"/>
                </a:lnTo>
                <a:lnTo>
                  <a:pt x="385" y="755"/>
                </a:lnTo>
                <a:lnTo>
                  <a:pt x="385" y="755"/>
                </a:lnTo>
                <a:lnTo>
                  <a:pt x="410" y="717"/>
                </a:lnTo>
                <a:lnTo>
                  <a:pt x="432" y="678"/>
                </a:lnTo>
                <a:lnTo>
                  <a:pt x="452" y="637"/>
                </a:lnTo>
                <a:lnTo>
                  <a:pt x="471" y="594"/>
                </a:lnTo>
                <a:lnTo>
                  <a:pt x="487" y="552"/>
                </a:lnTo>
                <a:lnTo>
                  <a:pt x="501" y="511"/>
                </a:lnTo>
                <a:lnTo>
                  <a:pt x="513" y="470"/>
                </a:lnTo>
                <a:lnTo>
                  <a:pt x="523" y="430"/>
                </a:lnTo>
                <a:lnTo>
                  <a:pt x="530" y="392"/>
                </a:lnTo>
                <a:lnTo>
                  <a:pt x="537" y="356"/>
                </a:lnTo>
                <a:lnTo>
                  <a:pt x="539" y="323"/>
                </a:lnTo>
                <a:lnTo>
                  <a:pt x="540" y="294"/>
                </a:lnTo>
                <a:lnTo>
                  <a:pt x="539" y="267"/>
                </a:lnTo>
                <a:lnTo>
                  <a:pt x="537" y="246"/>
                </a:lnTo>
                <a:lnTo>
                  <a:pt x="534" y="236"/>
                </a:lnTo>
                <a:lnTo>
                  <a:pt x="530" y="229"/>
                </a:lnTo>
                <a:lnTo>
                  <a:pt x="527" y="223"/>
                </a:lnTo>
                <a:lnTo>
                  <a:pt x="523" y="218"/>
                </a:lnTo>
                <a:lnTo>
                  <a:pt x="523" y="218"/>
                </a:lnTo>
                <a:lnTo>
                  <a:pt x="553" y="214"/>
                </a:lnTo>
                <a:lnTo>
                  <a:pt x="581" y="210"/>
                </a:lnTo>
                <a:lnTo>
                  <a:pt x="610" y="204"/>
                </a:lnTo>
                <a:lnTo>
                  <a:pt x="638" y="197"/>
                </a:lnTo>
                <a:lnTo>
                  <a:pt x="668" y="188"/>
                </a:lnTo>
                <a:lnTo>
                  <a:pt x="701" y="177"/>
                </a:lnTo>
                <a:lnTo>
                  <a:pt x="771" y="153"/>
                </a:lnTo>
                <a:lnTo>
                  <a:pt x="771" y="153"/>
                </a:lnTo>
                <a:lnTo>
                  <a:pt x="757" y="133"/>
                </a:lnTo>
                <a:lnTo>
                  <a:pt x="740" y="114"/>
                </a:lnTo>
                <a:lnTo>
                  <a:pt x="725" y="97"/>
                </a:lnTo>
                <a:lnTo>
                  <a:pt x="709" y="82"/>
                </a:lnTo>
                <a:lnTo>
                  <a:pt x="693" y="68"/>
                </a:lnTo>
                <a:lnTo>
                  <a:pt x="676" y="56"/>
                </a:lnTo>
                <a:lnTo>
                  <a:pt x="660" y="45"/>
                </a:lnTo>
                <a:lnTo>
                  <a:pt x="642" y="36"/>
                </a:lnTo>
                <a:lnTo>
                  <a:pt x="626" y="27"/>
                </a:lnTo>
                <a:lnTo>
                  <a:pt x="609" y="21"/>
                </a:lnTo>
                <a:lnTo>
                  <a:pt x="591" y="15"/>
                </a:lnTo>
                <a:lnTo>
                  <a:pt x="575" y="10"/>
                </a:lnTo>
                <a:lnTo>
                  <a:pt x="558" y="6"/>
                </a:lnTo>
                <a:lnTo>
                  <a:pt x="540" y="4"/>
                </a:lnTo>
                <a:lnTo>
                  <a:pt x="524" y="1"/>
                </a:lnTo>
                <a:lnTo>
                  <a:pt x="508" y="0"/>
                </a:lnTo>
                <a:lnTo>
                  <a:pt x="476" y="0"/>
                </a:lnTo>
                <a:lnTo>
                  <a:pt x="445" y="1"/>
                </a:lnTo>
                <a:lnTo>
                  <a:pt x="415" y="5"/>
                </a:lnTo>
                <a:lnTo>
                  <a:pt x="387" y="9"/>
                </a:lnTo>
                <a:lnTo>
                  <a:pt x="339" y="18"/>
                </a:lnTo>
                <a:lnTo>
                  <a:pt x="319" y="21"/>
                </a:lnTo>
                <a:lnTo>
                  <a:pt x="302" y="22"/>
                </a:lnTo>
                <a:lnTo>
                  <a:pt x="302" y="22"/>
                </a:lnTo>
                <a:lnTo>
                  <a:pt x="304" y="26"/>
                </a:lnTo>
                <a:lnTo>
                  <a:pt x="305" y="29"/>
                </a:lnTo>
                <a:lnTo>
                  <a:pt x="308" y="39"/>
                </a:lnTo>
                <a:lnTo>
                  <a:pt x="308" y="51"/>
                </a:lnTo>
                <a:lnTo>
                  <a:pt x="307" y="67"/>
                </a:lnTo>
                <a:lnTo>
                  <a:pt x="303" y="86"/>
                </a:lnTo>
                <a:lnTo>
                  <a:pt x="299" y="107"/>
                </a:lnTo>
                <a:lnTo>
                  <a:pt x="287" y="156"/>
                </a:lnTo>
                <a:lnTo>
                  <a:pt x="271" y="213"/>
                </a:lnTo>
                <a:lnTo>
                  <a:pt x="251" y="277"/>
                </a:lnTo>
                <a:lnTo>
                  <a:pt x="227" y="346"/>
                </a:lnTo>
                <a:lnTo>
                  <a:pt x="201" y="419"/>
                </a:lnTo>
                <a:lnTo>
                  <a:pt x="146" y="571"/>
                </a:lnTo>
                <a:lnTo>
                  <a:pt x="90" y="719"/>
                </a:lnTo>
                <a:lnTo>
                  <a:pt x="39" y="853"/>
                </a:lnTo>
                <a:lnTo>
                  <a:pt x="0" y="960"/>
                </a:lnTo>
                <a:lnTo>
                  <a:pt x="0" y="960"/>
                </a:lnTo>
                <a:lnTo>
                  <a:pt x="18" y="980"/>
                </a:lnTo>
                <a:lnTo>
                  <a:pt x="38" y="1005"/>
                </a:lnTo>
                <a:lnTo>
                  <a:pt x="59" y="1032"/>
                </a:lnTo>
                <a:lnTo>
                  <a:pt x="80" y="1063"/>
                </a:lnTo>
                <a:lnTo>
                  <a:pt x="102" y="1098"/>
                </a:lnTo>
                <a:lnTo>
                  <a:pt x="124" y="1135"/>
                </a:lnTo>
                <a:lnTo>
                  <a:pt x="170" y="1217"/>
                </a:lnTo>
                <a:lnTo>
                  <a:pt x="268" y="1401"/>
                </a:lnTo>
                <a:lnTo>
                  <a:pt x="320" y="1498"/>
                </a:lnTo>
                <a:lnTo>
                  <a:pt x="348" y="1545"/>
                </a:lnTo>
                <a:lnTo>
                  <a:pt x="375" y="1594"/>
                </a:lnTo>
                <a:lnTo>
                  <a:pt x="404" y="1641"/>
                </a:lnTo>
                <a:lnTo>
                  <a:pt x="432" y="1687"/>
                </a:lnTo>
                <a:lnTo>
                  <a:pt x="462" y="1731"/>
                </a:lnTo>
                <a:lnTo>
                  <a:pt x="492" y="1774"/>
                </a:lnTo>
                <a:lnTo>
                  <a:pt x="522" y="1814"/>
                </a:lnTo>
                <a:lnTo>
                  <a:pt x="554" y="1852"/>
                </a:lnTo>
                <a:lnTo>
                  <a:pt x="585" y="1887"/>
                </a:lnTo>
                <a:lnTo>
                  <a:pt x="617" y="1920"/>
                </a:lnTo>
                <a:lnTo>
                  <a:pt x="635" y="1935"/>
                </a:lnTo>
                <a:lnTo>
                  <a:pt x="651" y="1949"/>
                </a:lnTo>
                <a:lnTo>
                  <a:pt x="668" y="1962"/>
                </a:lnTo>
                <a:lnTo>
                  <a:pt x="684" y="1974"/>
                </a:lnTo>
                <a:lnTo>
                  <a:pt x="702" y="1986"/>
                </a:lnTo>
                <a:lnTo>
                  <a:pt x="719" y="1995"/>
                </a:lnTo>
                <a:lnTo>
                  <a:pt x="737" y="2004"/>
                </a:lnTo>
                <a:lnTo>
                  <a:pt x="754" y="2012"/>
                </a:lnTo>
                <a:lnTo>
                  <a:pt x="771" y="2019"/>
                </a:lnTo>
                <a:lnTo>
                  <a:pt x="790" y="2024"/>
                </a:lnTo>
                <a:lnTo>
                  <a:pt x="808" y="2028"/>
                </a:lnTo>
                <a:lnTo>
                  <a:pt x="826" y="2032"/>
                </a:lnTo>
                <a:lnTo>
                  <a:pt x="845" y="2033"/>
                </a:lnTo>
                <a:lnTo>
                  <a:pt x="863" y="2033"/>
                </a:lnTo>
                <a:lnTo>
                  <a:pt x="882" y="2032"/>
                </a:lnTo>
                <a:lnTo>
                  <a:pt x="901" y="2029"/>
                </a:lnTo>
                <a:lnTo>
                  <a:pt x="901" y="2029"/>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algn="r" defTabSz="1219170" rtl="1"/>
            <a:endParaRPr lang="ar-SA" sz="2400">
              <a:solidFill>
                <a:srgbClr val="000000"/>
              </a:solidFill>
              <a:latin typeface="Calibri"/>
              <a:cs typeface="Arial" panose="020B0604020202020204" pitchFamily="34" charset="0"/>
            </a:endParaRPr>
          </a:p>
        </p:txBody>
      </p:sp>
    </p:spTree>
    <p:extLst>
      <p:ext uri="{BB962C8B-B14F-4D97-AF65-F5344CB8AC3E}">
        <p14:creationId xmlns:p14="http://schemas.microsoft.com/office/powerpoint/2010/main" val="35180925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421u4e2W0ihoo.PyJXWYA"/>
  <p:tag name="VCT-RADIUS"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OFI1rbC7UK_fAQ5JmNTO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vQ0k4g.XE.Ja2cUl70v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hOFI1rbC7UK_fAQ5JmNTO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vQ0k4g.XE.Ja2cUl70v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OFI1rbC7UK_fAQ5JmNT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bvQ0k4g.XE.Ja2cUl70vJ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VWsqBzwqlEWOoyA1taoPI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hOFI1rbC7UK_fAQ5JmNTO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bvQ0k4g.XE.Ja2cUl70v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3.xml><?xml version="1.0" encoding="utf-8"?>
<p:tagLst xmlns:a="http://schemas.openxmlformats.org/drawingml/2006/main" xmlns:r="http://schemas.openxmlformats.org/officeDocument/2006/relationships" xmlns:p="http://schemas.openxmlformats.org/presentationml/2006/main">
  <p:tag name="VCT-RADIUS" val="7"/>
  <p:tag name="THINKCELLSHAPEDONOTDELETE" val="po2m5YNVxz0GDfxVAaMljf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421u4e2W0ihoo.PyJXWYA"/>
  <p:tag name="VCT-RADIUS" val="7"/>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VWsqBzwqlEWOoyA1taoPIA"/>
</p:tagLst>
</file>

<file path=ppt/tags/tag6.xml><?xml version="1.0" encoding="utf-8"?>
<p:tagLst xmlns:a="http://schemas.openxmlformats.org/drawingml/2006/main" xmlns:r="http://schemas.openxmlformats.org/officeDocument/2006/relationships" xmlns:p="http://schemas.openxmlformats.org/presentationml/2006/main">
  <p:tag name="VCT-RADIUS" val="7"/>
  <p:tag name="THINKCELLSHAPEDONOTDELETE" val="po2m5YNVxz0GDfxVAaMljf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421u4e2W0ihoo.PyJXWYA"/>
  <p:tag name="VCT-RADIUS" val="7"/>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WsqBzwqlEWOoyA1taoPIA"/>
</p:tagLst>
</file>

<file path=ppt/tags/tag9.xml><?xml version="1.0" encoding="utf-8"?>
<p:tagLst xmlns:a="http://schemas.openxmlformats.org/drawingml/2006/main" xmlns:r="http://schemas.openxmlformats.org/officeDocument/2006/relationships" xmlns:p="http://schemas.openxmlformats.org/presentationml/2006/main">
  <p:tag name="VCT-RADIUS" val="7"/>
  <p:tag name="THINKCELLSHAPEDONOTDELETE" val="po2m5YNVxz0GDfxVAaMljfA"/>
</p:tagLst>
</file>

<file path=ppt/theme/theme1.xml><?xml version="1.0" encoding="utf-8"?>
<a:theme xmlns:a="http://schemas.openxmlformats.org/drawingml/2006/main" name="Supero">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2_Metropolitano">
  <a:themeElements>
    <a:clrScheme name="Metropolitan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ersonalizada 2">
      <a:majorFont>
        <a:latin typeface="Segoe UI Light"/>
        <a:ea typeface=""/>
        <a:cs typeface=""/>
      </a:majorFont>
      <a:minorFont>
        <a:latin typeface="Segoe UI Light"/>
        <a:ea typeface=""/>
        <a:cs typeface=""/>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3.xml><?xml version="1.0" encoding="utf-8"?>
<a:theme xmlns:a="http://schemas.openxmlformats.org/drawingml/2006/main" name="Office Theme">
  <a:themeElements>
    <a:clrScheme name="Orange">
      <a:dk1>
        <a:srgbClr val="000000"/>
      </a:dk1>
      <a:lt1>
        <a:srgbClr val="FFFFFF"/>
      </a:lt1>
      <a:dk2>
        <a:srgbClr val="464646"/>
      </a:dk2>
      <a:lt2>
        <a:srgbClr val="FFFFFF"/>
      </a:lt2>
      <a:accent1>
        <a:srgbClr val="282D32"/>
      </a:accent1>
      <a:accent2>
        <a:srgbClr val="E17D28"/>
      </a:accent2>
      <a:accent3>
        <a:srgbClr val="F0AA5A"/>
      </a:accent3>
      <a:accent4>
        <a:srgbClr val="4B4B4B"/>
      </a:accent4>
      <a:accent5>
        <a:srgbClr val="808080"/>
      </a:accent5>
      <a:accent6>
        <a:srgbClr val="DCDCD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a:solidFill>
            <a:schemeClr val="bg1"/>
          </a:solidFill>
        </a:ln>
        <a:effectLst/>
      </a:spPr>
      <a:bodyPr rtlCol="1"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Vermelh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Letreiro">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2ed440a-8577-4840-a35b-4ca6d6921121">
      <Terms xmlns="http://schemas.microsoft.com/office/infopath/2007/PartnerControls"/>
    </lcf76f155ced4ddcb4097134ff3c332f>
    <TaxCatchAll xmlns="c5a0bfe4-142f-406d-804c-fde3afc7d03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A52D5A2280E294789A7DFD857FBD2BF" ma:contentTypeVersion="" ma:contentTypeDescription="Crie um novo documento." ma:contentTypeScope="" ma:versionID="85ff736eff31da91a8da498ec8fa325a">
  <xsd:schema xmlns:xsd="http://www.w3.org/2001/XMLSchema" xmlns:xs="http://www.w3.org/2001/XMLSchema" xmlns:p="http://schemas.microsoft.com/office/2006/metadata/properties" xmlns:ns2="02ed440a-8577-4840-a35b-4ca6d6921121" xmlns:ns3="54f8ad78-de45-4480-befc-607033b3eee1" xmlns:ns4="c5a0bfe4-142f-406d-804c-fde3afc7d032" targetNamespace="http://schemas.microsoft.com/office/2006/metadata/properties" ma:root="true" ma:fieldsID="825df52c416fd6ba0de067e32a2dbbdc" ns2:_="" ns3:_="" ns4:_="">
    <xsd:import namespace="02ed440a-8577-4840-a35b-4ca6d6921121"/>
    <xsd:import namespace="54f8ad78-de45-4480-befc-607033b3eee1"/>
    <xsd:import namespace="c5a0bfe4-142f-406d-804c-fde3afc7d0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d440a-8577-4840-a35b-4ca6d6921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Marcações de imagem" ma:readOnly="false" ma:fieldId="{5cf76f15-5ced-4ddc-b409-7134ff3c332f}" ma:taxonomyMulti="true" ma:sspId="a53cad7c-d14c-48d8-8c0e-cdc1c2f626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f8ad78-de45-4480-befc-607033b3eee1"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5a0bfe4-142f-406d-804c-fde3afc7d032"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6810c976-1982-4f85-b2ac-a5ab959e27dc}" ma:internalName="TaxCatchAll" ma:showField="CatchAllData" ma:web="c5a0bfe4-142f-406d-804c-fde3afc7d0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4CB09A-ECC7-4128-B9DC-7B731A0E2DE6}">
  <ds:schemaRefs>
    <ds:schemaRef ds:uri="http://purl.org/dc/elements/1.1/"/>
    <ds:schemaRef ds:uri="http://schemas.microsoft.com/office/infopath/2007/PartnerControls"/>
    <ds:schemaRef ds:uri="02ed440a-8577-4840-a35b-4ca6d6921121"/>
    <ds:schemaRef ds:uri="http://purl.org/dc/terms/"/>
    <ds:schemaRef ds:uri="http://schemas.microsoft.com/office/2006/documentManagement/types"/>
    <ds:schemaRef ds:uri="http://schemas.openxmlformats.org/package/2006/metadata/core-properties"/>
    <ds:schemaRef ds:uri="54f8ad78-de45-4480-befc-607033b3eee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483D391-48E3-4F90-A1D0-968A6FC588E9}">
  <ds:schemaRefs>
    <ds:schemaRef ds:uri="http://schemas.microsoft.com/sharepoint/v3/contenttype/forms"/>
  </ds:schemaRefs>
</ds:datastoreItem>
</file>

<file path=customXml/itemProps3.xml><?xml version="1.0" encoding="utf-8"?>
<ds:datastoreItem xmlns:ds="http://schemas.openxmlformats.org/officeDocument/2006/customXml" ds:itemID="{B0E0D255-485A-482F-9173-5BDD70DA4C59}"/>
</file>

<file path=docProps/app.xml><?xml version="1.0" encoding="utf-8"?>
<Properties xmlns="http://schemas.openxmlformats.org/officeDocument/2006/extended-properties" xmlns:vt="http://schemas.openxmlformats.org/officeDocument/2006/docPropsVTypes">
  <Template>Supero.potx</Template>
  <TotalTime>39750</TotalTime>
  <Words>4076</Words>
  <Application>Microsoft Office PowerPoint</Application>
  <PresentationFormat>Widescreen</PresentationFormat>
  <Paragraphs>304</Paragraphs>
  <Slides>19</Slides>
  <Notes>8</Notes>
  <HiddenSlides>0</HiddenSlides>
  <MMClips>0</MMClips>
  <ScaleCrop>false</ScaleCrop>
  <HeadingPairs>
    <vt:vector size="6" baseType="variant">
      <vt:variant>
        <vt:lpstr>Fontes usadas</vt:lpstr>
      </vt:variant>
      <vt:variant>
        <vt:i4>13</vt:i4>
      </vt:variant>
      <vt:variant>
        <vt:lpstr>Tema</vt:lpstr>
      </vt:variant>
      <vt:variant>
        <vt:i4>5</vt:i4>
      </vt:variant>
      <vt:variant>
        <vt:lpstr>Títulos de slides</vt:lpstr>
      </vt:variant>
      <vt:variant>
        <vt:i4>19</vt:i4>
      </vt:variant>
    </vt:vector>
  </HeadingPairs>
  <TitlesOfParts>
    <vt:vector size="37" baseType="lpstr">
      <vt:lpstr>Aller</vt:lpstr>
      <vt:lpstr>Arial</vt:lpstr>
      <vt:lpstr>Calibri</vt:lpstr>
      <vt:lpstr>Calibri Light</vt:lpstr>
      <vt:lpstr>Gotham Black</vt:lpstr>
      <vt:lpstr>Lato</vt:lpstr>
      <vt:lpstr>Segoe UI Light</vt:lpstr>
      <vt:lpstr>Source Sans Pro Light</vt:lpstr>
      <vt:lpstr>TeleGrotesk Headline Ultra</vt:lpstr>
      <vt:lpstr>Tele-GroteskFet</vt:lpstr>
      <vt:lpstr>Tele-GroteskHal</vt:lpstr>
      <vt:lpstr>Tele-GroteskNor</vt:lpstr>
      <vt:lpstr>Wingdings</vt:lpstr>
      <vt:lpstr>Supero</vt:lpstr>
      <vt:lpstr>2_Metropolitano</vt:lpstr>
      <vt:lpstr>Office Theme</vt:lpstr>
      <vt:lpstr>Tema do Office</vt:lpstr>
      <vt:lpstr>1_Tema do Office</vt:lpstr>
      <vt:lpstr>Apresentação do PowerPoint</vt:lpstr>
      <vt:lpstr>Apresentação do PowerPoint</vt:lpstr>
      <vt:lpstr>Apresentação do PowerPoint</vt:lpstr>
      <vt:lpstr>Apresentação do PowerPoint</vt:lpstr>
      <vt:lpstr>GESTÃO DO CONHECIMENTO</vt:lpstr>
      <vt:lpstr>TECNOLOGIAS E SERVIÇOS</vt:lpstr>
      <vt:lpstr>REFERÊNCIAS Alguns dos nossos clientes</vt:lpstr>
      <vt:lpstr>Apresentação do PowerPoint</vt:lpstr>
      <vt:lpstr>Apresentação do PowerPoint</vt:lpstr>
      <vt:lpstr>Apresentação do PowerPoint</vt:lpstr>
      <vt:lpstr>Apresentação do PowerPoint</vt:lpstr>
      <vt:lpstr>Backup</vt:lpstr>
      <vt:lpstr>Apresentação do PowerPoint</vt:lpstr>
      <vt:lpstr>Gestão de Conhecimento </vt:lpstr>
      <vt:lpstr>Apresentação do PowerPoint</vt:lpstr>
      <vt:lpstr>Apresentação do PowerPoint</vt:lpstr>
      <vt:lpstr>Loghaus – 4 estações</vt:lpstr>
      <vt:lpstr>Apresentação do PowerPoint</vt:lpstr>
      <vt:lpstr>Segurar.com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Documents  Cloud Service</dc:title>
  <dc:creator>Lance Shaw</dc:creator>
  <cp:lastModifiedBy>Simone Alves Ferreira</cp:lastModifiedBy>
  <cp:revision>740</cp:revision>
  <cp:lastPrinted>2017-05-16T23:34:18Z</cp:lastPrinted>
  <dcterms:created xsi:type="dcterms:W3CDTF">2014-05-22T18:39:37Z</dcterms:created>
  <dcterms:modified xsi:type="dcterms:W3CDTF">2019-10-07T01:37:42Z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0x010100CA52D5A2280E294789A7DFD857FBD2BF</vt:lpwstr>
  </property>
</Properties>
</file>